
<file path=[Content_Types].xml><?xml version="1.0" encoding="utf-8"?>
<Types xmlns="http://schemas.openxmlformats.org/package/2006/content-types">
  <Default Extension="png" ContentType="image/png"/>
  <Default Extension="svg" ContentType="image/svg+xml"/>
  <Default Extension="emf" ContentType="image/x-emf"/>
  <Default Extension="jpe" ContentType="image/jpeg"/>
  <Default Extension="jpeg" ContentType="image/jpeg"/>
  <Default Extension="rels" ContentType="application/vnd.openxmlformats-package.relationships+xml"/>
  <Default Extension="xml" ContentType="application/xml"/>
  <Default Extension="1500" ContentType="image/jpeg"/>
  <Default Extension="png&amp;ehk=JW" ContentType="image/p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229" r:id="rId1"/>
    <p:sldMasterId id="2147484271" r:id="rId2"/>
  </p:sldMasterIdLst>
  <p:notesMasterIdLst>
    <p:notesMasterId r:id="rId196"/>
  </p:notesMasterIdLst>
  <p:handoutMasterIdLst>
    <p:handoutMasterId r:id="rId197"/>
  </p:handoutMasterIdLst>
  <p:sldIdLst>
    <p:sldId id="1367" r:id="rId3"/>
    <p:sldId id="1378" r:id="rId4"/>
    <p:sldId id="1616" r:id="rId5"/>
    <p:sldId id="347" r:id="rId6"/>
    <p:sldId id="1656" r:id="rId7"/>
    <p:sldId id="379" r:id="rId8"/>
    <p:sldId id="1620" r:id="rId9"/>
    <p:sldId id="1609" r:id="rId10"/>
    <p:sldId id="1610" r:id="rId11"/>
    <p:sldId id="1611" r:id="rId12"/>
    <p:sldId id="1612" r:id="rId13"/>
    <p:sldId id="1613" r:id="rId14"/>
    <p:sldId id="1614" r:id="rId15"/>
    <p:sldId id="1615" r:id="rId16"/>
    <p:sldId id="1547" r:id="rId17"/>
    <p:sldId id="1617" r:id="rId18"/>
    <p:sldId id="1603" r:id="rId19"/>
    <p:sldId id="1418" r:id="rId20"/>
    <p:sldId id="1487" r:id="rId21"/>
    <p:sldId id="1488" r:id="rId22"/>
    <p:sldId id="1489" r:id="rId23"/>
    <p:sldId id="1490" r:id="rId24"/>
    <p:sldId id="1491" r:id="rId25"/>
    <p:sldId id="1492" r:id="rId26"/>
    <p:sldId id="1555" r:id="rId27"/>
    <p:sldId id="1493" r:id="rId28"/>
    <p:sldId id="1494" r:id="rId29"/>
    <p:sldId id="1495" r:id="rId30"/>
    <p:sldId id="1556" r:id="rId31"/>
    <p:sldId id="1496" r:id="rId32"/>
    <p:sldId id="1497" r:id="rId33"/>
    <p:sldId id="1504" r:id="rId34"/>
    <p:sldId id="1505" r:id="rId35"/>
    <p:sldId id="1557" r:id="rId36"/>
    <p:sldId id="1501" r:id="rId37"/>
    <p:sldId id="1506" r:id="rId38"/>
    <p:sldId id="1608" r:id="rId39"/>
    <p:sldId id="1507" r:id="rId40"/>
    <p:sldId id="1619" r:id="rId41"/>
    <p:sldId id="1604" r:id="rId42"/>
    <p:sldId id="1621" r:id="rId43"/>
    <p:sldId id="1622" r:id="rId44"/>
    <p:sldId id="1624" r:id="rId45"/>
    <p:sldId id="502" r:id="rId46"/>
    <p:sldId id="521" r:id="rId47"/>
    <p:sldId id="522" r:id="rId48"/>
    <p:sldId id="510" r:id="rId49"/>
    <p:sldId id="1626" r:id="rId50"/>
    <p:sldId id="1623" r:id="rId51"/>
    <p:sldId id="1676" r:id="rId52"/>
    <p:sldId id="1677" r:id="rId53"/>
    <p:sldId id="1649" r:id="rId54"/>
    <p:sldId id="1618" r:id="rId55"/>
    <p:sldId id="1625" r:id="rId56"/>
    <p:sldId id="1627" r:id="rId57"/>
    <p:sldId id="1628" r:id="rId58"/>
    <p:sldId id="1545" r:id="rId59"/>
    <p:sldId id="1629" r:id="rId60"/>
    <p:sldId id="1630" r:id="rId61"/>
    <p:sldId id="1631" r:id="rId62"/>
    <p:sldId id="1638" r:id="rId63"/>
    <p:sldId id="1634" r:id="rId64"/>
    <p:sldId id="1635" r:id="rId65"/>
    <p:sldId id="1636" r:id="rId66"/>
    <p:sldId id="1640" r:id="rId67"/>
    <p:sldId id="1641" r:id="rId68"/>
    <p:sldId id="1642" r:id="rId69"/>
    <p:sldId id="1643" r:id="rId70"/>
    <p:sldId id="1644" r:id="rId71"/>
    <p:sldId id="1645" r:id="rId72"/>
    <p:sldId id="1646" r:id="rId73"/>
    <p:sldId id="1647" r:id="rId74"/>
    <p:sldId id="1648" r:id="rId75"/>
    <p:sldId id="1548" r:id="rId76"/>
    <p:sldId id="1558" r:id="rId77"/>
    <p:sldId id="1559" r:id="rId78"/>
    <p:sldId id="1549" r:id="rId79"/>
    <p:sldId id="1508" r:id="rId80"/>
    <p:sldId id="1509" r:id="rId81"/>
    <p:sldId id="1510" r:id="rId82"/>
    <p:sldId id="1511" r:id="rId83"/>
    <p:sldId id="1513" r:id="rId84"/>
    <p:sldId id="1512" r:id="rId85"/>
    <p:sldId id="1605" r:id="rId86"/>
    <p:sldId id="1515" r:id="rId87"/>
    <p:sldId id="1550" r:id="rId88"/>
    <p:sldId id="1516" r:id="rId89"/>
    <p:sldId id="1568" r:id="rId90"/>
    <p:sldId id="1569" r:id="rId91"/>
    <p:sldId id="1570" r:id="rId92"/>
    <p:sldId id="1571" r:id="rId93"/>
    <p:sldId id="1519" r:id="rId94"/>
    <p:sldId id="1520" r:id="rId95"/>
    <p:sldId id="1583" r:id="rId96"/>
    <p:sldId id="1582" r:id="rId97"/>
    <p:sldId id="1521" r:id="rId98"/>
    <p:sldId id="1655" r:id="rId99"/>
    <p:sldId id="349" r:id="rId100"/>
    <p:sldId id="354" r:id="rId101"/>
    <p:sldId id="1525" r:id="rId102"/>
    <p:sldId id="1551" r:id="rId103"/>
    <p:sldId id="1534" r:id="rId104"/>
    <p:sldId id="1572" r:id="rId105"/>
    <p:sldId id="1524" r:id="rId106"/>
    <p:sldId id="1578" r:id="rId107"/>
    <p:sldId id="1576" r:id="rId108"/>
    <p:sldId id="1574" r:id="rId109"/>
    <p:sldId id="1522" r:id="rId110"/>
    <p:sldId id="1575" r:id="rId111"/>
    <p:sldId id="1526" r:id="rId112"/>
    <p:sldId id="1527" r:id="rId113"/>
    <p:sldId id="1530" r:id="rId114"/>
    <p:sldId id="1579" r:id="rId115"/>
    <p:sldId id="1580" r:id="rId116"/>
    <p:sldId id="1532" r:id="rId117"/>
    <p:sldId id="1581" r:id="rId118"/>
    <p:sldId id="1606" r:id="rId119"/>
    <p:sldId id="1607" r:id="rId120"/>
    <p:sldId id="1533" r:id="rId121"/>
    <p:sldId id="1651" r:id="rId122"/>
    <p:sldId id="1652" r:id="rId123"/>
    <p:sldId id="1653" r:id="rId124"/>
    <p:sldId id="1654" r:id="rId125"/>
    <p:sldId id="1678" r:id="rId126"/>
    <p:sldId id="1657" r:id="rId127"/>
    <p:sldId id="1541" r:id="rId128"/>
    <p:sldId id="1658" r:id="rId129"/>
    <p:sldId id="1542" r:id="rId130"/>
    <p:sldId id="1543" r:id="rId131"/>
    <p:sldId id="1564" r:id="rId132"/>
    <p:sldId id="1544" r:id="rId133"/>
    <p:sldId id="1565" r:id="rId134"/>
    <p:sldId id="1680" r:id="rId135"/>
    <p:sldId id="1681" r:id="rId136"/>
    <p:sldId id="1682" r:id="rId137"/>
    <p:sldId id="1683" r:id="rId138"/>
    <p:sldId id="1684" r:id="rId139"/>
    <p:sldId id="1584" r:id="rId140"/>
    <p:sldId id="1585" r:id="rId141"/>
    <p:sldId id="1586" r:id="rId142"/>
    <p:sldId id="1587" r:id="rId143"/>
    <p:sldId id="1588" r:id="rId144"/>
    <p:sldId id="1589" r:id="rId145"/>
    <p:sldId id="1590" r:id="rId146"/>
    <p:sldId id="1593" r:id="rId147"/>
    <p:sldId id="1591" r:id="rId148"/>
    <p:sldId id="1592" r:id="rId149"/>
    <p:sldId id="1594" r:id="rId150"/>
    <p:sldId id="1595" r:id="rId151"/>
    <p:sldId id="1596" r:id="rId152"/>
    <p:sldId id="1597" r:id="rId153"/>
    <p:sldId id="1598" r:id="rId154"/>
    <p:sldId id="1599" r:id="rId155"/>
    <p:sldId id="1600" r:id="rId156"/>
    <p:sldId id="1659" r:id="rId157"/>
    <p:sldId id="1669" r:id="rId158"/>
    <p:sldId id="1671" r:id="rId159"/>
    <p:sldId id="1701" r:id="rId160"/>
    <p:sldId id="1702" r:id="rId161"/>
    <p:sldId id="1703" r:id="rId162"/>
    <p:sldId id="1672" r:id="rId163"/>
    <p:sldId id="1704" r:id="rId164"/>
    <p:sldId id="1705" r:id="rId165"/>
    <p:sldId id="1673" r:id="rId166"/>
    <p:sldId id="1685" r:id="rId167"/>
    <p:sldId id="1686" r:id="rId168"/>
    <p:sldId id="1687" r:id="rId169"/>
    <p:sldId id="1688" r:id="rId170"/>
    <p:sldId id="1689" r:id="rId171"/>
    <p:sldId id="1690" r:id="rId172"/>
    <p:sldId id="1675" r:id="rId173"/>
    <p:sldId id="1660" r:id="rId174"/>
    <p:sldId id="1679" r:id="rId175"/>
    <p:sldId id="1661" r:id="rId176"/>
    <p:sldId id="1667" r:id="rId177"/>
    <p:sldId id="1691" r:id="rId178"/>
    <p:sldId id="1693" r:id="rId179"/>
    <p:sldId id="1692" r:id="rId180"/>
    <p:sldId id="1694" r:id="rId181"/>
    <p:sldId id="1695" r:id="rId182"/>
    <p:sldId id="1696" r:id="rId183"/>
    <p:sldId id="1697" r:id="rId184"/>
    <p:sldId id="1698" r:id="rId185"/>
    <p:sldId id="1699" r:id="rId186"/>
    <p:sldId id="1700" r:id="rId187"/>
    <p:sldId id="1662" r:id="rId188"/>
    <p:sldId id="1663" r:id="rId189"/>
    <p:sldId id="1664" r:id="rId190"/>
    <p:sldId id="541" r:id="rId191"/>
    <p:sldId id="1665" r:id="rId192"/>
    <p:sldId id="1666" r:id="rId193"/>
    <p:sldId id="1602" r:id="rId194"/>
    <p:sldId id="1563" r:id="rId195"/>
  </p:sldIdLst>
  <p:sldSz cx="9326563"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usal Inference in online systems" id="{A073DAE3-B461-442F-A3D3-6642BD875E45}">
          <p14:sldIdLst>
            <p14:sldId id="1367"/>
            <p14:sldId id="1378"/>
            <p14:sldId id="1616"/>
            <p14:sldId id="347"/>
            <p14:sldId id="1656"/>
            <p14:sldId id="379"/>
            <p14:sldId id="1620"/>
            <p14:sldId id="1609"/>
            <p14:sldId id="1610"/>
            <p14:sldId id="1611"/>
            <p14:sldId id="1612"/>
            <p14:sldId id="1613"/>
            <p14:sldId id="1614"/>
            <p14:sldId id="1615"/>
            <p14:sldId id="1547"/>
            <p14:sldId id="1617"/>
            <p14:sldId id="1603"/>
            <p14:sldId id="1418"/>
            <p14:sldId id="1487"/>
            <p14:sldId id="1488"/>
            <p14:sldId id="1489"/>
            <p14:sldId id="1490"/>
            <p14:sldId id="1491"/>
            <p14:sldId id="1492"/>
            <p14:sldId id="1555"/>
            <p14:sldId id="1493"/>
            <p14:sldId id="1494"/>
            <p14:sldId id="1495"/>
            <p14:sldId id="1556"/>
            <p14:sldId id="1496"/>
            <p14:sldId id="1497"/>
            <p14:sldId id="1504"/>
            <p14:sldId id="1505"/>
            <p14:sldId id="1557"/>
            <p14:sldId id="1501"/>
            <p14:sldId id="1506"/>
            <p14:sldId id="1608"/>
            <p14:sldId id="1507"/>
            <p14:sldId id="1619"/>
            <p14:sldId id="1604"/>
            <p14:sldId id="1621"/>
            <p14:sldId id="1622"/>
            <p14:sldId id="1624"/>
            <p14:sldId id="502"/>
            <p14:sldId id="521"/>
            <p14:sldId id="522"/>
            <p14:sldId id="510"/>
            <p14:sldId id="1626"/>
            <p14:sldId id="1623"/>
            <p14:sldId id="1676"/>
            <p14:sldId id="1677"/>
            <p14:sldId id="1649"/>
            <p14:sldId id="1618"/>
            <p14:sldId id="1625"/>
            <p14:sldId id="1627"/>
            <p14:sldId id="1628"/>
            <p14:sldId id="1545"/>
            <p14:sldId id="1629"/>
            <p14:sldId id="1630"/>
            <p14:sldId id="1631"/>
            <p14:sldId id="1638"/>
            <p14:sldId id="1634"/>
            <p14:sldId id="1635"/>
            <p14:sldId id="1636"/>
            <p14:sldId id="1640"/>
            <p14:sldId id="1641"/>
            <p14:sldId id="1642"/>
            <p14:sldId id="1643"/>
            <p14:sldId id="1644"/>
            <p14:sldId id="1645"/>
            <p14:sldId id="1646"/>
            <p14:sldId id="1647"/>
            <p14:sldId id="1648"/>
            <p14:sldId id="1548"/>
            <p14:sldId id="1558"/>
            <p14:sldId id="1559"/>
            <p14:sldId id="1549"/>
            <p14:sldId id="1508"/>
            <p14:sldId id="1509"/>
            <p14:sldId id="1510"/>
            <p14:sldId id="1511"/>
            <p14:sldId id="1513"/>
            <p14:sldId id="1512"/>
            <p14:sldId id="1605"/>
            <p14:sldId id="1515"/>
            <p14:sldId id="1550"/>
            <p14:sldId id="1516"/>
            <p14:sldId id="1568"/>
            <p14:sldId id="1569"/>
            <p14:sldId id="1570"/>
            <p14:sldId id="1571"/>
            <p14:sldId id="1519"/>
            <p14:sldId id="1520"/>
            <p14:sldId id="1583"/>
            <p14:sldId id="1582"/>
            <p14:sldId id="1521"/>
            <p14:sldId id="1655"/>
            <p14:sldId id="349"/>
            <p14:sldId id="354"/>
            <p14:sldId id="1525"/>
            <p14:sldId id="1551"/>
            <p14:sldId id="1534"/>
            <p14:sldId id="1572"/>
            <p14:sldId id="1524"/>
            <p14:sldId id="1578"/>
            <p14:sldId id="1576"/>
            <p14:sldId id="1574"/>
            <p14:sldId id="1522"/>
            <p14:sldId id="1575"/>
            <p14:sldId id="1526"/>
            <p14:sldId id="1527"/>
            <p14:sldId id="1530"/>
            <p14:sldId id="1579"/>
            <p14:sldId id="1580"/>
            <p14:sldId id="1532"/>
            <p14:sldId id="1581"/>
            <p14:sldId id="1606"/>
            <p14:sldId id="1607"/>
            <p14:sldId id="1533"/>
            <p14:sldId id="1651"/>
            <p14:sldId id="1652"/>
            <p14:sldId id="1653"/>
            <p14:sldId id="1654"/>
            <p14:sldId id="1678"/>
            <p14:sldId id="1657"/>
            <p14:sldId id="1541"/>
            <p14:sldId id="1658"/>
            <p14:sldId id="1542"/>
            <p14:sldId id="1543"/>
            <p14:sldId id="1564"/>
            <p14:sldId id="1544"/>
            <p14:sldId id="1565"/>
            <p14:sldId id="1680"/>
            <p14:sldId id="1681"/>
            <p14:sldId id="1682"/>
            <p14:sldId id="1683"/>
            <p14:sldId id="1684"/>
            <p14:sldId id="1584"/>
            <p14:sldId id="1585"/>
            <p14:sldId id="1586"/>
            <p14:sldId id="1587"/>
            <p14:sldId id="1588"/>
            <p14:sldId id="1589"/>
            <p14:sldId id="1590"/>
            <p14:sldId id="1593"/>
            <p14:sldId id="1591"/>
            <p14:sldId id="1592"/>
            <p14:sldId id="1594"/>
            <p14:sldId id="1595"/>
            <p14:sldId id="1596"/>
            <p14:sldId id="1597"/>
            <p14:sldId id="1598"/>
            <p14:sldId id="1599"/>
            <p14:sldId id="1600"/>
            <p14:sldId id="1659"/>
            <p14:sldId id="1669"/>
            <p14:sldId id="1671"/>
            <p14:sldId id="1701"/>
            <p14:sldId id="1702"/>
            <p14:sldId id="1703"/>
            <p14:sldId id="1672"/>
            <p14:sldId id="1704"/>
            <p14:sldId id="1705"/>
            <p14:sldId id="1673"/>
            <p14:sldId id="1685"/>
            <p14:sldId id="1686"/>
            <p14:sldId id="1687"/>
            <p14:sldId id="1688"/>
            <p14:sldId id="1689"/>
            <p14:sldId id="1690"/>
            <p14:sldId id="1675"/>
            <p14:sldId id="1660"/>
            <p14:sldId id="1679"/>
            <p14:sldId id="1661"/>
            <p14:sldId id="1667"/>
            <p14:sldId id="1691"/>
            <p14:sldId id="1693"/>
            <p14:sldId id="1692"/>
            <p14:sldId id="1694"/>
            <p14:sldId id="1695"/>
            <p14:sldId id="1696"/>
            <p14:sldId id="1697"/>
            <p14:sldId id="1698"/>
            <p14:sldId id="1699"/>
            <p14:sldId id="1700"/>
            <p14:sldId id="1662"/>
            <p14:sldId id="1663"/>
            <p14:sldId id="1664"/>
            <p14:sldId id="541"/>
            <p14:sldId id="1665"/>
            <p14:sldId id="1666"/>
            <p14:sldId id="1602"/>
            <p14:sldId id="15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2050"/>
    <a:srgbClr val="E81123"/>
    <a:srgbClr val="000000"/>
    <a:srgbClr val="525252"/>
    <a:srgbClr val="0078D7"/>
    <a:srgbClr val="00188F"/>
    <a:srgbClr val="107C10"/>
    <a:srgbClr val="008272"/>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9" autoAdjust="0"/>
    <p:restoredTop sz="74403" autoAdjust="0"/>
  </p:normalViewPr>
  <p:slideViewPr>
    <p:cSldViewPr>
      <p:cViewPr varScale="1">
        <p:scale>
          <a:sx n="49" d="100"/>
          <a:sy n="49" d="100"/>
        </p:scale>
        <p:origin x="1080" y="56"/>
      </p:cViewPr>
      <p:guideLst/>
    </p:cSldViewPr>
  </p:slideViewPr>
  <p:outlineViewPr>
    <p:cViewPr>
      <p:scale>
        <a:sx n="33" d="100"/>
        <a:sy n="33" d="100"/>
      </p:scale>
      <p:origin x="0" y="-1208"/>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96" Type="http://schemas.openxmlformats.org/officeDocument/2006/relationships/notesMaster" Target="notesMasters/notesMaster1.xml"/><Relationship Id="rId200"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handoutMaster" Target="handoutMasters/handoutMaster1.xml"/><Relationship Id="rId201"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commentAuthors" Target="commentAuthors.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34C8-45E9-9ABA-CFA28E8028B4}"/>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c:ext xmlns:c16="http://schemas.microsoft.com/office/drawing/2014/chart" uri="{C3380CC4-5D6E-409C-BE32-E72D297353CC}">
              <c16:uniqueId val="{00000001-34C8-45E9-9ABA-CFA28E8028B4}"/>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c:ext xmlns:c16="http://schemas.microsoft.com/office/drawing/2014/chart" uri="{C3380CC4-5D6E-409C-BE32-E72D297353CC}">
              <c16:uniqueId val="{00000002-34C8-45E9-9ABA-CFA28E8028B4}"/>
            </c:ext>
          </c:extLst>
        </c:ser>
        <c:dLbls>
          <c:dLblPos val="inEnd"/>
          <c:showLegendKey val="0"/>
          <c:showVal val="1"/>
          <c:showCatName val="0"/>
          <c:showSerName val="0"/>
          <c:showPercent val="0"/>
          <c:showBubbleSize val="0"/>
        </c:dLbls>
        <c:gapWidth val="65"/>
        <c:axId val="306759984"/>
        <c:axId val="306760768"/>
      </c:barChart>
      <c:catAx>
        <c:axId val="30675998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0" spcFirstLastPara="1" vertOverflow="ellipsis" wrap="square" anchor="ctr" anchorCtr="1"/>
          <a:lstStyle/>
          <a:p>
            <a:pPr>
              <a:defRPr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06760768"/>
        <c:crosses val="autoZero"/>
        <c:auto val="1"/>
        <c:lblAlgn val="ctr"/>
        <c:lblOffset val="10"/>
        <c:noMultiLvlLbl val="0"/>
      </c:catAx>
      <c:valAx>
        <c:axId val="3067607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0675998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40864155440879E-2"/>
          <c:y val="3.4465153287613785E-2"/>
          <c:w val="0.94716831430050108"/>
          <c:h val="0.84676412917503263"/>
        </c:manualLayout>
      </c:layout>
      <c:barChart>
        <c:barDir val="col"/>
        <c:grouping val="clustered"/>
        <c:varyColors val="0"/>
        <c:ser>
          <c:idx val="0"/>
          <c:order val="0"/>
          <c:tx>
            <c:strRef>
              <c:f>Sheet1!$B$1</c:f>
              <c:strCache>
                <c:ptCount val="1"/>
                <c:pt idx="0">
                  <c:v>Series 1</c:v>
                </c:pt>
              </c:strCache>
            </c:strRef>
          </c:tx>
          <c:spPr>
            <a:solidFill>
              <a:schemeClr val="accent1">
                <a:alpha val="85000"/>
              </a:schemeClr>
            </a:solidFill>
            <a:ln w="6350"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alpha val="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122A-47DA-B031-C3C47686C20C}"/>
            </c:ext>
          </c:extLst>
        </c:ser>
        <c:ser>
          <c:idx val="1"/>
          <c:order val="1"/>
          <c:tx>
            <c:strRef>
              <c:f>Sheet1!$C$1</c:f>
              <c:strCache>
                <c:ptCount val="1"/>
                <c:pt idx="0">
                  <c:v>Column1</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Sheet1!$C$2:$C$3</c:f>
              <c:numCache>
                <c:formatCode>General</c:formatCode>
                <c:ptCount val="2"/>
              </c:numCache>
            </c:numRef>
          </c:val>
          <c:extLst>
            <c:ext xmlns:c16="http://schemas.microsoft.com/office/drawing/2014/chart" uri="{C3380CC4-5D6E-409C-BE32-E72D297353CC}">
              <c16:uniqueId val="{00000001-122A-47DA-B031-C3C47686C20C}"/>
            </c:ext>
          </c:extLst>
        </c:ser>
        <c:ser>
          <c:idx val="2"/>
          <c:order val="2"/>
          <c:tx>
            <c:strRef>
              <c:f>Sheet1!$D$1</c:f>
              <c:strCache>
                <c:ptCount val="1"/>
                <c:pt idx="0">
                  <c:v>Column2</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Sheet1!$A$2:$A$3</c:f>
              <c:strCache>
                <c:ptCount val="2"/>
                <c:pt idx="0">
                  <c:v>Observed effect</c:v>
                </c:pt>
                <c:pt idx="1">
                  <c:v>Causal effect</c:v>
                </c:pt>
              </c:strCache>
            </c:strRef>
          </c:cat>
          <c:val>
            <c:numRef>
              <c:f>Sheet1!$D$2:$D$3</c:f>
              <c:numCache>
                <c:formatCode>General</c:formatCode>
                <c:ptCount val="2"/>
              </c:numCache>
            </c:numRef>
          </c:val>
          <c:extLst>
            <c:ext xmlns:c16="http://schemas.microsoft.com/office/drawing/2014/chart" uri="{C3380CC4-5D6E-409C-BE32-E72D297353CC}">
              <c16:uniqueId val="{00000002-122A-47DA-B031-C3C47686C20C}"/>
            </c:ext>
          </c:extLst>
        </c:ser>
        <c:dLbls>
          <c:dLblPos val="inEnd"/>
          <c:showLegendKey val="0"/>
          <c:showVal val="1"/>
          <c:showCatName val="0"/>
          <c:showSerName val="0"/>
          <c:showPercent val="0"/>
          <c:showBubbleSize val="0"/>
        </c:dLbls>
        <c:gapWidth val="65"/>
        <c:axId val="313027000"/>
        <c:axId val="313027392"/>
      </c:barChart>
      <c:catAx>
        <c:axId val="313027000"/>
        <c:scaling>
          <c:orientation val="minMax"/>
        </c:scaling>
        <c:delete val="0"/>
        <c:axPos val="b"/>
        <c:numFmt formatCode="General" sourceLinked="1"/>
        <c:majorTickMark val="none"/>
        <c:minorTickMark val="none"/>
        <c:tickLblPos val="high"/>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lgn="ctr">
              <a:defRPr lang="en-US" sz="3200" b="0" i="0" u="none" strike="noStrike" kern="1200" cap="all" baseline="0">
                <a:ln>
                  <a:solidFill>
                    <a:schemeClr val="accent1"/>
                  </a:solidFill>
                </a:ln>
                <a:solidFill>
                  <a:schemeClr val="dk1">
                    <a:lumMod val="75000"/>
                    <a:lumOff val="25000"/>
                  </a:schemeClr>
                </a:solidFill>
                <a:latin typeface="+mn-lt"/>
                <a:ea typeface="+mn-ea"/>
                <a:cs typeface="+mn-cs"/>
              </a:defRPr>
            </a:pPr>
            <a:endParaRPr lang="en-US"/>
          </a:p>
        </c:txPr>
        <c:crossAx val="313027392"/>
        <c:crosses val="autoZero"/>
        <c:auto val="1"/>
        <c:lblAlgn val="ctr"/>
        <c:lblOffset val="10"/>
        <c:noMultiLvlLbl val="0"/>
      </c:catAx>
      <c:valAx>
        <c:axId val="3130273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313027000"/>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SR</c:v>
                </c:pt>
              </c:strCache>
            </c:strRef>
          </c:tx>
          <c:spPr>
            <a:ln w="34925" cap="rnd">
              <a:solidFill>
                <a:schemeClr val="accent1"/>
              </a:solidFill>
              <a:round/>
            </a:ln>
            <a:effectLst>
              <a:outerShdw blurRad="44450" dist="13970" dir="5400000" algn="ctr" rotWithShape="0">
                <a:srgbClr val="000000">
                  <a:alpha val="45000"/>
                </a:srgbClr>
              </a:outerShdw>
            </a:effectLst>
          </c:spPr>
          <c:marker>
            <c:symbol val="none"/>
          </c:marker>
          <c:cat>
            <c:strRef>
              <c:f>Sheet1!$A$2:$A$5</c:f>
              <c:strCache>
                <c:ptCount val="4"/>
                <c:pt idx="0">
                  <c:v>Low-income </c:v>
                </c:pt>
                <c:pt idx="3">
                  <c:v>High-income</c:v>
                </c:pt>
              </c:strCache>
            </c:strRef>
          </c:cat>
          <c:val>
            <c:numRef>
              <c:f>Sheet1!$B$2:$B$5</c:f>
              <c:numCache>
                <c:formatCode>General</c:formatCode>
                <c:ptCount val="4"/>
                <c:pt idx="0">
                  <c:v>1.5</c:v>
                </c:pt>
                <c:pt idx="1">
                  <c:v>2.5</c:v>
                </c:pt>
                <c:pt idx="2">
                  <c:v>4</c:v>
                </c:pt>
                <c:pt idx="3">
                  <c:v>6.9</c:v>
                </c:pt>
              </c:numCache>
            </c:numRef>
          </c:val>
          <c:smooth val="0"/>
          <c:extLst>
            <c:ext xmlns:c16="http://schemas.microsoft.com/office/drawing/2014/chart" uri="{C3380CC4-5D6E-409C-BE32-E72D297353CC}">
              <c16:uniqueId val="{00000000-10AD-4FCD-A0A2-32FD86A79561}"/>
            </c:ext>
          </c:extLst>
        </c:ser>
        <c:dLbls>
          <c:showLegendKey val="0"/>
          <c:showVal val="0"/>
          <c:showCatName val="0"/>
          <c:showSerName val="0"/>
          <c:showPercent val="0"/>
          <c:showBubbleSize val="0"/>
        </c:dLbls>
        <c:smooth val="0"/>
        <c:axId val="198898448"/>
        <c:axId val="198898840"/>
      </c:lineChart>
      <c:catAx>
        <c:axId val="198898448"/>
        <c:scaling>
          <c:orientation val="minMax"/>
        </c:scaling>
        <c:delete val="0"/>
        <c:axPos val="b"/>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98898840"/>
        <c:crosses val="autoZero"/>
        <c:auto val="1"/>
        <c:lblAlgn val="ctr"/>
        <c:lblOffset val="100"/>
        <c:noMultiLvlLbl val="0"/>
      </c:catAx>
      <c:valAx>
        <c:axId val="198898840"/>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2400" dirty="0"/>
                  <a:t>SR</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8898448"/>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Causal Inference tutorial</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2330E7A-952D-4516-B65A-2FA35D44EDDF}" type="datetime8">
              <a:rPr lang="en-US" smtClean="0">
                <a:latin typeface="Segoe UI" pitchFamily="34" charset="0"/>
              </a:rPr>
              <a:t>4/5/2018 4:11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a:t>Causal Inference tutorial</a:t>
            </a:r>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E0CC463-4FC6-46F0-8C85-1D91BED90237}" type="datetime8">
              <a:rPr lang="en-US" smtClean="0"/>
              <a:t>4/5/2018 4:09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75E023F-989C-48D5-BB0D-DB0CD5CAE45A}"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89901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18</a:t>
            </a:fld>
            <a:endParaRPr lang="en-US"/>
          </a:p>
        </p:txBody>
      </p:sp>
    </p:spTree>
    <p:extLst>
      <p:ext uri="{BB962C8B-B14F-4D97-AF65-F5344CB8AC3E}">
        <p14:creationId xmlns:p14="http://schemas.microsoft.com/office/powerpoint/2010/main" val="1628103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5C21672-B32A-4D7D-9839-9456FDE58000}"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16460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F1FD625-F817-4009-880A-E847E0F61431}"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2430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D1BB7C-7301-4EC8-B231-0E3DF84E93D1}"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63363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E0D2CC-3148-4A2C-8702-A8D3DCD2E962}"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26974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AD76931-7B60-4031-9B57-5CA79B5C8A87}"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19528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357A0C-9F9E-4C93-83CA-2FB54F49973D}"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240982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44290F9-9E57-4805-9D10-308823B5BDBE}"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35051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EDA6F9D-D3A6-4739-90E4-EED1C5888CF3}"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45360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E7C4093-BBB7-4F8B-84D1-4840109734EF}"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196119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DA9372EA-9A11-4328-81FC-CCD2E54A1812}" type="datetime8">
              <a:rPr lang="en-US" smtClean="0"/>
              <a:t>4/5/2018 4:09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a:t>Causal Inference tutorial</a:t>
            </a:r>
            <a:endParaRPr lang="en-US" dirty="0"/>
          </a:p>
        </p:txBody>
      </p:sp>
    </p:spTree>
    <p:extLst>
      <p:ext uri="{BB962C8B-B14F-4D97-AF65-F5344CB8AC3E}">
        <p14:creationId xmlns:p14="http://schemas.microsoft.com/office/powerpoint/2010/main" val="2767307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A53C41-70AC-43B9-9214-E510C482BE11}"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262982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AE630D2-B7DD-4044-B6C0-921D9D5FF370}" type="datetime8">
              <a:rPr lang="en-US" smtClean="0"/>
              <a:t>4/6/2018 6:19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31705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E00C2B6-5237-4321-B0A4-5374F7F52DF0}"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66795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35</a:t>
            </a:fld>
            <a:endParaRPr lang="en-US"/>
          </a:p>
        </p:txBody>
      </p:sp>
    </p:spTree>
    <p:extLst>
      <p:ext uri="{BB962C8B-B14F-4D97-AF65-F5344CB8AC3E}">
        <p14:creationId xmlns:p14="http://schemas.microsoft.com/office/powerpoint/2010/main" val="786106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37</a:t>
            </a:fld>
            <a:endParaRPr lang="en-US"/>
          </a:p>
        </p:txBody>
      </p:sp>
    </p:spTree>
    <p:extLst>
      <p:ext uri="{BB962C8B-B14F-4D97-AF65-F5344CB8AC3E}">
        <p14:creationId xmlns:p14="http://schemas.microsoft.com/office/powerpoint/2010/main" val="672820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fire is a good example. In fact, we could say that those who did this, were probably the first causal </a:t>
            </a:r>
            <a:r>
              <a:rPr lang="en-US" dirty="0" err="1"/>
              <a:t>inferrers</a:t>
            </a:r>
            <a:r>
              <a:rPr lang="en-US" dirty="0"/>
              <a:t>.</a:t>
            </a:r>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579307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London was having outbreak. Causal question: what was causing cholera so you can stop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was theory that miasma (air ) or water.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they could see some areas more affected, but couldn’t say </a:t>
            </a:r>
            <a:r>
              <a:rPr lang="en-US" sz="1200" dirty="0" err="1"/>
              <a:t>why..can</a:t>
            </a:r>
            <a:r>
              <a:rPr lang="en-US" sz="1200" dirty="0"/>
              <a:t> predict but not cause.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start with a bit of history and for that, let me tell you a story.</a:t>
            </a:r>
            <a:endParaRPr lang="en-US" dirty="0"/>
          </a:p>
        </p:txBody>
      </p:sp>
      <p:sp>
        <p:nvSpPr>
          <p:cNvPr id="4" name="Slide Number Placeholder 3"/>
          <p:cNvSpPr>
            <a:spLocks noGrp="1"/>
          </p:cNvSpPr>
          <p:nvPr>
            <p:ph type="sldNum" sz="quarter" idx="10"/>
          </p:nvPr>
        </p:nvSpPr>
        <p:spPr/>
        <p:txBody>
          <a:bodyPr/>
          <a:lstStyle/>
          <a:p>
            <a:fld id="{D65D9B09-CC0C-4E60-8DBA-E5268A8DB8EB}" type="slidenum">
              <a:rPr lang="en-US" smtClean="0"/>
              <a:t>44</a:t>
            </a:fld>
            <a:endParaRPr lang="en-US"/>
          </a:p>
        </p:txBody>
      </p:sp>
    </p:spTree>
    <p:extLst>
      <p:ext uri="{BB962C8B-B14F-4D97-AF65-F5344CB8AC3E}">
        <p14:creationId xmlns:p14="http://schemas.microsoft.com/office/powerpoint/2010/main" val="3160180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much increase? Check before ppt.</a:t>
            </a:r>
          </a:p>
        </p:txBody>
      </p:sp>
      <p:sp>
        <p:nvSpPr>
          <p:cNvPr id="4" name="Slide Number Placeholder 3"/>
          <p:cNvSpPr>
            <a:spLocks noGrp="1"/>
          </p:cNvSpPr>
          <p:nvPr>
            <p:ph type="sldNum" sz="quarter" idx="10"/>
          </p:nvPr>
        </p:nvSpPr>
        <p:spPr/>
        <p:txBody>
          <a:bodyPr/>
          <a:lstStyle/>
          <a:p>
            <a:fld id="{C7CF2BD3-B0E3-40A9-9391-68B0C6FB412C}" type="slidenum">
              <a:rPr lang="en-US" smtClean="0"/>
              <a:t>45</a:t>
            </a:fld>
            <a:endParaRPr lang="en-US"/>
          </a:p>
        </p:txBody>
      </p:sp>
    </p:spTree>
    <p:extLst>
      <p:ext uri="{BB962C8B-B14F-4D97-AF65-F5344CB8AC3E}">
        <p14:creationId xmlns:p14="http://schemas.microsoft.com/office/powerpoint/2010/main" val="2864785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these two slides to show exclusion and </a:t>
            </a:r>
            <a:r>
              <a:rPr lang="en-US" dirty="0" err="1"/>
              <a:t>asifrandom</a:t>
            </a:r>
            <a:r>
              <a:rPr lang="en-US" dirty="0"/>
              <a:t> one by one in words.</a:t>
            </a:r>
          </a:p>
          <a:p>
            <a:r>
              <a:rPr lang="en-US" dirty="0"/>
              <a:t>This means one of them was con</a:t>
            </a:r>
            <a:r>
              <a:rPr lang="en-US" b="0" dirty="0"/>
              <a:t>taminated water.</a:t>
            </a:r>
          </a:p>
          <a:p>
            <a:endParaRPr lang="en-US" b="0" dirty="0"/>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3"/>
                </a:solidFill>
                <a:latin typeface="Book Antiqua" panose="02040602050305030304" pitchFamily="18" charset="0"/>
              </a:rPr>
              <a:t>SOUTHWARK &amp; VAUXHALL company</a:t>
            </a:r>
            <a:endParaRPr lang="en-US" dirty="0"/>
          </a:p>
          <a:p>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46</a:t>
            </a:fld>
            <a:endParaRPr lang="en-US"/>
          </a:p>
        </p:txBody>
      </p:sp>
    </p:spTree>
    <p:extLst>
      <p:ext uri="{BB962C8B-B14F-4D97-AF65-F5344CB8AC3E}">
        <p14:creationId xmlns:p14="http://schemas.microsoft.com/office/powerpoint/2010/main" val="2008040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8-fold </a:t>
            </a:r>
            <a:r>
              <a:rPr lang="en-US" dirty="0" err="1"/>
              <a:t>increase..so</a:t>
            </a:r>
            <a:r>
              <a:rPr lang="en-US" dirty="0"/>
              <a:t> got to know.</a:t>
            </a:r>
          </a:p>
          <a:p>
            <a:r>
              <a:rPr lang="en-US" dirty="0"/>
              <a:t>Found 2 companies, one of which served bad </a:t>
            </a:r>
            <a:r>
              <a:rPr lang="en-US" dirty="0" err="1"/>
              <a:t>water..and</a:t>
            </a:r>
            <a:r>
              <a:rPr lang="en-US" dirty="0"/>
              <a:t> there was 8-fold difference.</a:t>
            </a:r>
          </a:p>
          <a:p>
            <a:r>
              <a:rPr lang="en-US" dirty="0"/>
              <a:t>People found this </a:t>
            </a:r>
            <a:r>
              <a:rPr lang="en-US" dirty="0" err="1"/>
              <a:t>convicing</a:t>
            </a:r>
            <a:r>
              <a:rPr lang="en-US" dirty="0"/>
              <a:t> and now we all know that Cholera is a water-borne disease.</a:t>
            </a:r>
          </a:p>
        </p:txBody>
      </p:sp>
      <p:sp>
        <p:nvSpPr>
          <p:cNvPr id="4" name="Slide Number Placeholder 3"/>
          <p:cNvSpPr>
            <a:spLocks noGrp="1"/>
          </p:cNvSpPr>
          <p:nvPr>
            <p:ph type="sldNum" sz="quarter" idx="10"/>
          </p:nvPr>
        </p:nvSpPr>
        <p:spPr/>
        <p:txBody>
          <a:bodyPr/>
          <a:lstStyle/>
          <a:p>
            <a:fld id="{C7CF2BD3-B0E3-40A9-9391-68B0C6FB412C}" type="slidenum">
              <a:rPr lang="en-US" smtClean="0"/>
              <a:t>47</a:t>
            </a:fld>
            <a:endParaRPr lang="en-US"/>
          </a:p>
        </p:txBody>
      </p:sp>
    </p:spTree>
    <p:extLst>
      <p:ext uri="{BB962C8B-B14F-4D97-AF65-F5344CB8AC3E}">
        <p14:creationId xmlns:p14="http://schemas.microsoft.com/office/powerpoint/2010/main" val="2548014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motivation is…Salient theme Across science and business, we are generating lots of data than ever before.</a:t>
            </a:r>
          </a:p>
          <a:p>
            <a:r>
              <a:rPr lang="en-US" dirty="0"/>
              <a:t>This should mean that we should be increasing our causal knowledge about the world, but often, big data leads to graphs like this. </a:t>
            </a:r>
          </a:p>
          <a:p>
            <a:r>
              <a:rPr lang="en-US" dirty="0"/>
              <a:t>And this is true! There is almost perfect correlation between computer science </a:t>
            </a:r>
            <a:r>
              <a:rPr lang="en-US" dirty="0" err="1"/>
              <a:t>phds</a:t>
            </a:r>
            <a:r>
              <a:rPr lang="en-US" dirty="0"/>
              <a:t> and revenue generated by arcades, but at least from personal experience,  I hope you will trust me,  there was not a lot of arcade gaming in my </a:t>
            </a:r>
            <a:r>
              <a:rPr lang="en-US" dirty="0" err="1"/>
              <a:t>phd</a:t>
            </a:r>
            <a:r>
              <a:rPr lang="en-US" dirty="0"/>
              <a:t> experience. ..it’s most likely a useless correlation. [Now I did do a CS </a:t>
            </a:r>
            <a:r>
              <a:rPr lang="en-US" dirty="0" err="1"/>
              <a:t>phd</a:t>
            </a:r>
            <a:r>
              <a:rPr lang="en-US" dirty="0"/>
              <a:t>, so [trust me when I say this], there was little of/not a lot of arcade gaming.]</a:t>
            </a:r>
          </a:p>
          <a:p>
            <a:endParaRPr lang="en-US" dirty="0"/>
          </a:p>
          <a:p>
            <a:r>
              <a:rPr lang="en-US" dirty="0"/>
              <a:t>---</a:t>
            </a:r>
          </a:p>
          <a:p>
            <a:endParaRPr lang="en-US" dirty="0"/>
          </a:p>
          <a:p>
            <a:r>
              <a:rPr lang="en-US" dirty="0"/>
              <a:t>Very often, it leads to insightful conclusions like these.</a:t>
            </a:r>
          </a:p>
          <a:p>
            <a:r>
              <a:rPr lang="en-US" dirty="0"/>
              <a:t>Often, we are interested in causal questions, but invariably they turn out to be the hardest to answer. And so my overall research goal is to…</a:t>
            </a:r>
          </a:p>
          <a:p>
            <a:r>
              <a:rPr lang="en-US" dirty="0"/>
              <a:t>One of the reasons that it is hard is that the answer really depends on the data-generating process, and we never observe  that in the data.</a:t>
            </a:r>
          </a:p>
          <a:p>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4</a:t>
            </a:fld>
            <a:endParaRPr lang="en-US" dirty="0"/>
          </a:p>
        </p:txBody>
      </p:sp>
    </p:spTree>
    <p:extLst>
      <p:ext uri="{BB962C8B-B14F-4D97-AF65-F5344CB8AC3E}">
        <p14:creationId xmlns:p14="http://schemas.microsoft.com/office/powerpoint/2010/main" val="872884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Intervention only works in clean physical systems</a:t>
            </a:r>
          </a:p>
          <a:p>
            <a:r>
              <a:rPr lang="en-US" dirty="0"/>
              <a:t>Counterfactual very creative.</a:t>
            </a:r>
          </a:p>
          <a:p>
            <a:r>
              <a:rPr lang="en-US" dirty="0"/>
              <a:t>How about combining them?</a:t>
            </a:r>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4/5/2018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611763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57</a:t>
            </a:fld>
            <a:endParaRPr lang="en-US"/>
          </a:p>
        </p:txBody>
      </p:sp>
    </p:spTree>
    <p:extLst>
      <p:ext uri="{BB962C8B-B14F-4D97-AF65-F5344CB8AC3E}">
        <p14:creationId xmlns:p14="http://schemas.microsoft.com/office/powerpoint/2010/main" val="3877202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053CB0-AFC5-4877-9818-551BBBE94EF0}" type="datetime8">
              <a:rPr lang="en-US" smtClean="0"/>
              <a:t>4/5/2018 5:24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063090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examples of both controlling and conditioning. </a:t>
            </a:r>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4/5/2018 5:32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48352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65</a:t>
            </a:fld>
            <a:endParaRPr lang="en-US"/>
          </a:p>
        </p:txBody>
      </p:sp>
    </p:spTree>
    <p:extLst>
      <p:ext uri="{BB962C8B-B14F-4D97-AF65-F5344CB8AC3E}">
        <p14:creationId xmlns:p14="http://schemas.microsoft.com/office/powerpoint/2010/main" val="2557448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66</a:t>
            </a:fld>
            <a:endParaRPr lang="en-US"/>
          </a:p>
        </p:txBody>
      </p:sp>
    </p:spTree>
    <p:extLst>
      <p:ext uri="{BB962C8B-B14F-4D97-AF65-F5344CB8AC3E}">
        <p14:creationId xmlns:p14="http://schemas.microsoft.com/office/powerpoint/2010/main" val="1786100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many other methods can be derived. </a:t>
            </a:r>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4/5/2018 5:48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225657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34DB3F8-8745-45F7-85A2-42979D16CFD8}"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800579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0C8EDC-1201-46B5-8A88-94F71E767001}"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19681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B177F59-62E5-4B0D-9861-7BD88A36EC80}"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4089077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motivation is…Salient theme Across science and business, we are generating lots of data than ever before.</a:t>
            </a:r>
          </a:p>
          <a:p>
            <a:r>
              <a:rPr lang="en-US" dirty="0"/>
              <a:t>This should mean that we should be increasing our causal knowledge about the world, but often, big data leads to graphs like this. </a:t>
            </a:r>
          </a:p>
          <a:p>
            <a:r>
              <a:rPr lang="en-US" dirty="0"/>
              <a:t>And this is true! There is almost perfect correlation between computer science </a:t>
            </a:r>
            <a:r>
              <a:rPr lang="en-US" dirty="0" err="1"/>
              <a:t>phds</a:t>
            </a:r>
            <a:r>
              <a:rPr lang="en-US" dirty="0"/>
              <a:t> and revenue generated by arcades, but at least from personal experience,  I hope you will trust me,  there was not a lot of arcade gaming in my </a:t>
            </a:r>
            <a:r>
              <a:rPr lang="en-US" dirty="0" err="1"/>
              <a:t>phd</a:t>
            </a:r>
            <a:r>
              <a:rPr lang="en-US" dirty="0"/>
              <a:t> experience. ..it’s most likely a useless correlation. [Now I did do a CS </a:t>
            </a:r>
            <a:r>
              <a:rPr lang="en-US" dirty="0" err="1"/>
              <a:t>phd</a:t>
            </a:r>
            <a:r>
              <a:rPr lang="en-US" dirty="0"/>
              <a:t>, so [trust me when I say this], there was little of/not a lot of arcade gaming.]</a:t>
            </a:r>
          </a:p>
          <a:p>
            <a:endParaRPr lang="en-US" dirty="0"/>
          </a:p>
          <a:p>
            <a:r>
              <a:rPr lang="en-US" dirty="0"/>
              <a:t>---</a:t>
            </a:r>
          </a:p>
          <a:p>
            <a:endParaRPr lang="en-US" dirty="0"/>
          </a:p>
          <a:p>
            <a:r>
              <a:rPr lang="en-US" dirty="0"/>
              <a:t>Very often, it leads to insightful conclusions like these.</a:t>
            </a:r>
          </a:p>
          <a:p>
            <a:r>
              <a:rPr lang="en-US" dirty="0"/>
              <a:t>Often, we are interested in causal questions, but invariably they turn out to be the hardest to answer. And so my overall research goal is to…</a:t>
            </a:r>
          </a:p>
          <a:p>
            <a:r>
              <a:rPr lang="en-US" dirty="0"/>
              <a:t>One of the reasons that it is hard is that the answer really depends on the data-generating process, and we never observe  that in the data.</a:t>
            </a:r>
          </a:p>
          <a:p>
            <a:endParaRPr lang="en-US" dirty="0"/>
          </a:p>
        </p:txBody>
      </p:sp>
      <p:sp>
        <p:nvSpPr>
          <p:cNvPr id="4" name="Slide Number Placeholder 3"/>
          <p:cNvSpPr>
            <a:spLocks noGrp="1"/>
          </p:cNvSpPr>
          <p:nvPr>
            <p:ph type="sldNum" sz="quarter" idx="10"/>
          </p:nvPr>
        </p:nvSpPr>
        <p:spPr/>
        <p:txBody>
          <a:bodyPr/>
          <a:lstStyle/>
          <a:p>
            <a:fld id="{C7CF2BD3-B0E3-40A9-9391-68B0C6FB412C}" type="slidenum">
              <a:rPr lang="en-US" smtClean="0"/>
              <a:t>5</a:t>
            </a:fld>
            <a:endParaRPr lang="en-US" dirty="0"/>
          </a:p>
        </p:txBody>
      </p:sp>
    </p:spTree>
    <p:extLst>
      <p:ext uri="{BB962C8B-B14F-4D97-AF65-F5344CB8AC3E}">
        <p14:creationId xmlns:p14="http://schemas.microsoft.com/office/powerpoint/2010/main" val="12396674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3652E2-D455-4BDF-96FD-479972F1A98E}"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920313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82</a:t>
            </a:fld>
            <a:endParaRPr lang="en-US"/>
          </a:p>
        </p:txBody>
      </p:sp>
    </p:spTree>
    <p:extLst>
      <p:ext uri="{BB962C8B-B14F-4D97-AF65-F5344CB8AC3E}">
        <p14:creationId xmlns:p14="http://schemas.microsoft.com/office/powerpoint/2010/main" val="1782288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528F092-9329-4652-99B8-56526A70C838}"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385985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85</a:t>
            </a:fld>
            <a:endParaRPr lang="en-US"/>
          </a:p>
        </p:txBody>
      </p:sp>
    </p:spTree>
    <p:extLst>
      <p:ext uri="{BB962C8B-B14F-4D97-AF65-F5344CB8AC3E}">
        <p14:creationId xmlns:p14="http://schemas.microsoft.com/office/powerpoint/2010/main" val="137243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87</a:t>
            </a:fld>
            <a:endParaRPr lang="en-US"/>
          </a:p>
        </p:txBody>
      </p:sp>
    </p:spTree>
    <p:extLst>
      <p:ext uri="{BB962C8B-B14F-4D97-AF65-F5344CB8AC3E}">
        <p14:creationId xmlns:p14="http://schemas.microsoft.com/office/powerpoint/2010/main" val="1404880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89</a:t>
            </a:fld>
            <a:endParaRPr lang="en-US"/>
          </a:p>
        </p:txBody>
      </p:sp>
    </p:spTree>
    <p:extLst>
      <p:ext uri="{BB962C8B-B14F-4D97-AF65-F5344CB8AC3E}">
        <p14:creationId xmlns:p14="http://schemas.microsoft.com/office/powerpoint/2010/main" val="3173770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92</a:t>
            </a:fld>
            <a:endParaRPr lang="en-US"/>
          </a:p>
        </p:txBody>
      </p:sp>
    </p:spTree>
    <p:extLst>
      <p:ext uri="{BB962C8B-B14F-4D97-AF65-F5344CB8AC3E}">
        <p14:creationId xmlns:p14="http://schemas.microsoft.com/office/powerpoint/2010/main" val="3345291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94</a:t>
            </a:fld>
            <a:endParaRPr lang="en-US"/>
          </a:p>
        </p:txBody>
      </p:sp>
    </p:spTree>
    <p:extLst>
      <p:ext uri="{BB962C8B-B14F-4D97-AF65-F5344CB8AC3E}">
        <p14:creationId xmlns:p14="http://schemas.microsoft.com/office/powerpoint/2010/main" val="3879014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95</a:t>
            </a:fld>
            <a:endParaRPr lang="en-US"/>
          </a:p>
        </p:txBody>
      </p:sp>
    </p:spTree>
    <p:extLst>
      <p:ext uri="{BB962C8B-B14F-4D97-AF65-F5344CB8AC3E}">
        <p14:creationId xmlns:p14="http://schemas.microsoft.com/office/powerpoint/2010/main" val="35911886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we might know about a lottery and analyze the data connected to it, or affected by weather or other kinds of shocks.</a:t>
            </a:r>
          </a:p>
          <a:p>
            <a:r>
              <a:rPr lang="en-US" dirty="0"/>
              <a:t>Apart from these, good sources of natural variation[, or instrumental variables,] are really hard to find. </a:t>
            </a:r>
          </a:p>
          <a:p>
            <a:r>
              <a:rPr lang="en-US" dirty="0"/>
              <a:t>This restricts causal estimates to a small portion of the available data, and hurts generalizability: it’s really hard to know whether such estimates will generalize to the full population.</a:t>
            </a:r>
          </a:p>
        </p:txBody>
      </p:sp>
      <p:sp>
        <p:nvSpPr>
          <p:cNvPr id="4" name="Slide Number Placeholder 3"/>
          <p:cNvSpPr>
            <a:spLocks noGrp="1"/>
          </p:cNvSpPr>
          <p:nvPr>
            <p:ph type="sldNum" sz="quarter" idx="10"/>
          </p:nvPr>
        </p:nvSpPr>
        <p:spPr/>
        <p:txBody>
          <a:bodyPr/>
          <a:lstStyle/>
          <a:p>
            <a:fld id="{C7CF2BD3-B0E3-40A9-9391-68B0C6FB412C}" type="slidenum">
              <a:rPr lang="en-US" smtClean="0"/>
              <a:t>98</a:t>
            </a:fld>
            <a:endParaRPr lang="en-US" dirty="0"/>
          </a:p>
        </p:txBody>
      </p:sp>
    </p:spTree>
    <p:extLst>
      <p:ext uri="{BB962C8B-B14F-4D97-AF65-F5344CB8AC3E}">
        <p14:creationId xmlns:p14="http://schemas.microsoft.com/office/powerpoint/2010/main" val="3454666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tutorial is going to be about how to get better at it. Suppose a simple world. If you believe everything relevant is captured, go for prediction and you should be fine. But if not, need to understand causal factors. And btw, we will also learn that regression is one of the worst methods because the world is almost never linear. </a:t>
            </a:r>
          </a:p>
          <a:p>
            <a:endParaRPr lang="en-US" dirty="0"/>
          </a:p>
          <a:p>
            <a:r>
              <a:rPr lang="en-US" dirty="0"/>
              <a:t>One of the reasons is that while we have got pretty good at processing terabytes of data, causal inference methods haven’t caught up.</a:t>
            </a:r>
          </a:p>
          <a:p>
            <a:r>
              <a:rPr lang="en-US" dirty="0"/>
              <a:t>The example I like to think of is fundamentally the difference between prediction and causation, as I describe in a recent paper in Science. Suppose there are two variables and for simplicity, you believe that the true model of the world is given by beta x. But we know nothing about the error eta, it may not even be independent. </a:t>
            </a:r>
          </a:p>
          <a:p>
            <a:r>
              <a:rPr lang="en-US" dirty="0"/>
              <a:t>Prediction is what big data is often used for…so if we have a big dataset with two variables X and Y, </a:t>
            </a:r>
          </a:p>
          <a:p>
            <a:r>
              <a:rPr lang="en-US" dirty="0"/>
              <a:t>, we can simply feed it to a machine learning algorithm to get reasonable accurate predictions for y.  However, often the most interesting questions are of a causal  nature---does X cause Y---and here it is not entirely clear how to use big data:</a:t>
            </a:r>
          </a:p>
        </p:txBody>
      </p:sp>
      <p:sp>
        <p:nvSpPr>
          <p:cNvPr id="4" name="Slide Number Placeholder 3"/>
          <p:cNvSpPr>
            <a:spLocks noGrp="1"/>
          </p:cNvSpPr>
          <p:nvPr>
            <p:ph type="sldNum" sz="quarter" idx="10"/>
          </p:nvPr>
        </p:nvSpPr>
        <p:spPr/>
        <p:txBody>
          <a:bodyPr/>
          <a:lstStyle/>
          <a:p>
            <a:fld id="{C7CF2BD3-B0E3-40A9-9391-68B0C6FB412C}" type="slidenum">
              <a:rPr lang="en-US" smtClean="0"/>
              <a:t>6</a:t>
            </a:fld>
            <a:endParaRPr lang="en-US"/>
          </a:p>
        </p:txBody>
      </p:sp>
    </p:spTree>
    <p:extLst>
      <p:ext uri="{BB962C8B-B14F-4D97-AF65-F5344CB8AC3E}">
        <p14:creationId xmlns:p14="http://schemas.microsoft.com/office/powerpoint/2010/main" val="26835594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as I speak, there might be many valid natural experiments being generated. One of the web services such as Twitter may be experiencing network problems in some areas, creating a change in how people access articles and other content. A subway train in new York may have changed its stops and let people off at different stops than they usually do, thus creating a natural experiment on peoples’ location. Or a hospital may run of a particular medicine and doctors may be prescribing a different treatment for patients. </a:t>
            </a:r>
          </a:p>
          <a:p>
            <a:endParaRPr lang="en-US" dirty="0"/>
          </a:p>
          <a:p>
            <a:r>
              <a:rPr lang="en-US" dirty="0"/>
              <a:t>If there was a way to identify even some of these natural experiments, that would be golden.</a:t>
            </a:r>
          </a:p>
          <a:p>
            <a:endParaRPr lang="en-US" dirty="0"/>
          </a:p>
          <a:p>
            <a:r>
              <a:rPr lang="en-US" dirty="0"/>
              <a:t>---</a:t>
            </a:r>
          </a:p>
          <a:p>
            <a:r>
              <a:rPr lang="en-US" dirty="0"/>
              <a:t>Natural experiments identify small subsets.</a:t>
            </a:r>
          </a:p>
          <a:p>
            <a:r>
              <a:rPr lang="en-US" dirty="0"/>
              <a:t>Change: twitter or </a:t>
            </a:r>
            <a:r>
              <a:rPr lang="en-US" dirty="0" err="1"/>
              <a:t>reddit</a:t>
            </a:r>
            <a:r>
              <a:rPr lang="en-US" dirty="0"/>
              <a:t> down for some section, or just slow.</a:t>
            </a:r>
          </a:p>
          <a:p>
            <a:r>
              <a:rPr lang="en-US" dirty="0"/>
              <a:t>change: on some day,  a train does not stop at a station</a:t>
            </a:r>
          </a:p>
          <a:p>
            <a:r>
              <a:rPr lang="en-US" dirty="0"/>
              <a:t>Medicine runs out at hospital doctors prescribe its alternative.</a:t>
            </a:r>
          </a:p>
          <a:p>
            <a:endParaRPr lang="en-US" dirty="0"/>
          </a:p>
          <a:p>
            <a:r>
              <a:rPr lang="en-US" dirty="0"/>
              <a:t>Think about org event, or Wikipedia </a:t>
            </a:r>
            <a:r>
              <a:rPr lang="en-US" dirty="0" err="1"/>
              <a:t>collab</a:t>
            </a:r>
            <a:r>
              <a:rPr lang="en-US" dirty="0"/>
              <a:t>, or TV, delay in packets for discount mailers, or donation request for nonprofit.</a:t>
            </a:r>
          </a:p>
        </p:txBody>
      </p:sp>
      <p:sp>
        <p:nvSpPr>
          <p:cNvPr id="4" name="Slide Number Placeholder 3"/>
          <p:cNvSpPr>
            <a:spLocks noGrp="1"/>
          </p:cNvSpPr>
          <p:nvPr>
            <p:ph type="sldNum" sz="quarter" idx="10"/>
          </p:nvPr>
        </p:nvSpPr>
        <p:spPr/>
        <p:txBody>
          <a:bodyPr/>
          <a:lstStyle/>
          <a:p>
            <a:fld id="{C7CF2BD3-B0E3-40A9-9391-68B0C6FB412C}" type="slidenum">
              <a:rPr lang="en-US" smtClean="0"/>
              <a:t>99</a:t>
            </a:fld>
            <a:endParaRPr lang="en-US"/>
          </a:p>
        </p:txBody>
      </p:sp>
    </p:spTree>
    <p:extLst>
      <p:ext uri="{BB962C8B-B14F-4D97-AF65-F5344CB8AC3E}">
        <p14:creationId xmlns:p14="http://schemas.microsoft.com/office/powerpoint/2010/main" val="1380618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76D5868-9FD1-4A49-8A54-5976AC0F5EB6}"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99359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5E7C22-3B47-481A-B7AE-689E4A8BB63C}"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1208991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9DB925-9FB7-40A4-BB65-F6241A07BB78}"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1538188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ED5D75-6488-453C-A6AB-CD7B241220D8}"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3645385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053CB0-AFC5-4877-9818-551BBBE94EF0}"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41260538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76CC230-A155-4025-A2F6-33BE9A6BD512}"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400182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7D8043B6-E7D5-4224-B798-0969A3691579}" type="slidenum">
              <a:rPr lang="en-US"/>
              <a:t>108</a:t>
            </a:fld>
            <a:endParaRPr lang="en-US"/>
          </a:p>
        </p:txBody>
      </p:sp>
    </p:spTree>
    <p:extLst>
      <p:ext uri="{BB962C8B-B14F-4D97-AF65-F5344CB8AC3E}">
        <p14:creationId xmlns:p14="http://schemas.microsoft.com/office/powerpoint/2010/main" val="38930424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043B6-E7D5-4224-B798-0969A3691579}" type="slidenum">
              <a:rPr lang="en-US"/>
              <a:t>109</a:t>
            </a:fld>
            <a:endParaRPr lang="en-US"/>
          </a:p>
        </p:txBody>
      </p:sp>
    </p:spTree>
    <p:extLst>
      <p:ext uri="{BB962C8B-B14F-4D97-AF65-F5344CB8AC3E}">
        <p14:creationId xmlns:p14="http://schemas.microsoft.com/office/powerpoint/2010/main" val="22868009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043B6-E7D5-4224-B798-0969A3691579}" type="slidenum">
              <a:rPr lang="en-US"/>
              <a:t>111</a:t>
            </a:fld>
            <a:endParaRPr lang="en-US"/>
          </a:p>
        </p:txBody>
      </p:sp>
    </p:spTree>
    <p:extLst>
      <p:ext uri="{BB962C8B-B14F-4D97-AF65-F5344CB8AC3E}">
        <p14:creationId xmlns:p14="http://schemas.microsoft.com/office/powerpoint/2010/main" val="2654051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Confined to philosophy. </a:t>
            </a:r>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1289342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75E935-4308-4330-A8D4-02F29D307C1A}"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5087847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A81AC0F-4238-4CDB-9EE3-8AB9F6F8B96D}"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4811382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01C2F3-47BD-4EB9-BEC5-0AAFEB9FF5E3}"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23419547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0F0CC90-182E-45ED-A33D-7AB891FB3F81}"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22095531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B3B55D8-A4BF-47CD-A300-E36493E43BDB}"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8456018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ECD05B-D3A5-4EB0-8E04-45379DBA0E09}"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5067479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Do first ice cream and swimming, then do recommendation example. </a:t>
            </a:r>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5C06AD6-4264-46F2-AFDE-2996972E7EFE}"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511694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a:solidFill>
                  <a:prstClr val="black"/>
                </a:solidFill>
              </a:rPr>
              <a:t>Causal Inference tutorial</a:t>
            </a:r>
            <a:endParaRPr lang="en-US" dirty="0">
              <a:solidFill>
                <a:prstClr val="black"/>
              </a:solidFill>
            </a:endParaRPr>
          </a:p>
        </p:txBody>
      </p:sp>
      <p:sp>
        <p:nvSpPr>
          <p:cNvPr id="5" name="Date Placeholder 4"/>
          <p:cNvSpPr>
            <a:spLocks noGrp="1"/>
          </p:cNvSpPr>
          <p:nvPr>
            <p:ph type="dt" idx="11"/>
          </p:nvPr>
        </p:nvSpPr>
        <p:spPr/>
        <p:txBody>
          <a:bodyPr/>
          <a:lstStyle/>
          <a:p>
            <a:fld id="{C9D1C2AE-08C5-48FB-8909-3C91B9C969CC}" type="datetime8">
              <a:rPr lang="en-US" smtClean="0">
                <a:solidFill>
                  <a:prstClr val="black"/>
                </a:solidFill>
              </a:rPr>
              <a:t>4/5/2018 4:09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604856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EC6C0B-43A9-45BC-BDC5-8CAB71C27225}" type="datetime8">
              <a:rPr lang="en-US" smtClean="0"/>
              <a:t>4/6/2018 2:54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171</a:t>
            </a:fld>
            <a:endParaRPr lang="en-US" dirty="0"/>
          </a:p>
        </p:txBody>
      </p:sp>
    </p:spTree>
    <p:extLst>
      <p:ext uri="{BB962C8B-B14F-4D97-AF65-F5344CB8AC3E}">
        <p14:creationId xmlns:p14="http://schemas.microsoft.com/office/powerpoint/2010/main" val="5914512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Generalize to data distributions not seen in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how to make prediction robust, and ci generalizable.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Whose paper? Remember to cite.</a:t>
            </a:r>
          </a:p>
        </p:txBody>
      </p:sp>
      <p:sp>
        <p:nvSpPr>
          <p:cNvPr id="4" name="Slide Number Placeholder 3"/>
          <p:cNvSpPr>
            <a:spLocks noGrp="1"/>
          </p:cNvSpPr>
          <p:nvPr>
            <p:ph type="sldNum" sz="quarter" idx="10"/>
          </p:nvPr>
        </p:nvSpPr>
        <p:spPr/>
        <p:txBody>
          <a:bodyPr/>
          <a:lstStyle/>
          <a:p>
            <a:fld id="{C7CF2BD3-B0E3-40A9-9391-68B0C6FB412C}" type="slidenum">
              <a:rPr lang="en-US" smtClean="0"/>
              <a:t>189</a:t>
            </a:fld>
            <a:endParaRPr lang="en-US"/>
          </a:p>
        </p:txBody>
      </p:sp>
    </p:spTree>
    <p:extLst>
      <p:ext uri="{BB962C8B-B14F-4D97-AF65-F5344CB8AC3E}">
        <p14:creationId xmlns:p14="http://schemas.microsoft.com/office/powerpoint/2010/main" val="340876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all going </a:t>
            </a:r>
            <a:r>
              <a:rPr lang="en-US" dirty="0" err="1"/>
              <a:t>fine..consider</a:t>
            </a:r>
            <a:r>
              <a:rPr lang="en-US" dirty="0"/>
              <a:t> </a:t>
            </a:r>
            <a:r>
              <a:rPr lang="en-US" dirty="0" err="1"/>
              <a:t>css</a:t>
            </a:r>
            <a:r>
              <a:rPr lang="en-US" dirty="0"/>
              <a:t>, machine learning.</a:t>
            </a:r>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6360614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Generalize to data distributions not seen in the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how to make prediction robust, and ci generalizable.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Whose paper? Remember to cite.</a:t>
            </a:r>
          </a:p>
        </p:txBody>
      </p:sp>
      <p:sp>
        <p:nvSpPr>
          <p:cNvPr id="4" name="Slide Number Placeholder 3"/>
          <p:cNvSpPr>
            <a:spLocks noGrp="1"/>
          </p:cNvSpPr>
          <p:nvPr>
            <p:ph type="sldNum" sz="quarter" idx="10"/>
          </p:nvPr>
        </p:nvSpPr>
        <p:spPr/>
        <p:txBody>
          <a:bodyPr/>
          <a:lstStyle/>
          <a:p>
            <a:fld id="{C7CF2BD3-B0E3-40A9-9391-68B0C6FB412C}" type="slidenum">
              <a:rPr lang="en-US" smtClean="0"/>
              <a:t>190</a:t>
            </a:fld>
            <a:endParaRPr lang="en-US"/>
          </a:p>
        </p:txBody>
      </p:sp>
    </p:spTree>
    <p:extLst>
      <p:ext uri="{BB962C8B-B14F-4D97-AF65-F5344CB8AC3E}">
        <p14:creationId xmlns:p14="http://schemas.microsoft.com/office/powerpoint/2010/main" val="19514399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9EC6C0B-43A9-45BC-BDC5-8CAB71C27225}"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192</a:t>
            </a:fld>
            <a:endParaRPr lang="en-US" dirty="0"/>
          </a:p>
        </p:txBody>
      </p:sp>
    </p:spTree>
    <p:extLst>
      <p:ext uri="{BB962C8B-B14F-4D97-AF65-F5344CB8AC3E}">
        <p14:creationId xmlns:p14="http://schemas.microsoft.com/office/powerpoint/2010/main" val="668258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you have seen are two events that happen one after another. </a:t>
            </a:r>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4/6/2018 6:16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0430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latin typeface="Segoe UI Light" pitchFamily="34" charset="0"/>
                <a:ea typeface="+mn-ea"/>
                <a:cs typeface="+mn-cs"/>
              </a:rPr>
              <a:t>ready for anyone with a causal question.</a:t>
            </a:r>
            <a:endParaRPr lang="en-US" dirty="0"/>
          </a:p>
        </p:txBody>
      </p:sp>
      <p:sp>
        <p:nvSpPr>
          <p:cNvPr id="4" name="Header Placeholder 3"/>
          <p:cNvSpPr>
            <a:spLocks noGrp="1"/>
          </p:cNvSpPr>
          <p:nvPr>
            <p:ph type="hdr" sz="quarter" idx="10"/>
          </p:nvPr>
        </p:nvSpPr>
        <p:spPr/>
        <p:txBody>
          <a:bodyPr/>
          <a:lstStyle/>
          <a:p>
            <a:r>
              <a:rPr lang="en-US"/>
              <a:t>Causal Inference tutorial</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0CC463-4FC6-46F0-8C85-1D91BED90237}" type="datetime8">
              <a:rPr lang="en-US" smtClean="0"/>
              <a:t>4/5/2018 4:09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491475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No tile">
    <p:spTree>
      <p:nvGrpSpPr>
        <p:cNvPr id="1" name=""/>
        <p:cNvGrpSpPr/>
        <p:nvPr/>
      </p:nvGrpSpPr>
      <p:grpSpPr>
        <a:xfrm>
          <a:off x="0" y="0"/>
          <a:ext cx="0" cy="0"/>
          <a:chOff x="0" y="0"/>
          <a:chExt cx="0" cy="0"/>
        </a:xfrm>
      </p:grpSpPr>
      <p:sp>
        <p:nvSpPr>
          <p:cNvPr id="2" name="Rectangle 1"/>
          <p:cNvSpPr/>
          <p:nvPr userDrawn="1"/>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1" name="TextBox 10"/>
          <p:cNvSpPr txBox="1"/>
          <p:nvPr userDrawn="1"/>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655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3658890"/>
          </a:xfrm>
          <a:noFill/>
        </p:spPr>
        <p:txBody>
          <a:bodyPr tIns="91440" bIns="91440" anchor="t" anchorCtr="0">
            <a:no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3" y="1241429"/>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3" y="3"/>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Accent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Accent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Accent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Accent 4">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hoto_Animated">
    <p:spTree>
      <p:nvGrpSpPr>
        <p:cNvPr id="1" name=""/>
        <p:cNvGrpSpPr/>
        <p:nvPr/>
      </p:nvGrpSpPr>
      <p:grpSpPr>
        <a:xfrm>
          <a:off x="0" y="0"/>
          <a:ext cx="0" cy="0"/>
          <a:chOff x="0" y="0"/>
          <a:chExt cx="0" cy="0"/>
        </a:xfrm>
      </p:grpSpPr>
      <p:sp>
        <p:nvSpPr>
          <p:cNvPr id="8" name="Rectangle 7"/>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2" name="Slide Number Placeholder 1"/>
          <p:cNvSpPr>
            <a:spLocks noGrp="1"/>
          </p:cNvSpPr>
          <p:nvPr>
            <p:ph type="sldNum" sz="quarter" idx="15"/>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2" y="1221160"/>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344395" y="3145040"/>
            <a:ext cx="2468670" cy="705836"/>
          </a:xfrm>
          <a:prstGeom prst="rect">
            <a:avLst/>
          </a:prstGeom>
        </p:spPr>
      </p:pic>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2" name="Slide Number Placeholder 1"/>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Walkin No tile">
    <p:spTree>
      <p:nvGrpSpPr>
        <p:cNvPr id="1" name=""/>
        <p:cNvGrpSpPr/>
        <p:nvPr/>
      </p:nvGrpSpPr>
      <p:grpSpPr>
        <a:xfrm>
          <a:off x="0" y="0"/>
          <a:ext cx="0" cy="0"/>
          <a:chOff x="0" y="0"/>
          <a:chExt cx="0" cy="0"/>
        </a:xfrm>
      </p:grpSpPr>
      <p:sp>
        <p:nvSpPr>
          <p:cNvPr id="2" name="Rectangle 1"/>
          <p:cNvSpPr/>
          <p:nvPr/>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1" name="TextBox 10"/>
          <p:cNvSpPr txBox="1"/>
          <p:nvPr/>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6" name="Rectangle 5"/>
          <p:cNvSpPr/>
          <p:nvPr userDrawn="1"/>
        </p:nvSpPr>
        <p:spPr bwMode="auto">
          <a:xfrm>
            <a:off x="205961" y="2119164"/>
            <a:ext cx="4800192"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userDrawn="1"/>
        </p:nvSpPr>
        <p:spPr bwMode="white">
          <a:xfrm>
            <a:off x="220247" y="2308555"/>
            <a:ext cx="8914642" cy="2714186"/>
          </a:xfrm>
          <a:prstGeom prst="rect">
            <a:avLst/>
          </a:prstGeom>
          <a:noFill/>
        </p:spPr>
        <p:txBody>
          <a:bodyPr wrap="square" lIns="137148" tIns="109719" rIns="137148" bIns="109719" rtlCol="0">
            <a:spAutoFit/>
          </a:bodyPr>
          <a:lstStyle/>
          <a:p>
            <a:pPr>
              <a:lnSpc>
                <a:spcPct val="90000"/>
              </a:lnSpc>
              <a:spcAft>
                <a:spcPts val="450"/>
              </a:spcAft>
            </a:pPr>
            <a:r>
              <a:rPr lang="en-US" sz="5999" dirty="0">
                <a:gradFill>
                  <a:gsLst>
                    <a:gs pos="2917">
                      <a:schemeClr val="tx1"/>
                    </a:gs>
                    <a:gs pos="30000">
                      <a:schemeClr val="tx1"/>
                    </a:gs>
                  </a:gsLst>
                  <a:lin ang="5400000" scaled="0"/>
                </a:gradFill>
                <a:latin typeface="+mj-lt"/>
              </a:rPr>
              <a:t>Machine Learning, Analytics &amp; Data Science Conference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50939" y="489050"/>
            <a:ext cx="1164599" cy="332660"/>
          </a:xfrm>
          <a:prstGeom prst="rect">
            <a:avLst/>
          </a:prstGeom>
        </p:spPr>
      </p:pic>
      <p:sp>
        <p:nvSpPr>
          <p:cNvPr id="12" name="TextBox 11"/>
          <p:cNvSpPr txBox="1"/>
          <p:nvPr userDrawn="1"/>
        </p:nvSpPr>
        <p:spPr bwMode="white">
          <a:xfrm>
            <a:off x="220247" y="5776608"/>
            <a:ext cx="7645618" cy="699404"/>
          </a:xfrm>
          <a:prstGeom prst="rect">
            <a:avLst/>
          </a:prstGeom>
          <a:noFill/>
        </p:spPr>
        <p:txBody>
          <a:bodyPr wrap="square" lIns="137148" tIns="109719" rIns="137148" bIns="109719" rtlCol="0">
            <a:spAutoFit/>
          </a:bodyPr>
          <a:lstStyle/>
          <a:p>
            <a:pPr>
              <a:lnSpc>
                <a:spcPct val="90000"/>
              </a:lnSpc>
              <a:spcAft>
                <a:spcPts val="450"/>
              </a:spcAft>
            </a:pPr>
            <a:r>
              <a:rPr lang="en-US" sz="3450" dirty="0">
                <a:gradFill>
                  <a:gsLst>
                    <a:gs pos="2917">
                      <a:schemeClr val="tx1"/>
                    </a:gs>
                    <a:gs pos="30000">
                      <a:schemeClr val="tx1"/>
                    </a:gs>
                  </a:gsLst>
                  <a:lin ang="5400000" scaled="0"/>
                </a:gradFill>
                <a:latin typeface="+mj-lt"/>
              </a:rPr>
              <a:t>December 7 – 8, 2015  •  MSCC</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11780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Photo_Animated">
    <p:spTree>
      <p:nvGrpSpPr>
        <p:cNvPr id="1" name=""/>
        <p:cNvGrpSpPr/>
        <p:nvPr/>
      </p:nvGrpSpPr>
      <p:grpSpPr>
        <a:xfrm>
          <a:off x="0" y="0"/>
          <a:ext cx="0" cy="0"/>
          <a:chOff x="0" y="0"/>
          <a:chExt cx="0" cy="0"/>
        </a:xfrm>
      </p:grpSpPr>
      <p:sp>
        <p:nvSpPr>
          <p:cNvPr id="8" name="Rectangle 7"/>
          <p:cNvSpPr/>
          <p:nvPr/>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7" name="Rectangle 6"/>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2" name="Slide Number Placeholder 1"/>
          <p:cNvSpPr>
            <a:spLocks noGrp="1"/>
          </p:cNvSpPr>
          <p:nvPr>
            <p:ph type="sldNum" sz="quarter" idx="15"/>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36297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Photo_Static">
    <p:spTree>
      <p:nvGrpSpPr>
        <p:cNvPr id="1" name=""/>
        <p:cNvGrpSpPr/>
        <p:nvPr/>
      </p:nvGrpSpPr>
      <p:grpSpPr>
        <a:xfrm>
          <a:off x="0" y="0"/>
          <a:ext cx="0" cy="0"/>
          <a:chOff x="0" y="0"/>
          <a:chExt cx="0" cy="0"/>
        </a:xfrm>
      </p:grpSpPr>
      <p:sp>
        <p:nvSpPr>
          <p:cNvPr id="8" name="Rectangle 7"/>
          <p:cNvSpPr/>
          <p:nvPr/>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7" name="Rectangle 6"/>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2" name="Slide Number Placeholder 1"/>
          <p:cNvSpPr>
            <a:spLocks noGrp="1"/>
          </p:cNvSpPr>
          <p:nvPr>
            <p:ph type="sldNum" sz="quarter" idx="15"/>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22288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par>
                                <p:cTn id="32" presetID="1" presetClass="entr" presetSubtype="0" fill="hold" grpId="2" nodeType="withEffect">
                                  <p:stCondLst>
                                    <p:cond delay="400"/>
                                  </p:stCondLst>
                                  <p:childTnLst>
                                    <p:set>
                                      <p:cBhvr>
                                        <p:cTn id="33" dur="1" fill="hold">
                                          <p:stCondLst>
                                            <p:cond delay="0"/>
                                          </p:stCondLst>
                                        </p:cTn>
                                        <p:tgtEl>
                                          <p:spTgt spid="7"/>
                                        </p:tgtEl>
                                        <p:attrNameLst>
                                          <p:attrName>style.visibility</p:attrName>
                                        </p:attrNameLst>
                                      </p:cBhvr>
                                      <p:to>
                                        <p:strVal val="visible"/>
                                      </p:to>
                                    </p:set>
                                  </p:childTnLst>
                                </p:cTn>
                              </p:par>
                              <p:par>
                                <p:cTn id="34" presetID="42" presetClass="path" presetSubtype="0" decel="100000" fill="hold" grpId="0" nodeType="withEffect">
                                  <p:stCondLst>
                                    <p:cond delay="400"/>
                                  </p:stCondLst>
                                  <p:childTnLst>
                                    <p:animMotion origin="layout" path="M -0.33099 -4.5892E-6 L 1.31478E-6 -4.5892E-6 " pathEditMode="relative" rAng="0" ptsTypes="AA">
                                      <p:cBhvr>
                                        <p:cTn id="35" dur="400" fill="hold"/>
                                        <p:tgtEl>
                                          <p:spTgt spid="7"/>
                                        </p:tgtEl>
                                        <p:attrNameLst>
                                          <p:attrName>ppt_x</p:attrName>
                                          <p:attrName>ppt_y</p:attrName>
                                        </p:attrNameLst>
                                      </p:cBhvr>
                                      <p:rCtr x="16543" y="0"/>
                                    </p:animMotion>
                                  </p:childTnLst>
                                </p:cTn>
                              </p:par>
                              <p:par>
                                <p:cTn id="36" presetID="6" presetClass="emph" presetSubtype="0" accel="100000" autoRev="1" fill="hold" grpId="1" nodeType="withEffect">
                                  <p:stCondLst>
                                    <p:cond delay="0"/>
                                  </p:stCondLst>
                                  <p:childTnLst>
                                    <p:animScale>
                                      <p:cBhvr>
                                        <p:cTn id="37" dur="400" fill="hold"/>
                                        <p:tgtEl>
                                          <p:spTgt spid="7"/>
                                        </p:tgtEl>
                                      </p:cBhvr>
                                      <p:by x="0" y="100000"/>
                                    </p:animScale>
                                  </p:childTnLst>
                                </p:cTn>
                              </p:par>
                              <p:par>
                                <p:cTn id="38" presetID="10" presetClass="entr" presetSubtype="0" fill="hold" nodeType="withEffect">
                                  <p:stCondLst>
                                    <p:cond delay="9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950"/>
                                        <p:tgtEl>
                                          <p:spTgt spid="12"/>
                                        </p:tgtEl>
                                      </p:cBhvr>
                                    </p:animEffect>
                                  </p:childTnLst>
                                </p:cTn>
                              </p:par>
                              <p:par>
                                <p:cTn id="41" presetID="63" presetClass="path" presetSubtype="0" decel="100000" fill="hold" nodeType="withEffect">
                                  <p:stCondLst>
                                    <p:cond delay="900"/>
                                  </p:stCondLst>
                                  <p:childTnLst>
                                    <p:animMotion origin="layout" path="M -0.01455 -1.34362E-6 L -3.90605E-7 -1.34362E-6 " pathEditMode="relative" rAng="0" ptsTypes="AA">
                                      <p:cBhvr>
                                        <p:cTn id="42" dur="950" fill="hold"/>
                                        <p:tgtEl>
                                          <p:spTgt spid="12"/>
                                        </p:tgtEl>
                                        <p:attrNameLst>
                                          <p:attrName>ppt_x</p:attrName>
                                          <p:attrName>ppt_y</p:attrName>
                                        </p:attrNameLst>
                                      </p:cBhvr>
                                      <p:rCtr x="728" y="0"/>
                                    </p:animMotion>
                                  </p:childTnLst>
                                </p:cTn>
                              </p:par>
                              <p:par>
                                <p:cTn id="43" presetID="6" presetClass="emph" presetSubtype="0" accel="100000" autoRev="1" fill="hold" nodeType="withEffect">
                                  <p:stCondLst>
                                    <p:cond delay="200"/>
                                  </p:stCondLst>
                                  <p:childTnLst>
                                    <p:animScale>
                                      <p:cBhvr>
                                        <p:cTn id="44" dur="500" fill="hold"/>
                                        <p:tgtEl>
                                          <p:spTgt spid="12"/>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P spid="7" grpId="0" animBg="1"/>
      <p:bldP spid="7" grpId="1" animBg="1"/>
      <p:bldP spid="7" grpId="2"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272452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3"/>
            <a:ext cx="8914642" cy="1615827"/>
          </a:xfrm>
        </p:spPr>
        <p:txBody>
          <a:bodyPr>
            <a:spAutoFit/>
          </a:bodyPr>
          <a:lstStyle>
            <a:lvl1pPr>
              <a:defRPr sz="3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1212509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2076844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6632535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hoto_Static">
    <p:spTree>
      <p:nvGrpSpPr>
        <p:cNvPr id="1" name=""/>
        <p:cNvGrpSpPr/>
        <p:nvPr/>
      </p:nvGrpSpPr>
      <p:grpSpPr>
        <a:xfrm>
          <a:off x="0" y="0"/>
          <a:ext cx="0" cy="0"/>
          <a:chOff x="0" y="0"/>
          <a:chExt cx="0" cy="0"/>
        </a:xfrm>
      </p:grpSpPr>
      <p:sp>
        <p:nvSpPr>
          <p:cNvPr id="8" name="Rectangle 7"/>
          <p:cNvSpPr/>
          <p:nvPr userDrawn="1"/>
        </p:nvSpPr>
        <p:spPr bwMode="gray">
          <a:xfrm>
            <a:off x="205961" y="1211263"/>
            <a:ext cx="6171676" cy="3657600"/>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343721" y="6182440"/>
            <a:ext cx="1164599" cy="33266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91882" y="0"/>
            <a:ext cx="3634866" cy="6995160"/>
          </a:xfrm>
          <a:prstGeom prst="rect">
            <a:avLst/>
          </a:prstGeom>
        </p:spPr>
      </p:pic>
      <p:sp>
        <p:nvSpPr>
          <p:cNvPr id="9" name="Title 1"/>
          <p:cNvSpPr>
            <a:spLocks noGrp="1"/>
          </p:cNvSpPr>
          <p:nvPr>
            <p:ph type="title" hasCustomPrompt="1"/>
          </p:nvPr>
        </p:nvSpPr>
        <p:spPr bwMode="auto">
          <a:xfrm>
            <a:off x="206010" y="1211263"/>
            <a:ext cx="6171627" cy="1828800"/>
          </a:xfrm>
          <a:noFill/>
        </p:spPr>
        <p:txBody>
          <a:bodyPr lIns="146304" tIns="91440" rIns="146304" bIns="91440" anchor="t" anchorCtr="0"/>
          <a:lstStyle>
            <a:lvl1pPr>
              <a:defRPr sz="4049" spc="-75"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4770" y="3040063"/>
            <a:ext cx="6172866" cy="1828800"/>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defRPr>
            </a:lvl1pPr>
          </a:lstStyle>
          <a:p>
            <a:pPr lvl="0"/>
            <a:r>
              <a:rPr lang="en-US" dirty="0"/>
              <a:t>Speaker Name</a:t>
            </a:r>
          </a:p>
        </p:txBody>
      </p:sp>
      <p:sp>
        <p:nvSpPr>
          <p:cNvPr id="2" name="Slide Number Placeholder 1"/>
          <p:cNvSpPr>
            <a:spLocks noGrp="1"/>
          </p:cNvSpPr>
          <p:nvPr>
            <p:ph type="sldNum" sz="quarter" idx="15"/>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31411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7403287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2744490"/>
          </a:xfrm>
          <a:noFill/>
        </p:spPr>
        <p:txBody>
          <a:bodyPr tIns="91440" bIns="91440" anchor="t" anchorCtr="0">
            <a:no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05962" y="3954463"/>
            <a:ext cx="7543159" cy="1828800"/>
          </a:xfrm>
          <a:noFill/>
        </p:spPr>
        <p:txBody>
          <a:bodyPr lIns="182880" tIns="146304" rIns="182880" bIns="146304">
            <a:no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3"/>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906097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3658890"/>
          </a:xfrm>
          <a:noFill/>
        </p:spPr>
        <p:txBody>
          <a:bodyPr tIns="91440" bIns="91440" anchor="t" anchorCtr="0">
            <a:noAutofit/>
          </a:bodyPr>
          <a:lstStyle>
            <a:lvl1pPr>
              <a:defRPr lang="en-US" sz="5399" b="0" kern="1200" cap="none" spc="-75"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736486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ection Title Acc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42038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Title Acc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90683397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Title 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13011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Title Accent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1" y="2125662"/>
            <a:ext cx="8914642" cy="932435"/>
          </a:xfrm>
          <a:noFill/>
        </p:spPr>
        <p:txBody>
          <a:bodyPr tIns="91440" bIns="91440" anchor="t" anchorCtr="0">
            <a:spAutoFit/>
          </a:bodyPr>
          <a:lstStyle>
            <a:lvl1pPr>
              <a:defRPr sz="5399" spc="-75" baseline="0">
                <a:gradFill>
                  <a:gsLst>
                    <a:gs pos="100000">
                      <a:schemeClr val="tx1"/>
                    </a:gs>
                    <a:gs pos="0">
                      <a:schemeClr val="tx1"/>
                    </a:gs>
                  </a:gsLst>
                  <a:lin ang="5400000" scaled="0"/>
                </a:gradFill>
              </a:defRPr>
            </a:lvl1pPr>
          </a:lstStyle>
          <a:p>
            <a:r>
              <a:rPr lang="en-US" dirty="0"/>
              <a:t>Section title</a:t>
            </a:r>
          </a:p>
        </p:txBody>
      </p:sp>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6560735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5963" y="1241429"/>
            <a:ext cx="4114449" cy="1555554"/>
          </a:xfrm>
        </p:spPr>
        <p:txBody>
          <a:bodyPr>
            <a:spAutoFit/>
          </a:bodyPr>
          <a:lstStyle>
            <a:lvl1pPr>
              <a:defRPr sz="494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664473" y="3"/>
            <a:ext cx="4662091" cy="6992587"/>
          </a:xfrm>
          <a:blipFill>
            <a:blip r:embed="rId2"/>
            <a:stretch>
              <a:fillRect/>
            </a:stretch>
          </a:blipFill>
        </p:spPr>
        <p:txBody>
          <a:bodyPr tIns="548640" anchor="ctr" anchorCtr="0">
            <a:noAutofit/>
          </a:bodyPr>
          <a:lstStyle>
            <a:lvl1pPr marL="0" indent="0" algn="ctr">
              <a:buNone/>
              <a:defRPr sz="12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3" name="Slide Number Placeholder 2"/>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8114159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lank Accent 1">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4275216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ank Accent 2">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8771709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5961" y="1212850"/>
            <a:ext cx="8914642" cy="1565044"/>
          </a:xfrm>
        </p:spPr>
        <p:txBody>
          <a:bodyPr/>
          <a:lstStyle>
            <a:lvl1pPr marL="0" indent="0">
              <a:buNone/>
              <a:defRPr>
                <a:gradFill>
                  <a:gsLst>
                    <a:gs pos="1250">
                      <a:schemeClr val="tx1"/>
                    </a:gs>
                    <a:gs pos="99000">
                      <a:schemeClr val="tx1"/>
                    </a:gs>
                  </a:gsLst>
                  <a:lin ang="5400000" scaled="0"/>
                </a:gradFill>
              </a:defRPr>
            </a:lvl1pPr>
            <a:lvl2pPr marL="0" indent="0">
              <a:buFontTx/>
              <a:buNone/>
              <a:defRPr sz="15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nk Accent 3">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812268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Accent 4">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0594149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5962" y="1221160"/>
            <a:ext cx="8914641" cy="1543115"/>
          </a:xfrm>
        </p:spPr>
        <p:txBody>
          <a:bodyPr/>
          <a:lstStyle>
            <a:lvl1pPr marL="0" indent="0">
              <a:buNone/>
              <a:defRPr sz="247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98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383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108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881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2" y="1212849"/>
            <a:ext cx="9326563"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76" tIns="34976" rIns="34976" bIns="34976" numCol="1" spcCol="0" rtlCol="0" fromWordArt="0" anchor="ctr" anchorCtr="0" forceAA="0" compatLnSpc="1">
            <a:prstTxWarp prst="textNoShape">
              <a:avLst/>
            </a:prstTxWarp>
            <a:noAutofit/>
          </a:bodyPr>
          <a:lstStyle/>
          <a:p>
            <a:pPr algn="ctr" defTabSz="699261" fontAlgn="base">
              <a:spcBef>
                <a:spcPct val="0"/>
              </a:spcBef>
              <a:spcAft>
                <a:spcPct val="0"/>
              </a:spcAft>
            </a:pPr>
            <a:endParaRPr lang="en-US" sz="135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2481800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a:stretch>
            <a:fillRect/>
          </a:stretch>
        </p:blipFill>
        <p:spPr>
          <a:xfrm>
            <a:off x="344395" y="3145040"/>
            <a:ext cx="2468670" cy="705836"/>
          </a:xfrm>
          <a:prstGeom prst="rect">
            <a:avLst/>
          </a:prstGeom>
        </p:spPr>
      </p:pic>
      <p:sp>
        <p:nvSpPr>
          <p:cNvPr id="5" name="Text Box 3"/>
          <p:cNvSpPr txBox="1">
            <a:spLocks noChangeArrowheads="1"/>
          </p:cNvSpPr>
          <p:nvPr userDrawn="1"/>
        </p:nvSpPr>
        <p:spPr bwMode="blackWhite">
          <a:xfrm>
            <a:off x="205962" y="6294479"/>
            <a:ext cx="8914641" cy="302372"/>
          </a:xfrm>
          <a:prstGeom prst="rect">
            <a:avLst/>
          </a:prstGeom>
          <a:noFill/>
          <a:ln w="12700">
            <a:noFill/>
            <a:miter lim="800000"/>
            <a:headEnd type="none" w="sm" len="sm"/>
            <a:tailEnd type="none" w="sm" len="sm"/>
          </a:ln>
          <a:effectLst/>
        </p:spPr>
        <p:txBody>
          <a:bodyPr vert="horz" wrap="square" lIns="137148" tIns="109719" rIns="137148" bIns="109719" numCol="1" anchor="t" anchorCtr="0" compatLnSpc="1">
            <a:prstTxWarp prst="textNoShape">
              <a:avLst/>
            </a:prstTxWarp>
            <a:spAutoFit/>
          </a:bodyPr>
          <a:lstStyle/>
          <a:p>
            <a:pPr defTabSz="699124" eaLnBrk="0" hangingPunct="0"/>
            <a:r>
              <a:rPr lang="en-US" sz="525" dirty="0">
                <a:gradFill>
                  <a:gsLst>
                    <a:gs pos="0">
                      <a:schemeClr val="tx1"/>
                    </a:gs>
                    <a:gs pos="100000">
                      <a:schemeClr val="tx1"/>
                    </a:gs>
                  </a:gsLst>
                  <a:lin ang="5400000" scaled="0"/>
                </a:gradFill>
                <a:cs typeface="Segoe UI" pitchFamily="34" charset="0"/>
              </a:rPr>
              <a:t>© 2015 Microsoft Corporation. All rights reserved. </a:t>
            </a:r>
          </a:p>
        </p:txBody>
      </p:sp>
      <p:pic>
        <p:nvPicPr>
          <p:cNvPr id="6" name="Picture 5"/>
          <p:cNvPicPr>
            <a:picLocks noChangeAspect="1"/>
          </p:cNvPicPr>
          <p:nvPr userDrawn="1"/>
        </p:nvPicPr>
        <p:blipFill>
          <a:blip r:embed="rId2"/>
          <a:stretch>
            <a:fillRect/>
          </a:stretch>
        </p:blipFill>
        <p:spPr>
          <a:xfrm>
            <a:off x="344395" y="3145040"/>
            <a:ext cx="2468670" cy="705836"/>
          </a:xfrm>
          <a:prstGeom prst="rect">
            <a:avLst/>
          </a:prstGeom>
        </p:spPr>
      </p:pic>
      <p:sp>
        <p:nvSpPr>
          <p:cNvPr id="3" name="Slide Number Placeholder 2"/>
          <p:cNvSpPr>
            <a:spLocks noGrp="1"/>
          </p:cNvSpPr>
          <p:nvPr>
            <p:ph type="sldNum" sz="quarter" idx="10"/>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31423753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5961" y="1212850"/>
            <a:ext cx="8914642" cy="1878976"/>
          </a:xfrm>
          <a:prstGeom prst="rect">
            <a:avLst/>
          </a:prstGeom>
        </p:spPr>
        <p:txBody>
          <a:bodyPr/>
          <a:lstStyle>
            <a:lvl1pPr marL="217856" indent="-217856">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9326564"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2" name="Slide Number Placeholder 1"/>
          <p:cNvSpPr>
            <a:spLocks noGrp="1"/>
          </p:cNvSpPr>
          <p:nvPr>
            <p:ph type="sldNum" sz="quarter" idx="12"/>
          </p:nvPr>
        </p:nvSpPr>
        <p:spPr/>
        <p:txBody>
          <a:bodyPr/>
          <a:lstStyle/>
          <a:p>
            <a:fld id="{34990F19-4AF9-4079-9E3A-38E608497707}" type="slidenum">
              <a:rPr lang="en-US" smtClean="0"/>
              <a:t>‹#›</a:t>
            </a:fld>
            <a:endParaRPr lang="en-US"/>
          </a:p>
        </p:txBody>
      </p:sp>
    </p:spTree>
    <p:extLst>
      <p:ext uri="{BB962C8B-B14F-4D97-AF65-F5344CB8AC3E}">
        <p14:creationId xmlns:p14="http://schemas.microsoft.com/office/powerpoint/2010/main" val="10317401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391" y="5175949"/>
            <a:ext cx="7736676" cy="839343"/>
          </a:xfrm>
        </p:spPr>
        <p:txBody>
          <a:bodyPr tIns="0" bIns="0" anchor="b">
            <a:noAutofit/>
          </a:bodyPr>
          <a:lstStyle>
            <a:lvl1pPr>
              <a:defRPr sz="3672"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326552" cy="1006109"/>
          </a:xfrm>
          <a:solidFill>
            <a:schemeClr val="bg2">
              <a:lumMod val="90000"/>
            </a:schemeClr>
          </a:solidFill>
        </p:spPr>
        <p:txBody>
          <a:bodyPr lIns="457200" tIns="457200"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39391" y="6024618"/>
            <a:ext cx="7741047" cy="606192"/>
          </a:xfrm>
        </p:spPr>
        <p:txBody>
          <a:bodyPr lIns="91440" tIns="0" rIns="91440" bIns="0">
            <a:normAutofit/>
          </a:bodyPr>
          <a:lstStyle>
            <a:lvl1pPr marL="0" indent="0">
              <a:spcBef>
                <a:spcPts val="0"/>
              </a:spcBef>
              <a:spcAft>
                <a:spcPts val="612"/>
              </a:spcAft>
              <a:buNone/>
              <a:defRPr sz="1530">
                <a:solidFill>
                  <a:srgbClr val="FFFFFF"/>
                </a:solidFill>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94EAD9-3D26-4ED4-B059-9BBA284B7577}" type="slidenum">
              <a:rPr lang="en-US" smtClean="0"/>
              <a:t>‹#›</a:t>
            </a:fld>
            <a:endParaRPr lang="en-US"/>
          </a:p>
        </p:txBody>
      </p:sp>
    </p:spTree>
    <p:extLst>
      <p:ext uri="{BB962C8B-B14F-4D97-AF65-F5344CB8AC3E}">
        <p14:creationId xmlns:p14="http://schemas.microsoft.com/office/powerpoint/2010/main" val="10826981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E94EAD9-3D26-4ED4-B059-9BBA284B7577}" type="slidenum">
              <a:rPr lang="en-US" smtClean="0"/>
              <a:t>‹#›</a:t>
            </a:fld>
            <a:endParaRPr lang="en-US"/>
          </a:p>
        </p:txBody>
      </p:sp>
    </p:spTree>
    <p:extLst>
      <p:ext uri="{BB962C8B-B14F-4D97-AF65-F5344CB8AC3E}">
        <p14:creationId xmlns:p14="http://schemas.microsoft.com/office/powerpoint/2010/main" val="3989206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5961" y="1212853"/>
            <a:ext cx="8914642" cy="1615827"/>
          </a:xfrm>
        </p:spPr>
        <p:txBody>
          <a:bodyPr>
            <a:spAutoFit/>
          </a:bodyPr>
          <a:lstStyle>
            <a:lvl1pPr>
              <a:defRPr sz="3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49"/>
            <a:ext cx="4114449" cy="1481944"/>
          </a:xfrm>
        </p:spPr>
        <p:txBody>
          <a:bodyPr wrap="square">
            <a:spAutoFit/>
          </a:bodyPr>
          <a:lstStyle>
            <a:lvl1pPr marL="0" indent="0">
              <a:spcBef>
                <a:spcPts val="918"/>
              </a:spcBef>
              <a:buClr>
                <a:schemeClr val="tx1"/>
              </a:buClr>
              <a:buFont typeface="Wingdings" pitchFamily="2" charset="2"/>
              <a:buNone/>
              <a:defRPr sz="2400"/>
            </a:lvl1pPr>
            <a:lvl2pPr marL="0" indent="0">
              <a:buNone/>
              <a:defRPr sz="1500"/>
            </a:lvl2pPr>
            <a:lvl3pPr marL="173808" indent="0">
              <a:buNone/>
              <a:tabLst/>
              <a:defRPr sz="1500"/>
            </a:lvl3pPr>
            <a:lvl4pPr marL="345235" indent="0">
              <a:buNone/>
              <a:defRPr/>
            </a:lvl4pPr>
            <a:lvl5pPr marL="5142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5963"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5006155" y="1212852"/>
            <a:ext cx="4114449" cy="1865126"/>
          </a:xfrm>
        </p:spPr>
        <p:txBody>
          <a:bodyPr wrap="square">
            <a:spAutoFit/>
          </a:bodyPr>
          <a:lstStyle>
            <a:lvl1pPr marL="215475" indent="-215475">
              <a:spcBef>
                <a:spcPts val="918"/>
              </a:spcBef>
              <a:buClr>
                <a:schemeClr val="tx1"/>
              </a:buClr>
              <a:buFont typeface="Arial" pitchFamily="34" charset="0"/>
              <a:buChar char="•"/>
              <a:defRPr sz="2400"/>
            </a:lvl1pPr>
            <a:lvl2pPr marL="398321" indent="-174873">
              <a:defRPr sz="1800"/>
            </a:lvl2pPr>
            <a:lvl3pPr marL="524619" indent="-126297">
              <a:tabLst/>
              <a:defRPr sz="1500"/>
            </a:lvl3pPr>
            <a:lvl4pPr marL="660630" indent="-136012">
              <a:defRPr/>
            </a:lvl4pPr>
            <a:lvl5pPr marL="786928" indent="-1262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05961" y="1209973"/>
            <a:ext cx="7541968" cy="2744490"/>
          </a:xfrm>
          <a:noFill/>
        </p:spPr>
        <p:txBody>
          <a:bodyPr tIns="91440" bIns="91440" anchor="t" anchorCtr="0">
            <a:noAutofit/>
          </a:bodyPr>
          <a:lstStyle>
            <a:lvl1pPr>
              <a:defRPr sz="5399" spc="-75"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bwMode="white">
          <a:xfrm>
            <a:off x="205962" y="3954463"/>
            <a:ext cx="7543159" cy="1828800"/>
          </a:xfrm>
          <a:noFill/>
        </p:spPr>
        <p:txBody>
          <a:bodyPr lIns="182880" tIns="146304" rIns="182880" bIns="146304">
            <a:noAutofit/>
          </a:bodyPr>
          <a:lstStyle>
            <a:lvl1pPr marL="0" indent="0">
              <a:spcBef>
                <a:spcPts val="0"/>
              </a:spcBef>
              <a:buNone/>
              <a:defRPr sz="24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3"/>
          </p:nvPr>
        </p:nvSpPr>
        <p:spPr/>
        <p:txBody>
          <a:bodyPr/>
          <a:lstStyle/>
          <a:p>
            <a:fld id="{15E12838-CFA5-4450-B179-FCAA02CBA0A6}" type="slidenum">
              <a:rPr lang="en-US" smtClean="0"/>
              <a:t>‹#›</a:t>
            </a:fld>
            <a:endParaRPr lang="en-US"/>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1.png"/><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7"/>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4"/>
            <a:ext cx="8914640" cy="16158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a:stretch>
            <a:fillRect/>
          </a:stretch>
        </p:blipFill>
        <p:spPr>
          <a:xfrm rot="5400000">
            <a:off x="6170207" y="3162308"/>
            <a:ext cx="6995160" cy="670543"/>
          </a:xfrm>
          <a:prstGeom prst="rect">
            <a:avLst/>
          </a:prstGeom>
        </p:spPr>
      </p:pic>
      <p:sp>
        <p:nvSpPr>
          <p:cNvPr id="3" name="Slide Number Placeholder 2"/>
          <p:cNvSpPr>
            <a:spLocks noGrp="1"/>
          </p:cNvSpPr>
          <p:nvPr>
            <p:ph type="sldNum" sz="quarter" idx="4"/>
          </p:nvPr>
        </p:nvSpPr>
        <p:spPr>
          <a:xfrm>
            <a:off x="6586538" y="6483350"/>
            <a:ext cx="20986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5E12838-CFA5-4450-B179-FCAA02CBA0A6}" type="slidenum">
              <a:rPr lang="en-US" smtClean="0"/>
              <a:t>‹#›</a:t>
            </a:fld>
            <a:endParaRPr lang="en-US"/>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8" r:id="rId2"/>
    <p:sldLayoutId id="2147484270" r:id="rId3"/>
    <p:sldLayoutId id="2147484240" r:id="rId4"/>
    <p:sldLayoutId id="2147484241" r:id="rId5"/>
    <p:sldLayoutId id="2147484244" r:id="rId6"/>
    <p:sldLayoutId id="2147484245" r:id="rId7"/>
    <p:sldLayoutId id="2147484247" r:id="rId8"/>
    <p:sldLayoutId id="2147484249" r:id="rId9"/>
    <p:sldLayoutId id="2147484250" r:id="rId10"/>
    <p:sldLayoutId id="2147484264" r:id="rId11"/>
    <p:sldLayoutId id="2147484251" r:id="rId12"/>
    <p:sldLayoutId id="2147484252" r:id="rId13"/>
    <p:sldLayoutId id="2147484253" r:id="rId14"/>
    <p:sldLayoutId id="2147484254" r:id="rId15"/>
    <p:sldLayoutId id="2147484256" r:id="rId16"/>
    <p:sldLayoutId id="2147484257" r:id="rId17"/>
    <p:sldLayoutId id="2147484258" r:id="rId18"/>
    <p:sldLayoutId id="2147484259" r:id="rId19"/>
    <p:sldLayoutId id="2147484260" r:id="rId20"/>
    <p:sldLayoutId id="2147484261" r:id="rId21"/>
    <p:sldLayoutId id="2147484263" r:id="rId22"/>
  </p:sldLayoutIdLst>
  <p:transition>
    <p:fade/>
  </p:transition>
  <p:hf hdr="0" ftr="0" dt="0"/>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3" userDrawn="1">
          <p15:clr>
            <a:srgbClr val="5ACBF0"/>
          </p15:clr>
        </p15:guide>
        <p15:guide id="10" pos="3585" userDrawn="1">
          <p15:clr>
            <a:srgbClr val="5ACBF0"/>
          </p15:clr>
        </p15:guide>
        <p15:guide id="11" pos="4017" userDrawn="1">
          <p15:clr>
            <a:srgbClr val="5ACBF0"/>
          </p15:clr>
        </p15:guide>
        <p15:guide id="12" pos="4449" userDrawn="1">
          <p15:clr>
            <a:srgbClr val="5ACBF0"/>
          </p15:clr>
        </p15:guide>
        <p15:guide id="13" pos="4881" userDrawn="1">
          <p15:clr>
            <a:srgbClr val="5ACBF0"/>
          </p15:clr>
        </p15:guide>
        <p15:guide id="14" pos="5313" userDrawn="1">
          <p15:clr>
            <a:srgbClr val="5ACBF0"/>
          </p15:clr>
        </p15:guide>
        <p15:guide id="15" pos="5745" userDrawn="1">
          <p15:clr>
            <a:srgbClr val="5ACBF0"/>
          </p15:clr>
        </p15:guide>
        <p15:guide id="16" pos="216" userDrawn="1">
          <p15:clr>
            <a:srgbClr val="C35EA4"/>
          </p15:clr>
        </p15:guide>
        <p15:guide id="17" pos="565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5962" y="295277"/>
            <a:ext cx="8916415"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5963" y="1212854"/>
            <a:ext cx="8914640" cy="16158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6170207" y="3162308"/>
            <a:ext cx="6995160" cy="670543"/>
          </a:xfrm>
          <a:prstGeom prst="rect">
            <a:avLst/>
          </a:prstGeom>
        </p:spPr>
      </p:pic>
      <p:pic>
        <p:nvPicPr>
          <p:cNvPr id="5" name="Picture 4"/>
          <p:cNvPicPr>
            <a:picLocks noChangeAspect="1"/>
          </p:cNvPicPr>
          <p:nvPr userDrawn="1"/>
        </p:nvPicPr>
        <p:blipFill>
          <a:blip r:embed="rId26"/>
          <a:stretch>
            <a:fillRect/>
          </a:stretch>
        </p:blipFill>
        <p:spPr>
          <a:xfrm rot="5400000">
            <a:off x="6170207" y="3162308"/>
            <a:ext cx="6995160" cy="670543"/>
          </a:xfrm>
          <a:prstGeom prst="rect">
            <a:avLst/>
          </a:prstGeom>
        </p:spPr>
      </p:pic>
      <p:sp>
        <p:nvSpPr>
          <p:cNvPr id="3" name="Slide Number Placeholder 2"/>
          <p:cNvSpPr>
            <a:spLocks noGrp="1"/>
          </p:cNvSpPr>
          <p:nvPr>
            <p:ph type="sldNum" sz="quarter" idx="4"/>
          </p:nvPr>
        </p:nvSpPr>
        <p:spPr>
          <a:xfrm>
            <a:off x="6586538" y="6483350"/>
            <a:ext cx="20986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34990F19-4AF9-4079-9E3A-38E608497707}" type="slidenum">
              <a:rPr lang="en-US" smtClean="0"/>
              <a:t>‹#›</a:t>
            </a:fld>
            <a:endParaRPr lang="en-US"/>
          </a:p>
        </p:txBody>
      </p:sp>
    </p:spTree>
    <p:extLst>
      <p:ext uri="{BB962C8B-B14F-4D97-AF65-F5344CB8AC3E}">
        <p14:creationId xmlns:p14="http://schemas.microsoft.com/office/powerpoint/2010/main" val="2432065609"/>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4" r:id="rId23"/>
    <p:sldLayoutId id="2147484295" r:id="rId24"/>
  </p:sldLayoutIdLst>
  <p:transition>
    <p:fade/>
  </p:transition>
  <p:hf hdr="0" ftr="0" dt="0"/>
  <p:txStyles>
    <p:title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8092" marR="0" indent="-180951"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995"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422"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849" marR="0" indent="-171427" algn="l" defTabSz="699463"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3" userDrawn="1">
          <p15:clr>
            <a:srgbClr val="5ACBF0"/>
          </p15:clr>
        </p15:guide>
        <p15:guide id="10" pos="3585" userDrawn="1">
          <p15:clr>
            <a:srgbClr val="5ACBF0"/>
          </p15:clr>
        </p15:guide>
        <p15:guide id="11" pos="4017" userDrawn="1">
          <p15:clr>
            <a:srgbClr val="5ACBF0"/>
          </p15:clr>
        </p15:guide>
        <p15:guide id="12" pos="4449" userDrawn="1">
          <p15:clr>
            <a:srgbClr val="5ACBF0"/>
          </p15:clr>
        </p15:guide>
        <p15:guide id="13" pos="4881" userDrawn="1">
          <p15:clr>
            <a:srgbClr val="5ACBF0"/>
          </p15:clr>
        </p15:guide>
        <p15:guide id="14" pos="5313" userDrawn="1">
          <p15:clr>
            <a:srgbClr val="5ACBF0"/>
          </p15:clr>
        </p15:guide>
        <p15:guide id="15" pos="5745" userDrawn="1">
          <p15:clr>
            <a:srgbClr val="5ACBF0"/>
          </p15:clr>
        </p15:guide>
        <p15:guide id="16" pos="216" userDrawn="1">
          <p15:clr>
            <a:srgbClr val="C35EA4"/>
          </p15:clr>
        </p15:guide>
        <p15:guide id="17" pos="565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mshar@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hyperlink" Target="http://www.github.com/amit-sharma/causal-inference-tutoria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0.png"/><Relationship Id="rId4" Type="http://schemas.openxmlformats.org/officeDocument/2006/relationships/image" Target="../media/image38.png"/></Relationships>
</file>

<file path=ppt/slides/_rels/slide10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0.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0.png"/><Relationship Id="rId4" Type="http://schemas.openxmlformats.org/officeDocument/2006/relationships/image" Target="../media/image38.png"/></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image" Target="../media/image57.png"/></Relationships>
</file>

<file path=ppt/slides/_rels/slide10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6.xml"/><Relationship Id="rId1" Type="http://schemas.openxmlformats.org/officeDocument/2006/relationships/slideLayout" Target="../slideLayouts/slideLayout26.xml"/><Relationship Id="rId4" Type="http://schemas.openxmlformats.org/officeDocument/2006/relationships/image" Target="../media/image57.png"/></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7.xml"/><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6.xml"/><Relationship Id="rId4" Type="http://schemas.openxmlformats.org/officeDocument/2006/relationships/image" Target="../media/image6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0.png"/><Relationship Id="rId4" Type="http://schemas.openxmlformats.org/officeDocument/2006/relationships/image" Target="../media/image38.png"/></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0.png"/><Relationship Id="rId4" Type="http://schemas.openxmlformats.org/officeDocument/2006/relationships/image" Target="../media/image38.png"/></Relationships>
</file>

<file path=ppt/slides/_rels/slide11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62.xml"/><Relationship Id="rId1" Type="http://schemas.openxmlformats.org/officeDocument/2006/relationships/slideLayout" Target="../slideLayouts/slideLayout26.xml"/><Relationship Id="rId5" Type="http://schemas.openxmlformats.org/officeDocument/2006/relationships/image" Target="../media/image650.png"/><Relationship Id="rId4" Type="http://schemas.openxmlformats.org/officeDocument/2006/relationships/image" Target="../media/image6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6.xml"/><Relationship Id="rId4" Type="http://schemas.openxmlformats.org/officeDocument/2006/relationships/hyperlink" Target="http://tylervigen.com/spurious-correlation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3" Type="http://schemas.openxmlformats.org/officeDocument/2006/relationships/hyperlink" Target="http://www.github.com/amit-sharma/causal-inference-tutorial" TargetMode="External"/><Relationship Id="rId2" Type="http://schemas.openxmlformats.org/officeDocument/2006/relationships/notesSlide" Target="../notesSlides/notesSlide67.xml"/><Relationship Id="rId1" Type="http://schemas.openxmlformats.org/officeDocument/2006/relationships/slideLayout" Target="../slideLayouts/slideLayout43.xml"/><Relationship Id="rId4" Type="http://schemas.openxmlformats.org/officeDocument/2006/relationships/hyperlink" Target="mailto:amshar@microsoft.com" TargetMode="External"/></Relationships>
</file>

<file path=ppt/slides/_rels/slide132.xml.rels><?xml version="1.0" encoding="UTF-8" standalone="yes"?>
<Relationships xmlns="http://schemas.openxmlformats.org/package/2006/relationships"><Relationship Id="rId2" Type="http://schemas.openxmlformats.org/officeDocument/2006/relationships/hyperlink" Target="https://www.github.com/amit-sharma/causal-inference-tutorial" TargetMode="Externa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6.xml"/><Relationship Id="rId6" Type="http://schemas.openxmlformats.org/officeDocument/2006/relationships/image" Target="../media/image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6.xml"/></Relationships>
</file>

<file path=ppt/slides/_rels/slide1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hyperlink" Target="http://plato.stanford.edu/entries/causation-mani/" TargetMode="External"/><Relationship Id="rId1" Type="http://schemas.openxmlformats.org/officeDocument/2006/relationships/slideLayout" Target="../slideLayouts/slideLayout2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96.png"/><Relationship Id="rId2" Type="http://schemas.openxmlformats.org/officeDocument/2006/relationships/image" Target="../media/image102.png"/><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16.jpe"/><Relationship Id="rId4" Type="http://schemas.openxmlformats.org/officeDocument/2006/relationships/hyperlink" Target="https://en.wikipedia.org/wiki/Causality_(book)"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6.xml"/><Relationship Id="rId5" Type="http://schemas.openxmlformats.org/officeDocument/2006/relationships/image" Target="../media/image107.png"/><Relationship Id="rId4" Type="http://schemas.openxmlformats.org/officeDocument/2006/relationships/image" Target="../media/image10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6.xml"/></Relationships>
</file>

<file path=ppt/slides/_rels/slide1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6.xml"/></Relationships>
</file>

<file path=ppt/slides/_rels/slide1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6.xml"/></Relationships>
</file>

<file path=ppt/slides/_rels/slide1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18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6.xml"/></Relationships>
</file>

<file path=ppt/slides/_rels/slide1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1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6.xml"/></Relationships>
</file>

<file path=ppt/slides/_rels/slide1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6.xml"/></Relationships>
</file>

<file path=ppt/slides/_rels/slide18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9.xml"/><Relationship Id="rId1" Type="http://schemas.openxmlformats.org/officeDocument/2006/relationships/slideLayout" Target="../slideLayouts/slideLayout26.xml"/><Relationship Id="rId4" Type="http://schemas.openxmlformats.org/officeDocument/2006/relationships/image" Target="../media/image1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193.xml.rels><?xml version="1.0" encoding="UTF-8" standalone="yes"?>
<Relationships xmlns="http://schemas.openxmlformats.org/package/2006/relationships"><Relationship Id="rId2" Type="http://schemas.openxmlformats.org/officeDocument/2006/relationships/hyperlink" Target="mailto:amshar@microsoft.com" TargetMode="Externa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amp;ehk=JW"/><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hyperlink" Target="http://www.tylervigen.co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8.xml"/><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amp;ehk=JW"/><Relationship Id="rId2" Type="http://schemas.openxmlformats.org/officeDocument/2006/relationships/notesSlide" Target="../notesSlides/notesSlide30.xml"/><Relationship Id="rId1" Type="http://schemas.openxmlformats.org/officeDocument/2006/relationships/slideLayout" Target="../slideLayouts/slideLayout46.xml"/><Relationship Id="rId4" Type="http://schemas.openxmlformats.org/officeDocument/2006/relationships/image" Target="../media/image4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hyperlink" Target="http://www.tylervigen.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hyperlink" Target="http://en.m.wikipedia.org/wiki/file:2-dice-icon.svg" TargetMode="External"/><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0.png"/><Relationship Id="rId1" Type="http://schemas.openxmlformats.org/officeDocument/2006/relationships/slideLayout" Target="../slideLayouts/slideLayout26.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hyperlink" Target="http://plato.stanford.edu/entries/causation-counterfactual/"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image" Target="../media/image300.png"/><Relationship Id="rId1" Type="http://schemas.openxmlformats.org/officeDocument/2006/relationships/slideLayout" Target="../slideLayouts/slideLayout26.xml"/><Relationship Id="rId6" Type="http://schemas.openxmlformats.org/officeDocument/2006/relationships/image" Target="../media/image340.png"/><Relationship Id="rId5" Type="http://schemas.openxmlformats.org/officeDocument/2006/relationships/image" Target="../media/image330.png"/><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6.xml"/><Relationship Id="rId6" Type="http://schemas.openxmlformats.org/officeDocument/2006/relationships/image" Target="../media/image390.png"/><Relationship Id="rId5" Type="http://schemas.openxmlformats.org/officeDocument/2006/relationships/image" Target="../media/image38.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0.png"/><Relationship Id="rId4" Type="http://schemas.openxmlformats.org/officeDocument/2006/relationships/image" Target="../media/image4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5.xml"/><Relationship Id="rId1" Type="http://schemas.openxmlformats.org/officeDocument/2006/relationships/slideLayout" Target="../slideLayouts/slideLayout26.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3.1500"/><Relationship Id="rId5" Type="http://schemas.openxmlformats.org/officeDocument/2006/relationships/hyperlink" Target="https://en.wikipedia.org/wiki/A_Treatise_of_Human_Nature" TargetMode="External"/><Relationship Id="rId4" Type="http://schemas.openxmlformats.org/officeDocument/2006/relationships/image" Target="../media/image12.jpg"/></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510.png"/><Relationship Id="rId4" Type="http://schemas.openxmlformats.org/officeDocument/2006/relationships/image" Target="../media/image50.png"/></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7.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40.png"/><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3" Type="http://schemas.openxmlformats.org/officeDocument/2006/relationships/image" Target="../media/image77.png"/><Relationship Id="rId7" Type="http://schemas.openxmlformats.org/officeDocument/2006/relationships/image" Target="../media/image81.svg"/><Relationship Id="rId12"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5" Type="http://schemas.openxmlformats.org/officeDocument/2006/relationships/image" Target="../media/image8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 Id="rId1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11961" y="1744779"/>
            <a:ext cx="7499320" cy="1371483"/>
          </a:xfrm>
        </p:spPr>
        <p:txBody>
          <a:bodyPr/>
          <a:lstStyle/>
          <a:p>
            <a:r>
              <a:rPr lang="en-US" dirty="0"/>
              <a:t>Causal inference in online systems: Methods, pitfalls and best practices</a:t>
            </a:r>
          </a:p>
        </p:txBody>
      </p:sp>
      <p:sp>
        <p:nvSpPr>
          <p:cNvPr id="5" name="Text Placeholder 4"/>
          <p:cNvSpPr>
            <a:spLocks noGrp="1"/>
          </p:cNvSpPr>
          <p:nvPr>
            <p:ph type="body" sz="quarter" idx="14"/>
          </p:nvPr>
        </p:nvSpPr>
        <p:spPr>
          <a:xfrm>
            <a:off x="204770" y="3954423"/>
            <a:ext cx="6172866" cy="1371483"/>
          </a:xfrm>
        </p:spPr>
        <p:txBody>
          <a:bodyPr/>
          <a:lstStyle/>
          <a:p>
            <a:endParaRPr lang="en-US" dirty="0"/>
          </a:p>
          <a:p>
            <a:r>
              <a:rPr lang="en-US" b="1" dirty="0"/>
              <a:t>Amit Sharma</a:t>
            </a:r>
          </a:p>
          <a:p>
            <a:r>
              <a:rPr lang="en-US" dirty="0"/>
              <a:t>Postdoctoral Researcher, Microsoft Research</a:t>
            </a:r>
          </a:p>
          <a:p>
            <a:r>
              <a:rPr lang="en-US" dirty="0">
                <a:hlinkClick r:id="rId3"/>
              </a:rPr>
              <a:t>amshar@microsoft.com</a:t>
            </a:r>
            <a:endParaRPr lang="en-US" dirty="0"/>
          </a:p>
          <a:p>
            <a:r>
              <a:rPr lang="en-US" dirty="0"/>
              <a:t>@</a:t>
            </a:r>
            <a:r>
              <a:rPr lang="en-US" dirty="0" err="1"/>
              <a:t>amt_shrma</a:t>
            </a:r>
            <a:endParaRPr lang="en-US" dirty="0"/>
          </a:p>
          <a:p>
            <a:endParaRPr lang="en-US" dirty="0"/>
          </a:p>
        </p:txBody>
      </p:sp>
      <p:sp>
        <p:nvSpPr>
          <p:cNvPr id="2" name="TextBox 1"/>
          <p:cNvSpPr txBox="1"/>
          <p:nvPr/>
        </p:nvSpPr>
        <p:spPr>
          <a:xfrm>
            <a:off x="204770" y="3116483"/>
            <a:ext cx="5151455" cy="609379"/>
          </a:xfrm>
          <a:prstGeom prst="rect">
            <a:avLst/>
          </a:prstGeom>
          <a:noFill/>
        </p:spPr>
        <p:txBody>
          <a:bodyPr wrap="square" lIns="137148" tIns="109719" rIns="137148" bIns="109719" rtlCol="0">
            <a:spAutoFit/>
          </a:bodyPr>
          <a:lstStyle/>
          <a:p>
            <a:pPr>
              <a:lnSpc>
                <a:spcPct val="90000"/>
              </a:lnSpc>
              <a:spcAft>
                <a:spcPts val="450"/>
              </a:spcAft>
            </a:pPr>
            <a:r>
              <a:rPr lang="en-US" sz="2800" i="1" dirty="0">
                <a:gradFill>
                  <a:gsLst>
                    <a:gs pos="2917">
                      <a:schemeClr val="tx1"/>
                    </a:gs>
                    <a:gs pos="30000">
                      <a:schemeClr val="tx1"/>
                    </a:gs>
                  </a:gsLst>
                  <a:lin ang="5400000" scaled="0"/>
                </a:gradFill>
                <a:latin typeface="+mj-lt"/>
              </a:rPr>
              <a:t>From Prediction to Causation</a:t>
            </a:r>
          </a:p>
        </p:txBody>
      </p:sp>
      <p:sp>
        <p:nvSpPr>
          <p:cNvPr id="3" name="Slide Number Placeholder 2"/>
          <p:cNvSpPr>
            <a:spLocks noGrp="1"/>
          </p:cNvSpPr>
          <p:nvPr>
            <p:ph type="sldNum" sz="quarter" idx="15"/>
          </p:nvPr>
        </p:nvSpPr>
        <p:spPr/>
        <p:txBody>
          <a:bodyPr/>
          <a:lstStyle/>
          <a:p>
            <a:fld id="{34990F19-4AF9-4079-9E3A-38E608497707}" type="slidenum">
              <a:rPr lang="en-US" smtClean="0"/>
              <a:t>1</a:t>
            </a:fld>
            <a:endParaRPr lang="en-US"/>
          </a:p>
        </p:txBody>
      </p:sp>
      <p:sp>
        <p:nvSpPr>
          <p:cNvPr id="6" name="TextBox 5"/>
          <p:cNvSpPr txBox="1"/>
          <p:nvPr/>
        </p:nvSpPr>
        <p:spPr>
          <a:xfrm>
            <a:off x="1615281" y="296862"/>
            <a:ext cx="6781800" cy="627864"/>
          </a:xfrm>
          <a:prstGeom prst="rect">
            <a:avLst/>
          </a:prstGeom>
          <a:noFill/>
        </p:spPr>
        <p:txBody>
          <a:bodyPr wrap="squar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WORKSHOP: </a:t>
            </a:r>
            <a:r>
              <a:rPr lang="en-US" sz="2400" i="1" dirty="0">
                <a:gradFill>
                  <a:gsLst>
                    <a:gs pos="2917">
                      <a:schemeClr val="tx1"/>
                    </a:gs>
                    <a:gs pos="30000">
                      <a:schemeClr val="tx1"/>
                    </a:gs>
                  </a:gsLst>
                  <a:lin ang="5400000" scaled="0"/>
                </a:gradFill>
              </a:rPr>
              <a:t>University of Michigan (2018)</a:t>
            </a:r>
          </a:p>
        </p:txBody>
      </p:sp>
      <p:sp>
        <p:nvSpPr>
          <p:cNvPr id="7" name="TextBox 6"/>
          <p:cNvSpPr txBox="1"/>
          <p:nvPr/>
        </p:nvSpPr>
        <p:spPr>
          <a:xfrm>
            <a:off x="204770" y="6316662"/>
            <a:ext cx="8039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hlinkClick r:id="rId4"/>
              </a:rPr>
              <a:t>http://www.github.com/amit-sharma/causal-inference-tutorial</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11763F-9C9C-4F15-A105-106358076223}"/>
              </a:ext>
            </a:extLst>
          </p:cNvPr>
          <p:cNvSpPr>
            <a:spLocks noGrp="1"/>
          </p:cNvSpPr>
          <p:nvPr>
            <p:ph type="body" sz="quarter" idx="10"/>
          </p:nvPr>
        </p:nvSpPr>
        <p:spPr>
          <a:xfrm>
            <a:off x="207735" y="1820862"/>
            <a:ext cx="9118828" cy="2677656"/>
          </a:xfrm>
        </p:spPr>
        <p:txBody>
          <a:bodyPr/>
          <a:lstStyle/>
          <a:p>
            <a:r>
              <a:rPr lang="en-US" sz="3600" i="1" dirty="0">
                <a:latin typeface="+mn-lt"/>
              </a:rPr>
              <a:t>“More has been learned about causal inference in the last few decades than the sum total of everything that had been learned about it in all prior recorded history”</a:t>
            </a:r>
          </a:p>
        </p:txBody>
      </p:sp>
      <p:sp>
        <p:nvSpPr>
          <p:cNvPr id="5" name="Title 4">
            <a:extLst>
              <a:ext uri="{FF2B5EF4-FFF2-40B4-BE49-F238E27FC236}">
                <a16:creationId xmlns:a16="http://schemas.microsoft.com/office/drawing/2014/main" id="{38E2EC07-E535-4BF7-8882-058270A61E8D}"/>
              </a:ext>
            </a:extLst>
          </p:cNvPr>
          <p:cNvSpPr>
            <a:spLocks noGrp="1"/>
          </p:cNvSpPr>
          <p:nvPr>
            <p:ph type="title"/>
          </p:nvPr>
        </p:nvSpPr>
        <p:spPr>
          <a:xfrm>
            <a:off x="2758282" y="4183062"/>
            <a:ext cx="6019799" cy="917575"/>
          </a:xfrm>
        </p:spPr>
        <p:txBody>
          <a:bodyPr/>
          <a:lstStyle/>
          <a:p>
            <a:pPr algn="r"/>
            <a:r>
              <a:rPr lang="en-US" sz="3200" dirty="0"/>
              <a:t>--Gary King, Harvard University</a:t>
            </a:r>
          </a:p>
        </p:txBody>
      </p:sp>
      <p:sp>
        <p:nvSpPr>
          <p:cNvPr id="4" name="Slide Number Placeholder 3">
            <a:extLst>
              <a:ext uri="{FF2B5EF4-FFF2-40B4-BE49-F238E27FC236}">
                <a16:creationId xmlns:a16="http://schemas.microsoft.com/office/drawing/2014/main" id="{51C9BC91-3C8B-4938-BE1E-8517CE996814}"/>
              </a:ext>
            </a:extLst>
          </p:cNvPr>
          <p:cNvSpPr>
            <a:spLocks noGrp="1"/>
          </p:cNvSpPr>
          <p:nvPr>
            <p:ph type="sldNum" sz="quarter" idx="11"/>
          </p:nvPr>
        </p:nvSpPr>
        <p:spPr/>
        <p:txBody>
          <a:bodyPr/>
          <a:lstStyle/>
          <a:p>
            <a:fld id="{34990F19-4AF9-4079-9E3A-38E608497707}" type="slidenum">
              <a:rPr lang="en-US" smtClean="0"/>
              <a:t>10</a:t>
            </a:fld>
            <a:endParaRPr lang="en-US"/>
          </a:p>
        </p:txBody>
      </p:sp>
    </p:spTree>
    <p:extLst>
      <p:ext uri="{BB962C8B-B14F-4D97-AF65-F5344CB8AC3E}">
        <p14:creationId xmlns:p14="http://schemas.microsoft.com/office/powerpoint/2010/main" val="214001897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976747"/>
          </a:xfrm>
        </p:spPr>
        <p:txBody>
          <a:bodyPr/>
          <a:lstStyle/>
          <a:p>
            <a:r>
              <a:rPr lang="en-US" dirty="0"/>
              <a:t>Estimates may not be generalizable to all products. </a:t>
            </a:r>
          </a:p>
          <a:p>
            <a:endParaRPr lang="en-US" dirty="0"/>
          </a:p>
          <a:p>
            <a:r>
              <a:rPr lang="en-US" dirty="0"/>
              <a:t>Critical assumptions may not </a:t>
            </a:r>
            <a:r>
              <a:rPr lang="en-US"/>
              <a:t>be satisfied.</a:t>
            </a:r>
            <a:endParaRPr lang="en-US" dirty="0"/>
          </a:p>
          <a:p>
            <a:endParaRPr lang="en-US" sz="1200" dirty="0"/>
          </a:p>
          <a:p>
            <a:r>
              <a:rPr lang="en-US" dirty="0"/>
              <a:t>Both sources of experimentation:</a:t>
            </a:r>
          </a:p>
          <a:p>
            <a:pPr marL="428568" indent="-428568">
              <a:buFont typeface="Arial" panose="020B0604020202020204" pitchFamily="34" charset="0"/>
              <a:buChar char="•"/>
            </a:pPr>
            <a:r>
              <a:rPr lang="en-US" dirty="0"/>
              <a:t>Controlled </a:t>
            </a:r>
          </a:p>
          <a:p>
            <a:pPr marL="428568" indent="-428568">
              <a:buFont typeface="Arial" panose="020B0604020202020204" pitchFamily="34" charset="0"/>
              <a:buChar char="•"/>
            </a:pPr>
            <a:r>
              <a:rPr lang="en-US" dirty="0"/>
              <a:t>Natural</a:t>
            </a:r>
          </a:p>
          <a:p>
            <a:r>
              <a:rPr lang="en-US" dirty="0"/>
              <a:t>ruled out.</a:t>
            </a:r>
          </a:p>
          <a:p>
            <a:endParaRPr lang="en-US" sz="1200" dirty="0"/>
          </a:p>
          <a:p>
            <a:r>
              <a:rPr lang="en-US" dirty="0"/>
              <a:t>Can we estimate causal effects with only observational data? </a:t>
            </a:r>
          </a:p>
        </p:txBody>
      </p:sp>
      <p:sp>
        <p:nvSpPr>
          <p:cNvPr id="2" name="Title 1"/>
          <p:cNvSpPr>
            <a:spLocks noGrp="1"/>
          </p:cNvSpPr>
          <p:nvPr>
            <p:ph type="title"/>
          </p:nvPr>
        </p:nvSpPr>
        <p:spPr/>
        <p:txBody>
          <a:bodyPr/>
          <a:lstStyle/>
          <a:p>
            <a:r>
              <a:rPr lang="en-US" dirty="0"/>
              <a:t>Caveat: Natural experiments are hard to find</a:t>
            </a:r>
          </a:p>
        </p:txBody>
      </p:sp>
      <p:sp>
        <p:nvSpPr>
          <p:cNvPr id="4" name="Slide Number Placeholder 3"/>
          <p:cNvSpPr>
            <a:spLocks noGrp="1"/>
          </p:cNvSpPr>
          <p:nvPr>
            <p:ph type="sldNum" sz="quarter" idx="11"/>
          </p:nvPr>
        </p:nvSpPr>
        <p:spPr/>
        <p:txBody>
          <a:bodyPr/>
          <a:lstStyle/>
          <a:p>
            <a:fld id="{34990F19-4AF9-4079-9E3A-38E608497707}" type="slidenum">
              <a:rPr lang="en-US" smtClean="0"/>
              <a:t>100</a:t>
            </a:fld>
            <a:endParaRPr lang="en-US"/>
          </a:p>
        </p:txBody>
      </p:sp>
    </p:spTree>
    <p:extLst>
      <p:ext uri="{BB962C8B-B14F-4D97-AF65-F5344CB8AC3E}">
        <p14:creationId xmlns:p14="http://schemas.microsoft.com/office/powerpoint/2010/main" val="145287868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468650"/>
            <a:ext cx="8914641" cy="1680204"/>
          </a:xfrm>
        </p:spPr>
        <p:txBody>
          <a:bodyPr/>
          <a:lstStyle/>
          <a:p>
            <a:r>
              <a:rPr lang="en-US" dirty="0"/>
              <a:t>3. What can we conclude </a:t>
            </a:r>
            <a:r>
              <a:rPr lang="en-US"/>
              <a:t>with  </a:t>
            </a:r>
            <a:r>
              <a:rPr lang="en-US" dirty="0"/>
              <a:t>observed data?</a:t>
            </a:r>
          </a:p>
        </p:txBody>
      </p:sp>
      <p:sp>
        <p:nvSpPr>
          <p:cNvPr id="3" name="Slide Number Placeholder 2"/>
          <p:cNvSpPr>
            <a:spLocks noGrp="1"/>
          </p:cNvSpPr>
          <p:nvPr>
            <p:ph type="sldNum" sz="quarter" idx="10"/>
          </p:nvPr>
        </p:nvSpPr>
        <p:spPr/>
        <p:txBody>
          <a:bodyPr/>
          <a:lstStyle/>
          <a:p>
            <a:fld id="{34990F19-4AF9-4079-9E3A-38E608497707}" type="slidenum">
              <a:rPr lang="en-US" smtClean="0"/>
              <a:t>101</a:t>
            </a:fld>
            <a:endParaRPr lang="en-US"/>
          </a:p>
        </p:txBody>
      </p:sp>
    </p:spTree>
    <p:extLst>
      <p:ext uri="{BB962C8B-B14F-4D97-AF65-F5344CB8AC3E}">
        <p14:creationId xmlns:p14="http://schemas.microsoft.com/office/powerpoint/2010/main" val="174784988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Imagine a randomized experiment…</a:t>
            </a:r>
          </a:p>
        </p:txBody>
      </p:sp>
      <p:sp>
        <p:nvSpPr>
          <p:cNvPr id="6" name="TextBox 5"/>
          <p:cNvSpPr txBox="1"/>
          <p:nvPr/>
        </p:nvSpPr>
        <p:spPr>
          <a:xfrm>
            <a:off x="4606136"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196247"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102</a:t>
            </a:fld>
            <a:endParaRPr lang="en-US"/>
          </a:p>
        </p:txBody>
      </p:sp>
    </p:spTree>
    <p:extLst>
      <p:ext uri="{BB962C8B-B14F-4D97-AF65-F5344CB8AC3E}">
        <p14:creationId xmlns:p14="http://schemas.microsoft.com/office/powerpoint/2010/main" val="258671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Compare with a similar user instead of random</a:t>
            </a:r>
          </a:p>
        </p:txBody>
      </p:sp>
      <p:sp>
        <p:nvSpPr>
          <p:cNvPr id="6" name="TextBox 5"/>
          <p:cNvSpPr txBox="1"/>
          <p:nvPr/>
        </p:nvSpPr>
        <p:spPr>
          <a:xfrm>
            <a:off x="4434701"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3" name="Text Placeholder 2"/>
              <p:cNvSpPr txBox="1">
                <a:spLocks/>
              </p:cNvSpPr>
              <p:nvPr/>
            </p:nvSpPr>
            <p:spPr>
              <a:xfrm>
                <a:off x="5906262" y="2839523"/>
                <a:ext cx="3042906" cy="960251"/>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r>
                  <a:rPr lang="en-US" sz="2400" dirty="0"/>
                  <a:t> </a:t>
                </a:r>
                <a14:m>
                  <m:oMath xmlns:m="http://schemas.openxmlformats.org/officeDocument/2006/math">
                    <m:r>
                      <a:rPr lang="en-US" sz="2400" i="1">
                        <a:latin typeface="Cambria Math" panose="02040503050406030204" pitchFamily="18" charset="0"/>
                      </a:rPr>
                      <m:t>≈</m:t>
                    </m:r>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a14:m>
                <a:endParaRPr lang="en-US" sz="2400" dirty="0"/>
              </a:p>
            </p:txBody>
          </p:sp>
        </mc:Choice>
        <mc:Fallback xmlns="">
          <p:sp>
            <p:nvSpPr>
              <p:cNvPr id="23" name="Text Placeholder 2"/>
              <p:cNvSpPr txBox="1">
                <a:spLocks noRot="1" noChangeAspect="1" noMove="1" noResize="1" noEditPoints="1" noAdjustHandles="1" noChangeArrowheads="1" noChangeShapeType="1" noTextEdit="1"/>
              </p:cNvSpPr>
              <p:nvPr/>
            </p:nvSpPr>
            <p:spPr>
              <a:xfrm>
                <a:off x="5906262" y="2839523"/>
                <a:ext cx="3042906" cy="960251"/>
              </a:xfrm>
              <a:prstGeom prst="rect">
                <a:avLst/>
              </a:prstGeom>
              <a:blipFill>
                <a:blip r:embed="rId7"/>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1"/>
          </p:nvPr>
        </p:nvSpPr>
        <p:spPr/>
        <p:txBody>
          <a:bodyPr/>
          <a:lstStyle/>
          <a:p>
            <a:fld id="{34990F19-4AF9-4079-9E3A-38E608497707}" type="slidenum">
              <a:rPr lang="en-US" smtClean="0"/>
              <a:t>103</a:t>
            </a:fld>
            <a:endParaRPr lang="en-US"/>
          </a:p>
        </p:txBody>
      </p:sp>
    </p:spTree>
    <p:extLst>
      <p:ext uri="{BB962C8B-B14F-4D97-AF65-F5344CB8AC3E}">
        <p14:creationId xmlns:p14="http://schemas.microsoft.com/office/powerpoint/2010/main" val="3537602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5961" y="1212850"/>
            <a:ext cx="8914642" cy="3665619"/>
          </a:xfrm>
        </p:spPr>
        <p:txBody>
          <a:bodyPr/>
          <a:lstStyle/>
          <a:p>
            <a:pPr marL="557138" indent="-557138">
              <a:buFont typeface="+mj-lt"/>
              <a:buAutoNum type="arabicPeriod"/>
            </a:pPr>
            <a:endParaRPr lang="en-US" dirty="0"/>
          </a:p>
          <a:p>
            <a:pPr marL="557138" indent="-557138">
              <a:buFont typeface="+mj-lt"/>
              <a:buAutoNum type="arabicPeriod"/>
            </a:pPr>
            <a:endParaRPr lang="en-US" dirty="0"/>
          </a:p>
          <a:p>
            <a:pPr marL="557138" indent="-557138">
              <a:buFont typeface="+mj-lt"/>
              <a:buAutoNum type="arabicPeriod"/>
            </a:pPr>
            <a:endParaRPr lang="en-US" dirty="0"/>
          </a:p>
          <a:p>
            <a:pPr marL="557138" indent="-557138">
              <a:buFont typeface="+mj-lt"/>
              <a:buAutoNum type="arabicPeriod"/>
            </a:pPr>
            <a:r>
              <a:rPr lang="en-US" dirty="0"/>
              <a:t>Make assumptions about how the data as generated.</a:t>
            </a:r>
          </a:p>
          <a:p>
            <a:pPr marL="557138" indent="-557138">
              <a:buFont typeface="+mj-lt"/>
              <a:buAutoNum type="arabicPeriod"/>
            </a:pPr>
            <a:endParaRPr lang="en-US" sz="1200" dirty="0"/>
          </a:p>
          <a:p>
            <a:pPr marL="557138" indent="-557138">
              <a:buFont typeface="+mj-lt"/>
              <a:buAutoNum type="arabicPeriod"/>
            </a:pPr>
            <a:r>
              <a:rPr lang="en-US" dirty="0"/>
              <a:t>Create a graphical model representing those assumptions.</a:t>
            </a:r>
          </a:p>
        </p:txBody>
      </p:sp>
      <p:sp>
        <p:nvSpPr>
          <p:cNvPr id="3" name="Title 2"/>
          <p:cNvSpPr>
            <a:spLocks noGrp="1"/>
          </p:cNvSpPr>
          <p:nvPr>
            <p:ph type="title"/>
          </p:nvPr>
        </p:nvSpPr>
        <p:spPr/>
        <p:txBody>
          <a:bodyPr/>
          <a:lstStyle/>
          <a:p>
            <a:r>
              <a:rPr lang="en-US" dirty="0"/>
              <a:t>Continuing example: Effect of Algorithm on CTR</a:t>
            </a:r>
          </a:p>
        </p:txBody>
      </p:sp>
      <p:sp>
        <p:nvSpPr>
          <p:cNvPr id="4" name="Slide Number Placeholder 3"/>
          <p:cNvSpPr>
            <a:spLocks noGrp="1"/>
          </p:cNvSpPr>
          <p:nvPr>
            <p:ph type="sldNum" sz="quarter" idx="11"/>
          </p:nvPr>
        </p:nvSpPr>
        <p:spPr/>
        <p:txBody>
          <a:bodyPr/>
          <a:lstStyle/>
          <a:p>
            <a:fld id="{34990F19-4AF9-4079-9E3A-38E608497707}" type="slidenum">
              <a:rPr lang="en-US" smtClean="0"/>
              <a:t>104</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557" y="5080885"/>
            <a:ext cx="4820531" cy="1200048"/>
          </a:xfrm>
          <a:prstGeom prst="rect">
            <a:avLst/>
          </a:prstGeom>
        </p:spPr>
      </p:pic>
      <p:sp>
        <p:nvSpPr>
          <p:cNvPr id="6" name="TextBox 5"/>
          <p:cNvSpPr txBox="1"/>
          <p:nvPr/>
        </p:nvSpPr>
        <p:spPr>
          <a:xfrm>
            <a:off x="205961" y="1737407"/>
            <a:ext cx="8919986" cy="1282897"/>
          </a:xfrm>
          <a:prstGeom prst="rect">
            <a:avLst/>
          </a:prstGeom>
          <a:noFill/>
        </p:spPr>
        <p:txBody>
          <a:bodyPr wrap="square" lIns="137148" tIns="109719" rIns="137148" bIns="109719" rtlCol="0">
            <a:spAutoFit/>
          </a:bodyPr>
          <a:lstStyle/>
          <a:p>
            <a:pPr>
              <a:lnSpc>
                <a:spcPct val="90000"/>
              </a:lnSpc>
              <a:spcAft>
                <a:spcPts val="450"/>
              </a:spcAft>
            </a:pPr>
            <a:r>
              <a:rPr lang="en-US" sz="2400" b="1" dirty="0">
                <a:latin typeface="+mj-lt"/>
              </a:rPr>
              <a:t>Does new Algorithm B increase CTR for recommendations on Windows Store, compared to old algorithm A?</a:t>
            </a:r>
          </a:p>
          <a:p>
            <a:pPr>
              <a:lnSpc>
                <a:spcPct val="90000"/>
              </a:lnSpc>
              <a:spcAft>
                <a:spcPts val="450"/>
              </a:spcAft>
            </a:pPr>
            <a:endParaRPr lang="en-US" sz="2400" b="1" dirty="0" err="1">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39025708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Previous example: Effect of Algorithm over CTR</a:t>
            </a:r>
          </a:p>
        </p:txBody>
      </p:sp>
      <p:sp>
        <p:nvSpPr>
          <p:cNvPr id="5" name="Text Placeholder 4"/>
          <p:cNvSpPr>
            <a:spLocks noGrp="1"/>
          </p:cNvSpPr>
          <p:nvPr>
            <p:ph type="body" sz="quarter" idx="10"/>
          </p:nvPr>
        </p:nvSpPr>
        <p:spPr>
          <a:xfrm>
            <a:off x="205960" y="2570636"/>
            <a:ext cx="3885869" cy="3388620"/>
          </a:xfrm>
        </p:spPr>
        <p:txBody>
          <a:bodyPr/>
          <a:lstStyle/>
          <a:p>
            <a:pPr marL="557138" indent="-557138">
              <a:buFont typeface="+mj-lt"/>
              <a:buAutoNum type="arabicPeriod"/>
            </a:pPr>
            <a:r>
              <a:rPr lang="en-US" dirty="0"/>
              <a:t>Make assumptions about how the data as generated.</a:t>
            </a:r>
          </a:p>
          <a:p>
            <a:pPr marL="557138" indent="-557138">
              <a:buFont typeface="+mj-lt"/>
              <a:buAutoNum type="arabicPeriod"/>
            </a:pPr>
            <a:endParaRPr lang="en-US" sz="1200" dirty="0"/>
          </a:p>
          <a:p>
            <a:pPr marL="557138" indent="-557138">
              <a:buFont typeface="+mj-lt"/>
              <a:buAutoNum type="arabicPeriod"/>
            </a:pPr>
            <a:r>
              <a:rPr lang="en-US" dirty="0"/>
              <a:t>Create a graphical model representing those assumptions.</a:t>
            </a:r>
          </a:p>
        </p:txBody>
      </p:sp>
      <p:sp>
        <p:nvSpPr>
          <p:cNvPr id="6" name="TextBox 5"/>
          <p:cNvSpPr txBox="1"/>
          <p:nvPr/>
        </p:nvSpPr>
        <p:spPr>
          <a:xfrm>
            <a:off x="202391" y="1616339"/>
            <a:ext cx="8919986" cy="1282897"/>
          </a:xfrm>
          <a:prstGeom prst="rect">
            <a:avLst/>
          </a:prstGeom>
          <a:noFill/>
        </p:spPr>
        <p:txBody>
          <a:bodyPr wrap="square" lIns="137148" tIns="109719" rIns="137148" bIns="109719" rtlCol="0">
            <a:spAutoFit/>
          </a:bodyPr>
          <a:lstStyle/>
          <a:p>
            <a:pPr>
              <a:lnSpc>
                <a:spcPct val="90000"/>
              </a:lnSpc>
              <a:spcAft>
                <a:spcPts val="450"/>
              </a:spcAft>
            </a:pPr>
            <a:r>
              <a:rPr lang="en-US" sz="2400" b="1" dirty="0">
                <a:latin typeface="+mj-lt"/>
              </a:rPr>
              <a:t>Does new Algorithm B increase CTR for recommendations on Windows Store, compared to old algorithm A?</a:t>
            </a:r>
          </a:p>
          <a:p>
            <a:pPr>
              <a:lnSpc>
                <a:spcPct val="90000"/>
              </a:lnSpc>
              <a:spcAft>
                <a:spcPts val="450"/>
              </a:spcAft>
            </a:pPr>
            <a:endParaRPr lang="en-US" sz="2400" b="1" dirty="0" err="1">
              <a:gradFill>
                <a:gsLst>
                  <a:gs pos="2917">
                    <a:schemeClr val="tx1"/>
                  </a:gs>
                  <a:gs pos="30000">
                    <a:schemeClr val="tx1"/>
                  </a:gs>
                </a:gsLst>
                <a:lin ang="5400000" scaled="0"/>
              </a:gra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870" y="2525795"/>
            <a:ext cx="4025006" cy="3428708"/>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105</a:t>
            </a:fld>
            <a:endParaRPr lang="en-US"/>
          </a:p>
        </p:txBody>
      </p:sp>
    </p:spTree>
    <p:extLst>
      <p:ext uri="{BB962C8B-B14F-4D97-AF65-F5344CB8AC3E}">
        <p14:creationId xmlns:p14="http://schemas.microsoft.com/office/powerpoint/2010/main" val="367120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Assumptions to estimate effect of Algorithm</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17977"/>
                <a:ext cx="4771041" cy="5106013"/>
              </a:xfrm>
            </p:spPr>
            <p:txBody>
              <a:bodyPr/>
              <a:lstStyle/>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𝐴𝑐𝑡𝑖𝑣𝑖𝑡𝑦</m:t>
                    </m:r>
                  </m:oMath>
                </a14:m>
                <a:r>
                  <a:rPr lang="en-US" sz="2400" dirty="0"/>
                  <a:t> level of users affects which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 and their overall </a:t>
                </a:r>
                <a14:m>
                  <m:oMath xmlns:m="http://schemas.openxmlformats.org/officeDocument/2006/math">
                    <m:r>
                      <a:rPr lang="en-US" sz="2400" i="1" dirty="0">
                        <a:latin typeface="Cambria Math" panose="02040503050406030204" pitchFamily="18" charset="0"/>
                      </a:rPr>
                      <m:t>𝐶𝑇𝑅</m:t>
                    </m:r>
                  </m:oMath>
                </a14:m>
                <a:r>
                  <a:rPr lang="en-US" sz="2400" dirty="0"/>
                  <a:t>.</a:t>
                </a:r>
              </a:p>
              <a:p>
                <a:pPr marL="214284" indent="-214284">
                  <a:buFont typeface="Arial" panose="020B0604020202020204" pitchFamily="34" charset="0"/>
                  <a:buChar char="•"/>
                </a:pPr>
                <a:endParaRPr lang="en-US" sz="1200" dirty="0"/>
              </a:p>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𝐶𝑇𝑅</m:t>
                    </m:r>
                  </m:oMath>
                </a14:m>
                <a:r>
                  <a:rPr lang="en-US" sz="2400" dirty="0"/>
                  <a:t> is different at different times of day. </a:t>
                </a:r>
              </a:p>
              <a:p>
                <a:pPr marL="428568" indent="-428568">
                  <a:buFont typeface="Arial" panose="020B0604020202020204" pitchFamily="34" charset="0"/>
                  <a:buChar char="•"/>
                </a:pPr>
                <a:endParaRPr lang="en-US" sz="1200" dirty="0"/>
              </a:p>
              <a:p>
                <a:pPr marL="428568" indent="-428568">
                  <a:buFont typeface="Arial" panose="020B0604020202020204" pitchFamily="34" charset="0"/>
                  <a:buChar char="•"/>
                </a:pPr>
                <a:r>
                  <a:rPr lang="en-US" sz="2400" dirty="0"/>
                  <a:t>Unobserved </a:t>
                </a:r>
                <a14:m>
                  <m:oMath xmlns:m="http://schemas.openxmlformats.org/officeDocument/2006/math">
                    <m:r>
                      <a:rPr lang="en-US" sz="2400" i="1">
                        <a:latin typeface="Cambria Math" panose="02040503050406030204" pitchFamily="18" charset="0"/>
                      </a:rPr>
                      <m:t>𝐷𝑒𝑚𝑜𝑔𝑟𝑎𝑝h𝑖𝑐𝑠</m:t>
                    </m:r>
                  </m:oMath>
                </a14:m>
                <a:r>
                  <a:rPr lang="en-US" sz="2400" dirty="0"/>
                  <a:t> of a user determine when they visit the Store, which also affects their </a:t>
                </a:r>
                <a14:m>
                  <m:oMath xmlns:m="http://schemas.openxmlformats.org/officeDocument/2006/math">
                    <m:r>
                      <a:rPr lang="en-US" sz="2400" i="1">
                        <a:latin typeface="Cambria Math" panose="02040503050406030204" pitchFamily="18" charset="0"/>
                      </a:rPr>
                      <m:t>𝐴𝑐𝑡𝑖𝑣𝑖𝑡𝑦</m:t>
                    </m:r>
                  </m:oMath>
                </a14:m>
                <a:r>
                  <a:rPr lang="en-US" sz="2400" dirty="0"/>
                  <a:t> level, and in turn the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a:t>
                </a:r>
                <a:r>
                  <a:rPr lang="en-US" sz="2100" dirty="0"/>
                  <a:t>.</a:t>
                </a:r>
              </a:p>
              <a:p>
                <a:pPr marL="428568" indent="-428568">
                  <a:buFont typeface="Arial" panose="020B0604020202020204" pitchFamily="34" charset="0"/>
                  <a:buChar char="•"/>
                </a:pPr>
                <a:endParaRPr lang="en-US" sz="2100" dirty="0"/>
              </a:p>
              <a:p>
                <a:pPr marL="428568" indent="-428568">
                  <a:buFont typeface="Arial" panose="020B0604020202020204" pitchFamily="34" charset="0"/>
                  <a:buChar char="•"/>
                </a:pPr>
                <a:endParaRPr lang="en-US" sz="2100"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17977"/>
                <a:ext cx="4771041" cy="5106013"/>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975511"/>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106</a:t>
            </a:fld>
            <a:endParaRPr lang="en-US"/>
          </a:p>
        </p:txBody>
      </p:sp>
    </p:spTree>
    <p:extLst>
      <p:ext uri="{BB962C8B-B14F-4D97-AF65-F5344CB8AC3E}">
        <p14:creationId xmlns:p14="http://schemas.microsoft.com/office/powerpoint/2010/main" val="330647737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General method: Conditioning on variables</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66504"/>
                <a:ext cx="4771041" cy="4681282"/>
              </a:xfrm>
            </p:spPr>
            <p:txBody>
              <a:bodyPr/>
              <a:lstStyle/>
              <a:p>
                <a:r>
                  <a:rPr lang="en-US" b="1" dirty="0"/>
                  <a:t>Intuition: </a:t>
                </a:r>
                <a:r>
                  <a:rPr lang="en-US" dirty="0"/>
                  <a:t>Compare effect of algorithm on similar users.</a:t>
                </a:r>
              </a:p>
              <a:p>
                <a14:m>
                  <m:oMath xmlns:m="http://schemas.openxmlformats.org/officeDocument/2006/math">
                    <m:r>
                      <a:rPr lang="en-US" sz="2100" i="1">
                        <a:latin typeface="Cambria Math" panose="02040503050406030204" pitchFamily="18" charset="0"/>
                      </a:rPr>
                      <m:t>⇒</m:t>
                    </m:r>
                  </m:oMath>
                </a14:m>
                <a:r>
                  <a:rPr lang="en-US" sz="2100" dirty="0"/>
                  <a:t>Compare users with the same activity level. </a:t>
                </a:r>
              </a:p>
              <a:p>
                <a:endParaRPr lang="en-US" sz="2100" dirty="0"/>
              </a:p>
              <a:p>
                <a:r>
                  <a:rPr lang="en-US" dirty="0"/>
                  <a:t>Steps:</a:t>
                </a:r>
              </a:p>
              <a:p>
                <a:pPr marL="385711" indent="-385711">
                  <a:buFont typeface="+mj-lt"/>
                  <a:buAutoNum type="arabicPeriod"/>
                </a:pPr>
                <a:r>
                  <a:rPr lang="en-US" sz="2100" dirty="0"/>
                  <a:t>Stratify log data based on activity levels.</a:t>
                </a:r>
              </a:p>
              <a:p>
                <a:pPr marL="385711" indent="-385711">
                  <a:buFont typeface="+mj-lt"/>
                  <a:buAutoNum type="arabicPeriod"/>
                </a:pPr>
                <a:r>
                  <a:rPr lang="en-US" sz="2100" dirty="0"/>
                  <a:t>Compare CTR of different algorithms within these strata.</a:t>
                </a:r>
              </a:p>
              <a:p>
                <a:endParaRPr lang="en-US" sz="2100" dirty="0"/>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66504"/>
                <a:ext cx="4771041" cy="4681282"/>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804075"/>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107</a:t>
            </a:fld>
            <a:endParaRPr lang="en-US"/>
          </a:p>
        </p:txBody>
      </p:sp>
    </p:spTree>
    <p:extLst>
      <p:ext uri="{BB962C8B-B14F-4D97-AF65-F5344CB8AC3E}">
        <p14:creationId xmlns:p14="http://schemas.microsoft.com/office/powerpoint/2010/main" val="157633607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5006152" y="2286278"/>
                <a:ext cx="3885869" cy="3439646"/>
              </a:xfrm>
              <a:prstGeom prst="rect">
                <a:avLst/>
              </a:prstGeom>
            </p:spPr>
            <p:txBody>
              <a:bodyPr vert="horz" wrap="square" lIns="0" tIns="34970" rIns="0" bIns="34970" rtlCol="0" anchor="t">
                <a:noAutofit/>
              </a:bodyPr>
              <a:lstStyle/>
              <a:p>
                <a:pPr marL="0" indent="0">
                  <a:buNone/>
                </a:pPr>
                <a14:m>
                  <m:oMath xmlns:m="http://schemas.openxmlformats.org/officeDocument/2006/math">
                    <m:r>
                      <a:rPr lang="en-US" sz="2100" i="1">
                        <a:latin typeface="Cambria Math" panose="02040503050406030204" pitchFamily="18" charset="0"/>
                      </a:rPr>
                      <m:t>𝐶𝑇𝑅</m:t>
                    </m:r>
                  </m:oMath>
                </a14:m>
                <a:r>
                  <a:rPr lang="en-US" sz="2100" dirty="0"/>
                  <a:t> does depend on </a:t>
                </a:r>
                <a14:m>
                  <m:oMath xmlns:m="http://schemas.openxmlformats.org/officeDocument/2006/math">
                    <m:r>
                      <a:rPr lang="en-US" sz="2100" i="1">
                        <a:latin typeface="Cambria Math" panose="02040503050406030204" pitchFamily="18" charset="0"/>
                      </a:rPr>
                      <m:t>𝑇𝑖𝑚𝑒</m:t>
                    </m:r>
                    <m:r>
                      <a:rPr lang="en-US" sz="2100" i="1">
                        <a:latin typeface="Cambria Math" panose="02040503050406030204" pitchFamily="18" charset="0"/>
                      </a:rPr>
                      <m:t> </m:t>
                    </m:r>
                    <m:r>
                      <a:rPr lang="en-US" sz="2100" i="1">
                        <a:latin typeface="Cambria Math" panose="02040503050406030204" pitchFamily="18" charset="0"/>
                      </a:rPr>
                      <m:t>𝑜𝑓</m:t>
                    </m:r>
                    <m:r>
                      <a:rPr lang="en-US" sz="2100" i="1">
                        <a:latin typeface="Cambria Math" panose="02040503050406030204" pitchFamily="18" charset="0"/>
                      </a:rPr>
                      <m:t> </m:t>
                    </m:r>
                    <m:r>
                      <a:rPr lang="en-US" sz="2100" i="1">
                        <a:latin typeface="Cambria Math" panose="02040503050406030204" pitchFamily="18" charset="0"/>
                      </a:rPr>
                      <m:t>𝐷𝑎𝑦</m:t>
                    </m:r>
                  </m:oMath>
                </a14:m>
                <a:r>
                  <a:rPr lang="en-US" sz="2100" dirty="0"/>
                  <a:t> of a user’s visit.</a:t>
                </a:r>
              </a:p>
              <a:p>
                <a:pPr marL="0" indent="0">
                  <a:buNone/>
                </a:pPr>
                <a:endParaRPr lang="en-US" sz="2100" b="1" dirty="0"/>
              </a:p>
              <a:p>
                <a:pPr marL="0" indent="0">
                  <a:buNone/>
                </a:pPr>
                <a:r>
                  <a:rPr lang="en-US" sz="2100" dirty="0"/>
                  <a:t>But the algorithm assigned does not change based on </a:t>
                </a:r>
                <a14:m>
                  <m:oMath xmlns:m="http://schemas.openxmlformats.org/officeDocument/2006/math">
                    <m:r>
                      <a:rPr lang="en-US" sz="2100" i="1" dirty="0">
                        <a:latin typeface="Cambria Math" panose="02040503050406030204" pitchFamily="18" charset="0"/>
                      </a:rPr>
                      <m:t>𝑇𝑖𝑚𝑒</m:t>
                    </m:r>
                    <m:r>
                      <a:rPr lang="en-US" sz="2100" i="1" dirty="0">
                        <a:latin typeface="Cambria Math" panose="02040503050406030204" pitchFamily="18" charset="0"/>
                      </a:rPr>
                      <m:t> </m:t>
                    </m:r>
                    <m:r>
                      <a:rPr lang="en-US" sz="2100" i="1" dirty="0">
                        <a:latin typeface="Cambria Math" panose="02040503050406030204" pitchFamily="18" charset="0"/>
                      </a:rPr>
                      <m:t>𝑜𝑓</m:t>
                    </m:r>
                    <m:r>
                      <a:rPr lang="en-US" sz="2100" i="1" dirty="0">
                        <a:latin typeface="Cambria Math" panose="02040503050406030204" pitchFamily="18" charset="0"/>
                      </a:rPr>
                      <m:t> </m:t>
                    </m:r>
                    <m:r>
                      <a:rPr lang="en-US" sz="2100" i="1" dirty="0">
                        <a:latin typeface="Cambria Math" panose="02040503050406030204" pitchFamily="18" charset="0"/>
                      </a:rPr>
                      <m:t>𝐷𝑎𝑦</m:t>
                    </m:r>
                  </m:oMath>
                </a14:m>
                <a:r>
                  <a:rPr lang="en-US" sz="2100" dirty="0"/>
                  <a:t>.</a:t>
                </a:r>
              </a:p>
              <a:p>
                <a:pPr marL="0" indent="0">
                  <a:buNone/>
                </a:pPr>
                <a:r>
                  <a:rPr lang="en-US" sz="2100" dirty="0"/>
                  <a:t> </a:t>
                </a:r>
              </a:p>
              <a:p>
                <a:pPr marL="0" indent="0">
                  <a:buNone/>
                </a:pPr>
                <a14:m>
                  <m:oMath xmlns:m="http://schemas.openxmlformats.org/officeDocument/2006/math">
                    <m:r>
                      <a:rPr lang="en-US" sz="2550" i="1">
                        <a:latin typeface="Cambria Math" panose="02040503050406030204" pitchFamily="18" charset="0"/>
                      </a:rPr>
                      <m:t>⇒</m:t>
                    </m:r>
                  </m:oMath>
                </a14:m>
                <a:r>
                  <a:rPr lang="en-US" sz="2100" dirty="0"/>
                  <a:t> While </a:t>
                </a:r>
                <a14:m>
                  <m:oMath xmlns:m="http://schemas.openxmlformats.org/officeDocument/2006/math">
                    <m:r>
                      <a:rPr lang="en-US" sz="2100" i="1" dirty="0">
                        <a:latin typeface="Cambria Math" panose="02040503050406030204" pitchFamily="18" charset="0"/>
                      </a:rPr>
                      <m:t>𝐶𝑇𝑅</m:t>
                    </m:r>
                  </m:oMath>
                </a14:m>
                <a:r>
                  <a:rPr lang="en-US" sz="2100" dirty="0"/>
                  <a:t> may be different at different times, any </a:t>
                </a:r>
                <a14:m>
                  <m:oMath xmlns:m="http://schemas.openxmlformats.org/officeDocument/2006/math">
                    <m:r>
                      <a:rPr lang="en-US" sz="2100" i="1" dirty="0">
                        <a:latin typeface="Cambria Math" panose="02040503050406030204" pitchFamily="18" charset="0"/>
                      </a:rPr>
                      <m:t>𝐴𝑙𝑔𝑜𝑟𝑖𝑡h𝑚</m:t>
                    </m:r>
                  </m:oMath>
                </a14:m>
                <a:r>
                  <a:rPr lang="en-US" sz="2100" dirty="0"/>
                  <a:t> is equally likely to be shown at any point in time. </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5006152" y="2286278"/>
                <a:ext cx="3885869" cy="3439646"/>
              </a:xfrm>
              <a:prstGeom prst="rect">
                <a:avLst/>
              </a:prstGeom>
              <a:blipFill>
                <a:blip r:embed="rId3"/>
                <a:stretch>
                  <a:fillRect b="-2660"/>
                </a:stretch>
              </a:blipFill>
            </p:spPr>
            <p:txBody>
              <a:bodyPr/>
              <a:lstStyle/>
              <a:p>
                <a:r>
                  <a:rPr lang="en-US">
                    <a:noFill/>
                  </a:rPr>
                  <a:t> </a:t>
                </a:r>
              </a:p>
            </p:txBody>
          </p:sp>
        </mc:Fallback>
      </mc:AlternateContent>
      <p:sp>
        <p:nvSpPr>
          <p:cNvPr id="2" name="Title 1"/>
          <p:cNvSpPr>
            <a:spLocks noGrp="1"/>
          </p:cNvSpPr>
          <p:nvPr>
            <p:ph type="title"/>
          </p:nvPr>
        </p:nvSpPr>
        <p:spPr>
          <a:xfrm>
            <a:off x="205962" y="295277"/>
            <a:ext cx="8916415" cy="917575"/>
          </a:xfrm>
        </p:spPr>
        <p:txBody>
          <a:bodyPr/>
          <a:lstStyle/>
          <a:p>
            <a:r>
              <a:rPr lang="en-US" dirty="0"/>
              <a:t>Should we also restrict our comparison to people who come at the same times?</a:t>
            </a:r>
          </a:p>
        </p:txBody>
      </p:sp>
      <p:pic>
        <p:nvPicPr>
          <p:cNvPr id="4" name="Content Placeholder 3" descr="tt_complex.png"/>
          <p:cNvPicPr>
            <a:picLocks noChangeAspect="1"/>
          </p:cNvPicPr>
          <p:nvPr/>
        </p:nvPicPr>
        <p:blipFill>
          <a:blip r:embed="rId4"/>
          <a:stretch>
            <a:fillRect/>
          </a:stretch>
        </p:blipFill>
        <p:spPr>
          <a:xfrm>
            <a:off x="617672" y="2411554"/>
            <a:ext cx="4068921" cy="3459088"/>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108</a:t>
            </a:fld>
            <a:endParaRPr lang="en-US"/>
          </a:p>
        </p:txBody>
      </p:sp>
    </p:spTree>
    <p:extLst>
      <p:ext uri="{BB962C8B-B14F-4D97-AF65-F5344CB8AC3E}">
        <p14:creationId xmlns:p14="http://schemas.microsoft.com/office/powerpoint/2010/main" val="428760080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5" name="Content Placeholder 3" descr="tt_complex.png"/>
          <p:cNvPicPr>
            <a:picLocks noChangeAspect="1"/>
          </p:cNvPicPr>
          <p:nvPr/>
        </p:nvPicPr>
        <p:blipFill>
          <a:blip r:embed="rId3"/>
          <a:stretch>
            <a:fillRect/>
          </a:stretch>
        </p:blipFill>
        <p:spPr>
          <a:xfrm>
            <a:off x="5187759" y="2213726"/>
            <a:ext cx="3495427" cy="2971547"/>
          </a:xfrm>
          <a:prstGeom prst="rect">
            <a:avLst/>
          </a:prstGeom>
        </p:spPr>
      </p:pic>
      <p:pic>
        <p:nvPicPr>
          <p:cNvPr id="14" name="Content Placeholder 3" descr="tt_complex.png"/>
          <p:cNvPicPr>
            <a:picLocks noChangeAspect="1"/>
          </p:cNvPicPr>
          <p:nvPr/>
        </p:nvPicPr>
        <p:blipFill>
          <a:blip r:embed="rId3"/>
          <a:stretch>
            <a:fillRect/>
          </a:stretch>
        </p:blipFill>
        <p:spPr>
          <a:xfrm>
            <a:off x="665968" y="2229395"/>
            <a:ext cx="3509161" cy="2983223"/>
          </a:xfrm>
          <a:prstGeom prst="rect">
            <a:avLst/>
          </a:prstGeom>
        </p:spPr>
      </p:pic>
      <p:sp>
        <p:nvSpPr>
          <p:cNvPr id="2" name="Title 1"/>
          <p:cNvSpPr>
            <a:spLocks noGrp="1"/>
          </p:cNvSpPr>
          <p:nvPr>
            <p:ph type="title"/>
          </p:nvPr>
        </p:nvSpPr>
        <p:spPr>
          <a:xfrm>
            <a:off x="205962" y="295277"/>
            <a:ext cx="8916415" cy="917575"/>
          </a:xfrm>
        </p:spPr>
        <p:txBody>
          <a:bodyPr/>
          <a:lstStyle/>
          <a:p>
            <a:r>
              <a:rPr lang="en-US" dirty="0"/>
              <a:t>Tricky to find correct variables to condition on. Fortunately, graphical models make it precise.</a:t>
            </a:r>
          </a:p>
        </p:txBody>
      </p:sp>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205961" y="5383051"/>
                <a:ext cx="8968381" cy="800032"/>
              </a:xfrm>
              <a:prstGeom prst="rect">
                <a:avLst/>
              </a:prstGeom>
            </p:spPr>
            <p:txBody>
              <a:bodyPr vert="horz" wrap="square" lIns="0" tIns="34970" rIns="0" bIns="34970" rtlCol="0" anchor="t">
                <a:normAutofit/>
              </a:bodyPr>
              <a:lstStyle/>
              <a:p>
                <a:r>
                  <a:rPr lang="en-US" sz="2400" b="1" dirty="0"/>
                  <a:t>Backdoor paths:</a:t>
                </a:r>
                <a:r>
                  <a:rPr lang="en-US" sz="2400" dirty="0"/>
                  <a:t> Look for (undirected) paths that point to both </a:t>
                </a:r>
                <a14:m>
                  <m:oMath xmlns:m="http://schemas.openxmlformats.org/officeDocument/2006/math">
                    <m:r>
                      <a:rPr lang="en-US" sz="2400" i="1">
                        <a:latin typeface="Cambria Math" panose="02040503050406030204" pitchFamily="18" charset="0"/>
                      </a:rPr>
                      <m:t>𝐴𝑙𝑔𝑜𝑟𝑖𝑡h𝑚</m:t>
                    </m:r>
                  </m:oMath>
                </a14:m>
                <a:r>
                  <a:rPr lang="en-US" sz="2400" dirty="0"/>
                  <a:t> and </a:t>
                </a:r>
                <a14:m>
                  <m:oMath xmlns:m="http://schemas.openxmlformats.org/officeDocument/2006/math">
                    <m:r>
                      <a:rPr lang="en-US" sz="2400" i="1">
                        <a:latin typeface="Cambria Math" panose="02040503050406030204" pitchFamily="18" charset="0"/>
                      </a:rPr>
                      <m:t>𝐶𝑇𝑅</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205961" y="5383051"/>
                <a:ext cx="8968381" cy="800032"/>
              </a:xfrm>
              <a:prstGeom prst="rect">
                <a:avLst/>
              </a:prstGeom>
              <a:blipFill>
                <a:blip r:embed="rId4"/>
                <a:stretch>
                  <a:fillRect l="-68"/>
                </a:stretch>
              </a:blipFill>
            </p:spPr>
            <p:txBody>
              <a:bodyPr/>
              <a:lstStyle/>
              <a:p>
                <a:r>
                  <a:rPr lang="en-US">
                    <a:noFill/>
                  </a:rPr>
                  <a:t> </a:t>
                </a:r>
              </a:p>
            </p:txBody>
          </p:sp>
        </mc:Fallback>
      </mc:AlternateContent>
      <p:cxnSp>
        <p:nvCxnSpPr>
          <p:cNvPr id="17" name="Straight Arrow Connector 16"/>
          <p:cNvCxnSpPr/>
          <p:nvPr/>
        </p:nvCxnSpPr>
        <p:spPr>
          <a:xfrm>
            <a:off x="5863329" y="3954423"/>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6234" y="2845407"/>
            <a:ext cx="440831" cy="622243"/>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010106" y="2845407"/>
            <a:ext cx="489813" cy="611747"/>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520538" y="3954423"/>
            <a:ext cx="97963"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383008" y="3981081"/>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14354" y="3978910"/>
            <a:ext cx="1012382" cy="750364"/>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1"/>
          </p:nvPr>
        </p:nvSpPr>
        <p:spPr/>
        <p:txBody>
          <a:bodyPr/>
          <a:lstStyle/>
          <a:p>
            <a:fld id="{34990F19-4AF9-4079-9E3A-38E608497707}" type="slidenum">
              <a:rPr lang="en-US" smtClean="0"/>
              <a:t>109</a:t>
            </a:fld>
            <a:endParaRPr lang="en-US"/>
          </a:p>
        </p:txBody>
      </p:sp>
      <p:sp>
        <p:nvSpPr>
          <p:cNvPr id="5" name="TextBox 4"/>
          <p:cNvSpPr txBox="1"/>
          <p:nvPr/>
        </p:nvSpPr>
        <p:spPr>
          <a:xfrm>
            <a:off x="6777729" y="6353506"/>
            <a:ext cx="207655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Pearl (2009)</a:t>
            </a:r>
          </a:p>
        </p:txBody>
      </p:sp>
    </p:spTree>
    <p:extLst>
      <p:ext uri="{BB962C8B-B14F-4D97-AF65-F5344CB8AC3E}">
        <p14:creationId xmlns:p14="http://schemas.microsoft.com/office/powerpoint/2010/main" val="5647752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11763F-9C9C-4F15-A105-106358076223}"/>
              </a:ext>
            </a:extLst>
          </p:cNvPr>
          <p:cNvSpPr>
            <a:spLocks noGrp="1"/>
          </p:cNvSpPr>
          <p:nvPr>
            <p:ph type="body" sz="quarter" idx="10"/>
          </p:nvPr>
        </p:nvSpPr>
        <p:spPr>
          <a:xfrm>
            <a:off x="167481" y="830262"/>
            <a:ext cx="8914642" cy="1181862"/>
          </a:xfrm>
        </p:spPr>
        <p:txBody>
          <a:bodyPr/>
          <a:lstStyle/>
          <a:p>
            <a:r>
              <a:rPr lang="en-US" sz="2400" i="1" dirty="0">
                <a:latin typeface="+mn-lt"/>
              </a:rPr>
              <a:t>“More has been learned about causal inference in the last few decades than the sum total of everything that had been learned about it in all prior recorded history”</a:t>
            </a:r>
          </a:p>
        </p:txBody>
      </p:sp>
      <p:sp>
        <p:nvSpPr>
          <p:cNvPr id="5" name="Title 4">
            <a:extLst>
              <a:ext uri="{FF2B5EF4-FFF2-40B4-BE49-F238E27FC236}">
                <a16:creationId xmlns:a16="http://schemas.microsoft.com/office/drawing/2014/main" id="{38E2EC07-E535-4BF7-8882-058270A61E8D}"/>
              </a:ext>
            </a:extLst>
          </p:cNvPr>
          <p:cNvSpPr>
            <a:spLocks noGrp="1"/>
          </p:cNvSpPr>
          <p:nvPr>
            <p:ph type="title"/>
          </p:nvPr>
        </p:nvSpPr>
        <p:spPr>
          <a:xfrm>
            <a:off x="2718028" y="2198687"/>
            <a:ext cx="6019799" cy="917575"/>
          </a:xfrm>
        </p:spPr>
        <p:txBody>
          <a:bodyPr/>
          <a:lstStyle/>
          <a:p>
            <a:pPr algn="r"/>
            <a:r>
              <a:rPr lang="en-US" sz="2000" dirty="0"/>
              <a:t>--Gary King, Harvard University</a:t>
            </a:r>
          </a:p>
        </p:txBody>
      </p:sp>
      <p:sp>
        <p:nvSpPr>
          <p:cNvPr id="4" name="Slide Number Placeholder 3">
            <a:extLst>
              <a:ext uri="{FF2B5EF4-FFF2-40B4-BE49-F238E27FC236}">
                <a16:creationId xmlns:a16="http://schemas.microsoft.com/office/drawing/2014/main" id="{51C9BC91-3C8B-4938-BE1E-8517CE996814}"/>
              </a:ext>
            </a:extLst>
          </p:cNvPr>
          <p:cNvSpPr>
            <a:spLocks noGrp="1"/>
          </p:cNvSpPr>
          <p:nvPr>
            <p:ph type="sldNum" sz="quarter" idx="11"/>
          </p:nvPr>
        </p:nvSpPr>
        <p:spPr/>
        <p:txBody>
          <a:bodyPr/>
          <a:lstStyle/>
          <a:p>
            <a:fld id="{34990F19-4AF9-4079-9E3A-38E608497707}" type="slidenum">
              <a:rPr lang="en-US" smtClean="0"/>
              <a:t>11</a:t>
            </a:fld>
            <a:endParaRPr lang="en-US"/>
          </a:p>
        </p:txBody>
      </p:sp>
      <p:sp>
        <p:nvSpPr>
          <p:cNvPr id="3" name="TextBox 2">
            <a:extLst>
              <a:ext uri="{FF2B5EF4-FFF2-40B4-BE49-F238E27FC236}">
                <a16:creationId xmlns:a16="http://schemas.microsoft.com/office/drawing/2014/main" id="{A0127340-0ACF-477A-B02D-CECFB008215F}"/>
              </a:ext>
            </a:extLst>
          </p:cNvPr>
          <p:cNvSpPr txBox="1"/>
          <p:nvPr/>
        </p:nvSpPr>
        <p:spPr>
          <a:xfrm>
            <a:off x="929481" y="3662519"/>
            <a:ext cx="8289132" cy="794064"/>
          </a:xfrm>
          <a:prstGeom prst="rect">
            <a:avLst/>
          </a:prstGeom>
          <a:noFill/>
        </p:spPr>
        <p:txBody>
          <a:bodyPr wrap="square" lIns="182880" tIns="146304" rIns="182880" bIns="146304" rtlCol="0">
            <a:spAutoFit/>
          </a:bodyPr>
          <a:lstStyle/>
          <a:p>
            <a:pPr>
              <a:lnSpc>
                <a:spcPct val="90000"/>
              </a:lnSpc>
              <a:spcAft>
                <a:spcPts val="600"/>
              </a:spcAft>
            </a:pPr>
            <a:r>
              <a:rPr lang="en-US" sz="3600" i="1" dirty="0">
                <a:gradFill>
                  <a:gsLst>
                    <a:gs pos="2917">
                      <a:schemeClr val="tx1"/>
                    </a:gs>
                    <a:gs pos="30000">
                      <a:schemeClr val="tx1"/>
                    </a:gs>
                  </a:gsLst>
                  <a:lin ang="5400000" scaled="0"/>
                </a:gradFill>
              </a:rPr>
              <a:t>A “causal revolution” is upon us.</a:t>
            </a:r>
          </a:p>
        </p:txBody>
      </p:sp>
      <p:sp>
        <p:nvSpPr>
          <p:cNvPr id="6" name="Title 4">
            <a:extLst>
              <a:ext uri="{FF2B5EF4-FFF2-40B4-BE49-F238E27FC236}">
                <a16:creationId xmlns:a16="http://schemas.microsoft.com/office/drawing/2014/main" id="{7C4992D0-0557-479D-88F9-A7818040BFE8}"/>
              </a:ext>
            </a:extLst>
          </p:cNvPr>
          <p:cNvSpPr txBox="1">
            <a:spLocks/>
          </p:cNvSpPr>
          <p:nvPr/>
        </p:nvSpPr>
        <p:spPr>
          <a:xfrm>
            <a:off x="2529682" y="4456583"/>
            <a:ext cx="6210164"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36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400" dirty="0"/>
              <a:t>--Judea Pearl, University of California Los Angeles</a:t>
            </a:r>
          </a:p>
        </p:txBody>
      </p:sp>
    </p:spTree>
    <p:extLst>
      <p:ext uri="{BB962C8B-B14F-4D97-AF65-F5344CB8AC3E}">
        <p14:creationId xmlns:p14="http://schemas.microsoft.com/office/powerpoint/2010/main" val="248977742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295277"/>
            <a:ext cx="8916415" cy="917575"/>
          </a:xfrm>
        </p:spPr>
        <p:txBody>
          <a:bodyPr/>
          <a:lstStyle/>
          <a:p>
            <a:r>
              <a:rPr lang="en-US" dirty="0"/>
              <a:t>Backdoor criterion: Condition on enough variables to cover all backdoor paths</a:t>
            </a:r>
          </a:p>
        </p:txBody>
      </p:sp>
      <p:grpSp>
        <p:nvGrpSpPr>
          <p:cNvPr id="6" name="Group 5"/>
          <p:cNvGrpSpPr/>
          <p:nvPr/>
        </p:nvGrpSpPr>
        <p:grpSpPr>
          <a:xfrm>
            <a:off x="263106" y="2354359"/>
            <a:ext cx="4068921" cy="3459088"/>
            <a:chOff x="6469913" y="1365249"/>
            <a:chExt cx="5425690" cy="4612510"/>
          </a:xfrm>
        </p:grpSpPr>
        <p:pic>
          <p:nvPicPr>
            <p:cNvPr id="7" name="Content Placeholder 3" descr="tt_complex.png"/>
            <p:cNvPicPr>
              <a:picLocks noChangeAspect="1"/>
            </p:cNvPicPr>
            <p:nvPr/>
          </p:nvPicPr>
          <p:blipFill>
            <a:blip r:embed="rId2"/>
            <a:stretch>
              <a:fillRect/>
            </a:stretch>
          </p:blipFill>
          <p:spPr>
            <a:xfrm>
              <a:off x="6469913" y="1365249"/>
              <a:ext cx="5425690" cy="4612510"/>
            </a:xfrm>
            <a:prstGeom prst="rect">
              <a:avLst/>
            </a:prstGeom>
          </p:spPr>
        </p:pic>
        <p:cxnSp>
          <p:nvCxnSpPr>
            <p:cNvPr id="8" name="Straight Arrow Connector 7"/>
            <p:cNvCxnSpPr/>
            <p:nvPr/>
          </p:nvCxnSpPr>
          <p:spPr>
            <a:xfrm>
              <a:off x="7589837" y="4106862"/>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80071" y="4067015"/>
              <a:ext cx="1600200" cy="1158197"/>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832942" y="2354359"/>
            <a:ext cx="4068921" cy="3459088"/>
            <a:chOff x="6591492" y="2049528"/>
            <a:chExt cx="5425690" cy="4612510"/>
          </a:xfrm>
        </p:grpSpPr>
        <p:pic>
          <p:nvPicPr>
            <p:cNvPr id="11" name="Content Placeholder 3" descr="tt_complex.png"/>
            <p:cNvPicPr>
              <a:picLocks noChangeAspect="1"/>
            </p:cNvPicPr>
            <p:nvPr/>
          </p:nvPicPr>
          <p:blipFill>
            <a:blip r:embed="rId2"/>
            <a:stretch>
              <a:fillRect/>
            </a:stretch>
          </p:blipFill>
          <p:spPr>
            <a:xfrm>
              <a:off x="6591492" y="2049528"/>
              <a:ext cx="5425690" cy="4612510"/>
            </a:xfrm>
            <a:prstGeom prst="rect">
              <a:avLst/>
            </a:prstGeom>
          </p:spPr>
        </p:pic>
        <p:cxnSp>
          <p:nvCxnSpPr>
            <p:cNvPr id="12" name="Straight Arrow Connector 11"/>
            <p:cNvCxnSpPr/>
            <p:nvPr/>
          </p:nvCxnSpPr>
          <p:spPr>
            <a:xfrm>
              <a:off x="7666037" y="4820601"/>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418637" y="3024373"/>
              <a:ext cx="685800" cy="930089"/>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970837" y="2964656"/>
              <a:ext cx="762000" cy="914400"/>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56837" y="4820601"/>
              <a:ext cx="15240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2" name="Oval 1"/>
          <p:cNvSpPr/>
          <p:nvPr/>
        </p:nvSpPr>
        <p:spPr bwMode="auto">
          <a:xfrm>
            <a:off x="491686" y="3756553"/>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6" name="Oval 15"/>
          <p:cNvSpPr/>
          <p:nvPr/>
        </p:nvSpPr>
        <p:spPr bwMode="auto">
          <a:xfrm>
            <a:off x="5063297" y="3752869"/>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110</a:t>
            </a:fld>
            <a:endParaRPr lang="en-US"/>
          </a:p>
        </p:txBody>
      </p:sp>
    </p:spTree>
    <p:extLst>
      <p:ext uri="{BB962C8B-B14F-4D97-AF65-F5344CB8AC3E}">
        <p14:creationId xmlns:p14="http://schemas.microsoft.com/office/powerpoint/2010/main" val="357842127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49"/>
            <a:ext cx="8914642" cy="5641975"/>
          </a:xfrm>
          <a:prstGeom prst="rect">
            <a:avLst/>
          </a:prstGeom>
        </p:spPr>
        <p:txBody>
          <a:bodyPr vert="horz" wrap="square" lIns="0" tIns="34970" rIns="0" bIns="34970" rtlCol="0" anchor="t">
            <a:normAutofit/>
          </a:bodyPr>
          <a:lstStyle/>
          <a:p>
            <a:r>
              <a:rPr lang="en-US" dirty="0"/>
              <a:t>With observational data:</a:t>
            </a:r>
          </a:p>
          <a:p>
            <a:pPr marL="557138" indent="-557138">
              <a:buFont typeface="+mj-lt"/>
              <a:buAutoNum type="arabicPeriod"/>
            </a:pPr>
            <a:r>
              <a:rPr lang="en-US" dirty="0"/>
              <a:t>Assume a graphical model that explains how the data was generated.</a:t>
            </a:r>
          </a:p>
          <a:p>
            <a:pPr marL="557138" indent="-557138">
              <a:buFont typeface="+mj-lt"/>
              <a:buAutoNum type="arabicPeriod"/>
            </a:pPr>
            <a:r>
              <a:rPr lang="en-US" dirty="0"/>
              <a:t>Choose variables to condition on using backdoor criterion.</a:t>
            </a:r>
          </a:p>
          <a:p>
            <a:pPr marL="557138" indent="-557138">
              <a:buFont typeface="+mj-lt"/>
              <a:buAutoNum type="arabicPeriod"/>
            </a:pPr>
            <a:r>
              <a:rPr lang="en-US" dirty="0"/>
              <a:t>Stratify data into subsamples such that each subsample has the same value of all conditioned variables. </a:t>
            </a:r>
          </a:p>
          <a:p>
            <a:pPr marL="557138" indent="-557138">
              <a:buFont typeface="+mj-lt"/>
              <a:buAutoNum type="arabicPeriod"/>
            </a:pPr>
            <a:r>
              <a:rPr lang="en-US" dirty="0"/>
              <a:t>Evaluate the difference in outcome variable separately within these strata.</a:t>
            </a:r>
          </a:p>
          <a:p>
            <a:pPr marL="557138" indent="-557138">
              <a:buFont typeface="+mj-lt"/>
              <a:buAutoNum type="arabicPeriod"/>
            </a:pPr>
            <a:r>
              <a:rPr lang="en-US" dirty="0"/>
              <a:t>(Optional) Aggregate over all data.</a:t>
            </a:r>
          </a:p>
        </p:txBody>
      </p:sp>
      <p:sp>
        <p:nvSpPr>
          <p:cNvPr id="2" name="Title 1"/>
          <p:cNvSpPr>
            <a:spLocks noGrp="1"/>
          </p:cNvSpPr>
          <p:nvPr>
            <p:ph type="title"/>
          </p:nvPr>
        </p:nvSpPr>
        <p:spPr/>
        <p:txBody>
          <a:bodyPr/>
          <a:lstStyle/>
          <a:p>
            <a:r>
              <a:rPr lang="en-US" dirty="0"/>
              <a:t>Algorithm: Stratification</a:t>
            </a:r>
          </a:p>
        </p:txBody>
      </p:sp>
      <p:sp>
        <p:nvSpPr>
          <p:cNvPr id="4" name="Slide Number Placeholder 3"/>
          <p:cNvSpPr>
            <a:spLocks noGrp="1"/>
          </p:cNvSpPr>
          <p:nvPr>
            <p:ph type="sldNum" sz="quarter" idx="11"/>
          </p:nvPr>
        </p:nvSpPr>
        <p:spPr/>
        <p:txBody>
          <a:bodyPr/>
          <a:lstStyle/>
          <a:p>
            <a:fld id="{34990F19-4AF9-4079-9E3A-38E608497707}" type="slidenum">
              <a:rPr lang="en-US" smtClean="0"/>
              <a:t>111</a:t>
            </a:fld>
            <a:endParaRPr lang="en-US"/>
          </a:p>
        </p:txBody>
      </p:sp>
    </p:spTree>
    <p:extLst>
      <p:ext uri="{BB962C8B-B14F-4D97-AF65-F5344CB8AC3E}">
        <p14:creationId xmlns:p14="http://schemas.microsoft.com/office/powerpoint/2010/main" val="138014170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524315"/>
          </a:xfrm>
        </p:spPr>
        <p:txBody>
          <a:bodyPr/>
          <a:lstStyle/>
          <a:p>
            <a:endParaRPr lang="en-US" dirty="0"/>
          </a:p>
          <a:p>
            <a:r>
              <a:rPr lang="en-US" dirty="0"/>
              <a:t>Stratification creates tiny strata when data is high-dimensional. Hard to obtain stable estimates.</a:t>
            </a:r>
          </a:p>
          <a:p>
            <a:r>
              <a:rPr lang="en-US" sz="2100" dirty="0"/>
              <a:t>E.g. activity data may be high-dimensional: a vector for purchases in each app category.</a:t>
            </a:r>
          </a:p>
          <a:p>
            <a:endParaRPr lang="en-US" sz="1200" dirty="0"/>
          </a:p>
          <a:p>
            <a:endParaRPr lang="en-US" sz="1200" dirty="0"/>
          </a:p>
          <a:p>
            <a:endParaRPr lang="en-US" sz="1200" dirty="0"/>
          </a:p>
          <a:p>
            <a:endParaRPr lang="en-US" sz="1200" dirty="0"/>
          </a:p>
          <a:p>
            <a:endParaRPr lang="en-US" sz="1200" dirty="0"/>
          </a:p>
          <a:p>
            <a:r>
              <a:rPr lang="en-US" b="1" dirty="0"/>
              <a:t>Key Idea:</a:t>
            </a:r>
            <a:r>
              <a:rPr lang="en-US" dirty="0"/>
              <a:t> Instead of conditioning on all relevant attributes, can condition on the likelihood of being assigned an Algorithm.</a:t>
            </a:r>
            <a:endParaRPr lang="en-US" sz="2400" i="1" dirty="0"/>
          </a:p>
        </p:txBody>
      </p:sp>
      <p:sp>
        <p:nvSpPr>
          <p:cNvPr id="2" name="Title 1"/>
          <p:cNvSpPr>
            <a:spLocks noGrp="1"/>
          </p:cNvSpPr>
          <p:nvPr>
            <p:ph type="title"/>
          </p:nvPr>
        </p:nvSpPr>
        <p:spPr/>
        <p:txBody>
          <a:bodyPr/>
          <a:lstStyle/>
          <a:p>
            <a:r>
              <a:rPr lang="en-US" dirty="0"/>
              <a:t>Stratification may be inefficient if there are multiple hidden causes</a:t>
            </a:r>
          </a:p>
        </p:txBody>
      </p:sp>
      <p:sp>
        <p:nvSpPr>
          <p:cNvPr id="4" name="Slide Number Placeholder 3"/>
          <p:cNvSpPr>
            <a:spLocks noGrp="1"/>
          </p:cNvSpPr>
          <p:nvPr>
            <p:ph type="sldNum" sz="quarter" idx="11"/>
          </p:nvPr>
        </p:nvSpPr>
        <p:spPr/>
        <p:txBody>
          <a:bodyPr/>
          <a:lstStyle/>
          <a:p>
            <a:fld id="{34990F19-4AF9-4079-9E3A-38E608497707}" type="slidenum">
              <a:rPr lang="en-US" smtClean="0"/>
              <a:t>112</a:t>
            </a:fld>
            <a:endParaRPr lang="en-US"/>
          </a:p>
        </p:txBody>
      </p:sp>
      <p:sp>
        <p:nvSpPr>
          <p:cNvPr id="5" name="TextBox 4"/>
          <p:cNvSpPr txBox="1"/>
          <p:nvPr/>
        </p:nvSpPr>
        <p:spPr>
          <a:xfrm>
            <a:off x="5349081" y="6392862"/>
            <a:ext cx="31242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Morgan-</a:t>
            </a:r>
            <a:r>
              <a:rPr lang="en-US" sz="2000" dirty="0" err="1">
                <a:gradFill>
                  <a:gsLst>
                    <a:gs pos="2917">
                      <a:schemeClr val="tx1"/>
                    </a:gs>
                    <a:gs pos="30000">
                      <a:schemeClr val="tx1"/>
                    </a:gs>
                  </a:gsLst>
                  <a:lin ang="5400000" scaled="0"/>
                </a:gradFill>
              </a:rPr>
              <a:t>Winship</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07386664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This was stratification…</a:t>
            </a:r>
          </a:p>
        </p:txBody>
      </p:sp>
      <p:sp>
        <p:nvSpPr>
          <p:cNvPr id="6" name="TextBox 5"/>
          <p:cNvSpPr txBox="1"/>
          <p:nvPr/>
        </p:nvSpPr>
        <p:spPr>
          <a:xfrm>
            <a:off x="4606136" y="5632476"/>
            <a:ext cx="1771499"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Similar User 2</a:t>
            </a:r>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23" name="Text Placeholder 2"/>
          <p:cNvSpPr txBox="1">
            <a:spLocks/>
          </p:cNvSpPr>
          <p:nvPr/>
        </p:nvSpPr>
        <p:spPr>
          <a:xfrm>
            <a:off x="5863329" y="2169533"/>
            <a:ext cx="3259047" cy="1384982"/>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User 2 and User 1 are the same on all relevant attributes.</a:t>
            </a:r>
            <a:endParaRPr lang="en-US" sz="2400" dirty="0"/>
          </a:p>
        </p:txBody>
      </p:sp>
      <p:sp>
        <p:nvSpPr>
          <p:cNvPr id="3" name="Slide Number Placeholder 2"/>
          <p:cNvSpPr>
            <a:spLocks noGrp="1"/>
          </p:cNvSpPr>
          <p:nvPr>
            <p:ph type="sldNum" sz="quarter" idx="11"/>
          </p:nvPr>
        </p:nvSpPr>
        <p:spPr/>
        <p:txBody>
          <a:bodyPr/>
          <a:lstStyle/>
          <a:p>
            <a:fld id="{34990F19-4AF9-4079-9E3A-38E608497707}" type="slidenum">
              <a:rPr lang="en-US" smtClean="0"/>
              <a:t>113</a:t>
            </a:fld>
            <a:endParaRPr lang="en-US"/>
          </a:p>
        </p:txBody>
      </p:sp>
    </p:spTree>
    <p:extLst>
      <p:ext uri="{BB962C8B-B14F-4D97-AF65-F5344CB8AC3E}">
        <p14:creationId xmlns:p14="http://schemas.microsoft.com/office/powerpoint/2010/main" val="3206195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2" grpId="0"/>
      <p:bldP spid="17" grpId="0" animBg="1"/>
      <p:bldP spid="18" grpId="0"/>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Instead condition on propensity to treatment</a:t>
            </a:r>
          </a:p>
        </p:txBody>
      </p:sp>
      <p:sp>
        <p:nvSpPr>
          <p:cNvPr id="3" name="Slide Number Placeholder 2"/>
          <p:cNvSpPr>
            <a:spLocks noGrp="1"/>
          </p:cNvSpPr>
          <p:nvPr>
            <p:ph type="sldNum" sz="quarter" idx="11"/>
          </p:nvPr>
        </p:nvSpPr>
        <p:spPr/>
        <p:txBody>
          <a:bodyPr/>
          <a:lstStyle/>
          <a:p>
            <a:fld id="{34990F19-4AF9-4079-9E3A-38E608497707}" type="slidenum">
              <a:rPr lang="en-US" smtClean="0"/>
              <a:t>114</a:t>
            </a:fld>
            <a:endParaRPr lang="en-US"/>
          </a:p>
        </p:txBody>
      </p:sp>
      <p:pic>
        <p:nvPicPr>
          <p:cNvPr id="7" name="Picture 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708361"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 User 1</a:t>
            </a:r>
          </a:p>
        </p:txBody>
      </p:sp>
      <p:pic>
        <p:nvPicPr>
          <p:cNvPr id="19" name="Picture 18"/>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0" name="Picture 19"/>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1" name="TextBox 20"/>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2" name="Picture 21"/>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24" name="Text Placeholder 2"/>
          <p:cNvSpPr txBox="1">
            <a:spLocks/>
          </p:cNvSpPr>
          <p:nvPr/>
        </p:nvSpPr>
        <p:spPr>
          <a:xfrm>
            <a:off x="5863329" y="2169533"/>
            <a:ext cx="3257273" cy="1800481"/>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User 2 and User 1 are equally likely to be shown New Algorithm.</a:t>
            </a:r>
            <a:endParaRPr lang="en-US" sz="2400" dirty="0"/>
          </a:p>
        </p:txBody>
      </p:sp>
      <p:sp>
        <p:nvSpPr>
          <p:cNvPr id="25" name="TextBox 24"/>
          <p:cNvSpPr txBox="1"/>
          <p:nvPr/>
        </p:nvSpPr>
        <p:spPr>
          <a:xfrm>
            <a:off x="4606136" y="5632476"/>
            <a:ext cx="1771499"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Similar User 2</a:t>
            </a:r>
          </a:p>
        </p:txBody>
      </p:sp>
    </p:spTree>
    <p:extLst>
      <p:ext uri="{BB962C8B-B14F-4D97-AF65-F5344CB8AC3E}">
        <p14:creationId xmlns:p14="http://schemas.microsoft.com/office/powerpoint/2010/main" val="548795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7" grpId="0" animBg="1"/>
      <p:bldP spid="18" grpId="0"/>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Continued example: Effect of Algorithm on CTR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05962" y="1784099"/>
                <a:ext cx="5085916" cy="3471720"/>
              </a:xfrm>
            </p:spPr>
            <p:txBody>
              <a:bodyPr/>
              <a:lstStyle/>
              <a:p>
                <a:r>
                  <a:rPr lang="en-US" sz="2400" b="1" dirty="0"/>
                  <a:t>Based on backdoor criterion, need to condition only on Activity.</a:t>
                </a:r>
              </a:p>
              <a:p>
                <a:endParaRPr lang="en-US" sz="1200" b="1" dirty="0"/>
              </a:p>
              <a:p>
                <a:r>
                  <a:rPr lang="en-US" sz="2400" b="1" dirty="0"/>
                  <a:t>Activity is multi-dimensional.</a:t>
                </a:r>
              </a:p>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𝑨𝒄𝒕𝒊𝒗𝒊𝒕𝒚</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m:t>
                          </m:r>
                          <m:r>
                            <a:rPr lang="en-US" sz="2400" b="1" i="1">
                              <a:latin typeface="Cambria Math" panose="02040503050406030204" pitchFamily="18" charset="0"/>
                            </a:rPr>
                            <m:t>𝟏</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m:t>
                          </m:r>
                          <m:r>
                            <a:rPr lang="en-US" sz="2400" b="1" i="1">
                              <a:latin typeface="Cambria Math" panose="02040503050406030204" pitchFamily="18" charset="0"/>
                            </a:rPr>
                            <m:t>𝟐</m:t>
                          </m:r>
                        </m:sub>
                      </m:sSub>
                      <m:r>
                        <a:rPr lang="en-US" sz="2400" b="1" i="1">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𝒂</m:t>
                          </m:r>
                        </m:e>
                        <m:sub>
                          <m:r>
                            <a:rPr lang="en-US" sz="2400" b="1" i="1">
                              <a:latin typeface="Cambria Math" panose="02040503050406030204" pitchFamily="18" charset="0"/>
                            </a:rPr>
                            <m:t>𝒄𝒂𝒕𝒏</m:t>
                          </m:r>
                        </m:sub>
                      </m:sSub>
                      <m:r>
                        <a:rPr lang="en-US" sz="2400" b="1" i="1">
                          <a:latin typeface="Cambria Math" panose="02040503050406030204" pitchFamily="18" charset="0"/>
                        </a:rPr>
                        <m:t>)</m:t>
                      </m:r>
                    </m:oMath>
                  </m:oMathPara>
                </a14:m>
                <a:endParaRPr lang="en-US" sz="2400" b="1" dirty="0"/>
              </a:p>
              <a:p>
                <a:endParaRPr lang="en-US" sz="1200" b="1" dirty="0"/>
              </a:p>
              <a:p>
                <a:r>
                  <a:rPr lang="en-US" sz="2400" b="1" dirty="0"/>
                  <a:t>Estimate likelihood to be shown New Algorithm using observed Algorithm-user pairs.</a:t>
                </a:r>
              </a:p>
              <a:p>
                <a:endParaRPr lang="en-US" sz="2400" b="1"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05962" y="1784099"/>
                <a:ext cx="5085916" cy="3471720"/>
              </a:xfrm>
              <a:blipFill>
                <a:blip r:embed="rId3"/>
                <a:stretch>
                  <a:fillRect/>
                </a:stretch>
              </a:blipFill>
            </p:spPr>
            <p:txBody>
              <a:bodyPr/>
              <a:lstStyle/>
              <a:p>
                <a:r>
                  <a:rPr lang="en-US">
                    <a:noFill/>
                  </a:rPr>
                  <a:t> </a:t>
                </a:r>
              </a:p>
            </p:txBody>
          </p:sp>
        </mc:Fallback>
      </mc:AlternateContent>
      <p:pic>
        <p:nvPicPr>
          <p:cNvPr id="5" name="Content Placeholder 3" descr="tt_complex.png"/>
          <p:cNvPicPr>
            <a:picLocks noChangeAspect="1"/>
          </p:cNvPicPr>
          <p:nvPr/>
        </p:nvPicPr>
        <p:blipFill>
          <a:blip r:embed="rId4"/>
          <a:stretch>
            <a:fillRect/>
          </a:stretch>
        </p:blipFill>
        <p:spPr>
          <a:xfrm>
            <a:off x="5406168" y="1905339"/>
            <a:ext cx="3485853" cy="2963408"/>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63105" y="4811602"/>
                <a:ext cx="8859271" cy="1174983"/>
              </a:xfrm>
              <a:prstGeom prst="rect">
                <a:avLst/>
              </a:prstGeom>
              <a:noFill/>
            </p:spPr>
            <p:txBody>
              <a:bodyPr wrap="square" lIns="137148" tIns="109719" rIns="137148" bIns="109719"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𝑷𝒓𝒐𝒑𝒆𝒏𝒔𝒊𝒕</m:t>
                      </m:r>
                      <m:sSub>
                        <m:sSubPr>
                          <m:ctrlPr>
                            <a:rPr lang="en-US" sz="2400" b="1"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𝑁𝑒𝑤𝐴𝑙𝑔𝑜</m:t>
                          </m:r>
                        </m:sub>
                      </m:sSub>
                      <m:d>
                        <m:dPr>
                          <m:ctrlPr>
                            <a:rPr lang="en-US" sz="2400" i="1">
                              <a:latin typeface="Cambria Math" panose="02040503050406030204" pitchFamily="18" charset="0"/>
                            </a:rPr>
                          </m:ctrlPr>
                        </m:dPr>
                        <m:e>
                          <m:r>
                            <a:rPr lang="en-US" sz="2400" i="1">
                              <a:latin typeface="Cambria Math" panose="02040503050406030204" pitchFamily="18" charset="0"/>
                            </a:rPr>
                            <m:t>𝑈𝑠𝑒</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𝑖</m:t>
                              </m:r>
                            </m:sub>
                          </m:sSub>
                        </m:e>
                      </m:d>
                      <m:r>
                        <a:rPr lang="en-US" sz="2400" i="1">
                          <a:latin typeface="Cambria Math" panose="02040503050406030204" pitchFamily="18" charset="0"/>
                        </a:rPr>
                        <m:t>=</m:t>
                      </m:r>
                      <m:r>
                        <a:rPr lang="en-US" sz="2400" b="1" i="1">
                          <a:latin typeface="Cambria Math" panose="02040503050406030204" pitchFamily="18" charset="0"/>
                        </a:rPr>
                        <m:t>𝑳𝒐𝒈𝒊𝒔𝒕𝒊𝒄</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m:t>
                          </m:r>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m:t>
                          </m:r>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𝑐𝑎𝑡𝑛</m:t>
                          </m:r>
                        </m:sub>
                      </m:sSub>
                      <m:r>
                        <a:rPr lang="en-US" sz="2400" i="1">
                          <a:latin typeface="Cambria Math" panose="02040503050406030204" pitchFamily="18" charset="0"/>
                        </a:rPr>
                        <m:t>)</m:t>
                      </m:r>
                    </m:oMath>
                  </m:oMathPara>
                </a14:m>
                <a:endParaRPr lang="en-US" sz="2400" dirty="0">
                  <a:latin typeface="+mj-lt"/>
                </a:endParaRPr>
              </a:p>
              <a:p>
                <a:endParaRPr lang="en-US" sz="1200" dirty="0">
                  <a:latin typeface="+mj-lt"/>
                </a:endParaRPr>
              </a:p>
              <a:p>
                <a:r>
                  <a:rPr lang="en-US" sz="2400" dirty="0">
                    <a:latin typeface="+mj-lt"/>
                  </a:rPr>
                  <a:t>Compare CTR between users with the same propensity score.</a:t>
                </a:r>
              </a:p>
            </p:txBody>
          </p:sp>
        </mc:Choice>
        <mc:Fallback xmlns="">
          <p:sp>
            <p:nvSpPr>
              <p:cNvPr id="4" name="TextBox 3"/>
              <p:cNvSpPr txBox="1">
                <a:spLocks noRot="1" noChangeAspect="1" noMove="1" noResize="1" noEditPoints="1" noAdjustHandles="1" noChangeArrowheads="1" noChangeShapeType="1" noTextEdit="1"/>
              </p:cNvSpPr>
              <p:nvPr/>
            </p:nvSpPr>
            <p:spPr>
              <a:xfrm>
                <a:off x="263105" y="4811602"/>
                <a:ext cx="8859271" cy="1174983"/>
              </a:xfrm>
              <a:prstGeom prst="rect">
                <a:avLst/>
              </a:prstGeom>
              <a:blipFill>
                <a:blip r:embed="rId5"/>
                <a:stretch>
                  <a:fillRect l="-551" b="-6218"/>
                </a:stretch>
              </a:blipFill>
            </p:spPr>
            <p:txBody>
              <a:bodyPr/>
              <a:lstStyle/>
              <a:p>
                <a:r>
                  <a:rPr lang="en-US">
                    <a:noFill/>
                  </a:rPr>
                  <a:t> </a:t>
                </a:r>
              </a:p>
            </p:txBody>
          </p:sp>
        </mc:Fallback>
      </mc:AlternateContent>
      <p:sp>
        <p:nvSpPr>
          <p:cNvPr id="6" name="Oval 5"/>
          <p:cNvSpPr/>
          <p:nvPr/>
        </p:nvSpPr>
        <p:spPr bwMode="auto">
          <a:xfrm>
            <a:off x="5577603" y="3097246"/>
            <a:ext cx="1257193" cy="571451"/>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7" name="Slide Number Placeholder 6"/>
          <p:cNvSpPr>
            <a:spLocks noGrp="1"/>
          </p:cNvSpPr>
          <p:nvPr>
            <p:ph type="sldNum" sz="quarter" idx="11"/>
          </p:nvPr>
        </p:nvSpPr>
        <p:spPr/>
        <p:txBody>
          <a:bodyPr/>
          <a:lstStyle/>
          <a:p>
            <a:fld id="{34990F19-4AF9-4079-9E3A-38E608497707}" type="slidenum">
              <a:rPr lang="en-US" smtClean="0"/>
              <a:t>115</a:t>
            </a:fld>
            <a:endParaRPr lang="en-US"/>
          </a:p>
        </p:txBody>
      </p:sp>
    </p:spTree>
    <p:extLst>
      <p:ext uri="{BB962C8B-B14F-4D97-AF65-F5344CB8AC3E}">
        <p14:creationId xmlns:p14="http://schemas.microsoft.com/office/powerpoint/2010/main" val="96374050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2400" dirty="0"/>
              <a:t>With observational data:</a:t>
            </a:r>
          </a:p>
          <a:p>
            <a:pPr marL="428568" indent="-428568">
              <a:buFont typeface="+mj-lt"/>
              <a:buAutoNum type="arabicPeriod"/>
            </a:pPr>
            <a:r>
              <a:rPr lang="en-US" sz="2400" dirty="0"/>
              <a:t>Assume a graphical model that explains how the data was generated.</a:t>
            </a:r>
          </a:p>
          <a:p>
            <a:pPr marL="428568" indent="-428568">
              <a:buFont typeface="+mj-lt"/>
              <a:buAutoNum type="arabicPeriod"/>
            </a:pPr>
            <a:r>
              <a:rPr lang="en-US" sz="2400" dirty="0"/>
              <a:t>Choose variables to condition on using backdoor criterion.</a:t>
            </a:r>
          </a:p>
          <a:p>
            <a:pPr marL="428568" indent="-428568">
              <a:buFont typeface="+mj-lt"/>
              <a:buAutoNum type="arabicPeriod"/>
            </a:pPr>
            <a:r>
              <a:rPr lang="en-US" sz="2400" dirty="0"/>
              <a:t>Compute propensity score for each user based on conditioned variables. </a:t>
            </a:r>
          </a:p>
          <a:p>
            <a:pPr marL="428568" indent="-428568">
              <a:buFont typeface="+mj-lt"/>
              <a:buAutoNum type="arabicPeriod"/>
            </a:pPr>
            <a:r>
              <a:rPr lang="en-US" sz="2400" dirty="0"/>
              <a:t>Match pairs of individuals with similar scores, where one of them saw Old Algorithm and the other saw New Algorithm.</a:t>
            </a:r>
          </a:p>
          <a:p>
            <a:pPr marL="428568" indent="-428568">
              <a:buFont typeface="+mj-lt"/>
              <a:buAutoNum type="arabicPeriod"/>
            </a:pPr>
            <a:r>
              <a:rPr lang="en-US" sz="2400" dirty="0"/>
              <a:t>Compare the outcome variable within each such matched pair and aggregate.</a:t>
            </a:r>
          </a:p>
          <a:p>
            <a:pPr marL="385711" indent="-385711">
              <a:buFont typeface="+mj-lt"/>
              <a:buAutoNum type="arabicPeriod"/>
            </a:pPr>
            <a:endParaRPr lang="en-US" sz="2400" b="1" dirty="0"/>
          </a:p>
        </p:txBody>
      </p:sp>
      <p:sp>
        <p:nvSpPr>
          <p:cNvPr id="2" name="Title 1"/>
          <p:cNvSpPr>
            <a:spLocks noGrp="1"/>
          </p:cNvSpPr>
          <p:nvPr>
            <p:ph type="title"/>
          </p:nvPr>
        </p:nvSpPr>
        <p:spPr/>
        <p:txBody>
          <a:bodyPr/>
          <a:lstStyle/>
          <a:p>
            <a:r>
              <a:rPr lang="en-US" dirty="0"/>
              <a:t>Algorithm: Propensity score matching</a:t>
            </a:r>
          </a:p>
        </p:txBody>
      </p:sp>
      <p:sp>
        <p:nvSpPr>
          <p:cNvPr id="4" name="Slide Number Placeholder 3"/>
          <p:cNvSpPr>
            <a:spLocks noGrp="1"/>
          </p:cNvSpPr>
          <p:nvPr>
            <p:ph type="sldNum" sz="quarter" idx="11"/>
          </p:nvPr>
        </p:nvSpPr>
        <p:spPr/>
        <p:txBody>
          <a:bodyPr/>
          <a:lstStyle/>
          <a:p>
            <a:fld id="{34990F19-4AF9-4079-9E3A-38E608497707}" type="slidenum">
              <a:rPr lang="en-US" smtClean="0"/>
              <a:t>116</a:t>
            </a:fld>
            <a:endParaRPr lang="en-US"/>
          </a:p>
        </p:txBody>
      </p:sp>
      <p:sp>
        <p:nvSpPr>
          <p:cNvPr id="5" name="TextBox 4"/>
          <p:cNvSpPr txBox="1"/>
          <p:nvPr/>
        </p:nvSpPr>
        <p:spPr>
          <a:xfrm>
            <a:off x="5349081" y="6382855"/>
            <a:ext cx="3048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Morgan-</a:t>
            </a:r>
            <a:r>
              <a:rPr lang="en-US" sz="2000" dirty="0" err="1">
                <a:gradFill>
                  <a:gsLst>
                    <a:gs pos="2917">
                      <a:schemeClr val="tx1"/>
                    </a:gs>
                    <a:gs pos="30000">
                      <a:schemeClr val="tx1"/>
                    </a:gs>
                  </a:gsLst>
                  <a:lin ang="5400000" scaled="0"/>
                </a:gradFill>
              </a:rPr>
              <a:t>Winship</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50700413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1212850"/>
            <a:ext cx="8914642" cy="6093976"/>
          </a:xfrm>
        </p:spPr>
        <p:txBody>
          <a:bodyPr/>
          <a:lstStyle/>
          <a:p>
            <a:r>
              <a:rPr lang="en-US" dirty="0"/>
              <a:t>Friends on a social network may Like similar items</a:t>
            </a:r>
          </a:p>
          <a:p>
            <a:r>
              <a:rPr lang="en-US" dirty="0"/>
              <a:t>	E.g. on Last.fm, friends of a user may like similar music to the user</a:t>
            </a:r>
          </a:p>
          <a:p>
            <a:endParaRPr lang="en-US" dirty="0"/>
          </a:p>
          <a:p>
            <a:r>
              <a:rPr lang="en-US" dirty="0"/>
              <a:t>This may be due to influence, or</a:t>
            </a:r>
          </a:p>
          <a:p>
            <a:r>
              <a:rPr lang="en-US" dirty="0"/>
              <a:t>simply due to </a:t>
            </a:r>
            <a:r>
              <a:rPr lang="en-US" dirty="0" err="1"/>
              <a:t>homophily</a:t>
            </a:r>
            <a:endParaRPr lang="en-US" dirty="0"/>
          </a:p>
          <a:p>
            <a:endParaRPr lang="en-US" b="1" dirty="0"/>
          </a:p>
          <a:p>
            <a:r>
              <a:rPr lang="en-US" b="1" dirty="0"/>
              <a:t>Causal question: </a:t>
            </a:r>
            <a:r>
              <a:rPr lang="en-US" dirty="0"/>
              <a:t>Given only </a:t>
            </a:r>
          </a:p>
          <a:p>
            <a:r>
              <a:rPr lang="en-US" dirty="0"/>
              <a:t>log data, how can we determine </a:t>
            </a:r>
          </a:p>
          <a:p>
            <a:r>
              <a:rPr lang="en-US" dirty="0"/>
              <a:t>social influence due to the newsfeed,</a:t>
            </a:r>
          </a:p>
          <a:p>
            <a:r>
              <a:rPr lang="en-US" dirty="0"/>
              <a:t>compared to </a:t>
            </a:r>
            <a:r>
              <a:rPr lang="en-US" dirty="0" err="1"/>
              <a:t>homophily</a:t>
            </a:r>
            <a:r>
              <a:rPr lang="en-US" dirty="0"/>
              <a:t> effects?</a:t>
            </a:r>
          </a:p>
          <a:p>
            <a:endParaRPr lang="en-US" dirty="0"/>
          </a:p>
        </p:txBody>
      </p:sp>
      <p:sp>
        <p:nvSpPr>
          <p:cNvPr id="3" name="Title 2"/>
          <p:cNvSpPr>
            <a:spLocks noGrp="1"/>
          </p:cNvSpPr>
          <p:nvPr>
            <p:ph type="title"/>
          </p:nvPr>
        </p:nvSpPr>
        <p:spPr/>
        <p:txBody>
          <a:bodyPr/>
          <a:lstStyle/>
          <a:p>
            <a:r>
              <a:rPr lang="en-US" dirty="0"/>
              <a:t>Example: Causal effect of a social news feed</a:t>
            </a:r>
          </a:p>
        </p:txBody>
      </p:sp>
      <p:sp>
        <p:nvSpPr>
          <p:cNvPr id="4" name="Slide Number Placeholder 3"/>
          <p:cNvSpPr>
            <a:spLocks noGrp="1"/>
          </p:cNvSpPr>
          <p:nvPr>
            <p:ph type="sldNum" sz="quarter" idx="11"/>
          </p:nvPr>
        </p:nvSpPr>
        <p:spPr/>
        <p:txBody>
          <a:bodyPr/>
          <a:lstStyle/>
          <a:p>
            <a:fld id="{34990F19-4AF9-4079-9E3A-38E608497707}" type="slidenum">
              <a:rPr lang="en-US" smtClean="0"/>
              <a:t>117</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880" y="2659062"/>
            <a:ext cx="2875723" cy="3544981"/>
          </a:xfrm>
          <a:prstGeom prst="rect">
            <a:avLst/>
          </a:prstGeom>
        </p:spPr>
      </p:pic>
    </p:spTree>
    <p:extLst>
      <p:ext uri="{BB962C8B-B14F-4D97-AF65-F5344CB8AC3E}">
        <p14:creationId xmlns:p14="http://schemas.microsoft.com/office/powerpoint/2010/main" val="187947751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1212850"/>
            <a:ext cx="8914642" cy="1938992"/>
          </a:xfrm>
        </p:spPr>
        <p:txBody>
          <a:bodyPr/>
          <a:lstStyle/>
          <a:p>
            <a:r>
              <a:rPr lang="en-US" b="1" dirty="0"/>
              <a:t>Solution: </a:t>
            </a:r>
            <a:r>
              <a:rPr lang="en-US" dirty="0"/>
              <a:t>Use matching based on past items liked by each user, to create control group of non-friends that are as similar to a user as her friends.  </a:t>
            </a:r>
          </a:p>
          <a:p>
            <a:endParaRPr lang="en-US" dirty="0"/>
          </a:p>
        </p:txBody>
      </p:sp>
      <p:sp>
        <p:nvSpPr>
          <p:cNvPr id="3" name="Title 2"/>
          <p:cNvSpPr>
            <a:spLocks noGrp="1"/>
          </p:cNvSpPr>
          <p:nvPr>
            <p:ph type="title"/>
          </p:nvPr>
        </p:nvSpPr>
        <p:spPr/>
        <p:txBody>
          <a:bodyPr/>
          <a:lstStyle/>
          <a:p>
            <a:r>
              <a:rPr lang="en-US" dirty="0"/>
              <a:t>Example: Causal effect of a social newsfeed</a:t>
            </a:r>
          </a:p>
        </p:txBody>
      </p:sp>
      <p:sp>
        <p:nvSpPr>
          <p:cNvPr id="4" name="Slide Number Placeholder 3"/>
          <p:cNvSpPr>
            <a:spLocks noGrp="1"/>
          </p:cNvSpPr>
          <p:nvPr>
            <p:ph type="sldNum" sz="quarter" idx="11"/>
          </p:nvPr>
        </p:nvSpPr>
        <p:spPr/>
        <p:txBody>
          <a:bodyPr/>
          <a:lstStyle/>
          <a:p>
            <a:fld id="{34990F19-4AF9-4079-9E3A-38E608497707}" type="slidenum">
              <a:rPr lang="en-US" smtClean="0"/>
              <a:t>118</a:t>
            </a:fld>
            <a:endParaRPr lang="en-US"/>
          </a:p>
        </p:txBody>
      </p:sp>
      <p:sp>
        <p:nvSpPr>
          <p:cNvPr id="5" name="TextBox 4"/>
          <p:cNvSpPr txBox="1"/>
          <p:nvPr/>
        </p:nvSpPr>
        <p:spPr>
          <a:xfrm>
            <a:off x="5757066" y="5833872"/>
            <a:ext cx="1678205" cy="400110"/>
          </a:xfrm>
          <a:prstGeom prst="rect">
            <a:avLst/>
          </a:prstGeom>
          <a:noFill/>
        </p:spPr>
        <p:txBody>
          <a:bodyPr wrap="square" rtlCol="0">
            <a:spAutoFit/>
          </a:bodyPr>
          <a:lstStyle/>
          <a:p>
            <a:r>
              <a:rPr lang="en-US" sz="2000" b="1" dirty="0"/>
              <a:t>Non-Friends</a:t>
            </a:r>
          </a:p>
        </p:txBody>
      </p:sp>
      <p:sp>
        <p:nvSpPr>
          <p:cNvPr id="6" name="TextBox 5"/>
          <p:cNvSpPr txBox="1"/>
          <p:nvPr/>
        </p:nvSpPr>
        <p:spPr>
          <a:xfrm>
            <a:off x="1745665" y="5833488"/>
            <a:ext cx="1953621" cy="400494"/>
          </a:xfrm>
          <a:prstGeom prst="rect">
            <a:avLst/>
          </a:prstGeom>
          <a:noFill/>
        </p:spPr>
        <p:txBody>
          <a:bodyPr wrap="square" rtlCol="0">
            <a:spAutoFit/>
          </a:bodyPr>
          <a:lstStyle/>
          <a:p>
            <a:r>
              <a:rPr lang="en-US" sz="2000" b="1" dirty="0"/>
              <a:t>Ego Network</a:t>
            </a:r>
          </a:p>
        </p:txBody>
      </p:sp>
      <p:cxnSp>
        <p:nvCxnSpPr>
          <p:cNvPr id="7" name="Straight Connector 6"/>
          <p:cNvCxnSpPr/>
          <p:nvPr/>
        </p:nvCxnSpPr>
        <p:spPr>
          <a:xfrm>
            <a:off x="4587594" y="3202888"/>
            <a:ext cx="31772" cy="2911450"/>
          </a:xfrm>
          <a:prstGeom prst="line">
            <a:avLst/>
          </a:prstGeom>
          <a:ln w="28575">
            <a:prstDash val="lgDash"/>
          </a:ln>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1060841" y="3303209"/>
            <a:ext cx="3330442" cy="2366119"/>
            <a:chOff x="1059247" y="514889"/>
            <a:chExt cx="3330442" cy="2366119"/>
          </a:xfrm>
        </p:grpSpPr>
        <p:cxnSp>
          <p:nvCxnSpPr>
            <p:cNvPr id="9" name="Straight Connector 8"/>
            <p:cNvCxnSpPr>
              <a:endCxn id="10" idx="3"/>
            </p:cNvCxnSpPr>
            <p:nvPr/>
          </p:nvCxnSpPr>
          <p:spPr>
            <a:xfrm flipV="1">
              <a:off x="2571378" y="1051897"/>
              <a:ext cx="484404" cy="356578"/>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946749" y="514889"/>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f5</a:t>
              </a:r>
            </a:p>
          </p:txBody>
        </p:sp>
        <p:sp>
          <p:nvSpPr>
            <p:cNvPr id="11" name="Oval 10"/>
            <p:cNvSpPr/>
            <p:nvPr/>
          </p:nvSpPr>
          <p:spPr>
            <a:xfrm>
              <a:off x="2121696" y="1375198"/>
              <a:ext cx="744525" cy="629144"/>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u</a:t>
              </a:r>
            </a:p>
          </p:txBody>
        </p:sp>
        <p:sp>
          <p:nvSpPr>
            <p:cNvPr id="12" name="Oval 11"/>
            <p:cNvSpPr/>
            <p:nvPr/>
          </p:nvSpPr>
          <p:spPr>
            <a:xfrm>
              <a:off x="1059247" y="671949"/>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f1</a:t>
              </a:r>
            </a:p>
          </p:txBody>
        </p:sp>
        <p:sp>
          <p:nvSpPr>
            <p:cNvPr id="13" name="Oval 12"/>
            <p:cNvSpPr/>
            <p:nvPr/>
          </p:nvSpPr>
          <p:spPr>
            <a:xfrm>
              <a:off x="3645164" y="1426174"/>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f4</a:t>
              </a:r>
            </a:p>
          </p:txBody>
        </p:sp>
        <p:sp>
          <p:nvSpPr>
            <p:cNvPr id="14" name="Oval 13"/>
            <p:cNvSpPr/>
            <p:nvPr/>
          </p:nvSpPr>
          <p:spPr>
            <a:xfrm>
              <a:off x="2953167" y="2251864"/>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f3</a:t>
              </a:r>
            </a:p>
          </p:txBody>
        </p:sp>
        <p:sp>
          <p:nvSpPr>
            <p:cNvPr id="15" name="Oval 14"/>
            <p:cNvSpPr/>
            <p:nvPr/>
          </p:nvSpPr>
          <p:spPr>
            <a:xfrm>
              <a:off x="1380635" y="2168098"/>
              <a:ext cx="744525" cy="629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f2</a:t>
              </a:r>
            </a:p>
          </p:txBody>
        </p:sp>
        <p:cxnSp>
          <p:nvCxnSpPr>
            <p:cNvPr id="16" name="Straight Connector 15"/>
            <p:cNvCxnSpPr>
              <a:stCxn id="11" idx="6"/>
              <a:endCxn id="13" idx="2"/>
            </p:cNvCxnSpPr>
            <p:nvPr/>
          </p:nvCxnSpPr>
          <p:spPr>
            <a:xfrm>
              <a:off x="2866221" y="1689770"/>
              <a:ext cx="778943" cy="50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7"/>
              <a:endCxn id="11" idx="3"/>
            </p:cNvCxnSpPr>
            <p:nvPr/>
          </p:nvCxnSpPr>
          <p:spPr>
            <a:xfrm flipV="1">
              <a:off x="2016127" y="1912206"/>
              <a:ext cx="214602" cy="348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5"/>
              <a:endCxn id="11" idx="1"/>
            </p:cNvCxnSpPr>
            <p:nvPr/>
          </p:nvCxnSpPr>
          <p:spPr>
            <a:xfrm>
              <a:off x="1694739" y="1208957"/>
              <a:ext cx="535990" cy="25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1" idx="5"/>
              <a:endCxn id="14" idx="1"/>
            </p:cNvCxnSpPr>
            <p:nvPr/>
          </p:nvCxnSpPr>
          <p:spPr>
            <a:xfrm>
              <a:off x="2757188" y="1912206"/>
              <a:ext cx="305012" cy="43179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63264" y="3304696"/>
            <a:ext cx="3330442" cy="2366119"/>
            <a:chOff x="1059247" y="514889"/>
            <a:chExt cx="3330442" cy="2366119"/>
          </a:xfrm>
        </p:grpSpPr>
        <p:cxnSp>
          <p:nvCxnSpPr>
            <p:cNvPr id="21" name="Straight Connector 20"/>
            <p:cNvCxnSpPr>
              <a:endCxn id="22" idx="3"/>
            </p:cNvCxnSpPr>
            <p:nvPr/>
          </p:nvCxnSpPr>
          <p:spPr>
            <a:xfrm flipV="1">
              <a:off x="2571378" y="1051897"/>
              <a:ext cx="484404" cy="35657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946749" y="514889"/>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n5</a:t>
              </a:r>
            </a:p>
          </p:txBody>
        </p:sp>
        <p:sp>
          <p:nvSpPr>
            <p:cNvPr id="23" name="Oval 22"/>
            <p:cNvSpPr/>
            <p:nvPr/>
          </p:nvSpPr>
          <p:spPr>
            <a:xfrm>
              <a:off x="2121696" y="1337556"/>
              <a:ext cx="744525" cy="629144"/>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u</a:t>
              </a:r>
            </a:p>
          </p:txBody>
        </p:sp>
        <p:sp>
          <p:nvSpPr>
            <p:cNvPr id="24" name="Oval 23"/>
            <p:cNvSpPr/>
            <p:nvPr/>
          </p:nvSpPr>
          <p:spPr>
            <a:xfrm>
              <a:off x="1059247" y="671949"/>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n1</a:t>
              </a:r>
            </a:p>
          </p:txBody>
        </p:sp>
        <p:sp>
          <p:nvSpPr>
            <p:cNvPr id="25" name="Oval 24"/>
            <p:cNvSpPr/>
            <p:nvPr/>
          </p:nvSpPr>
          <p:spPr>
            <a:xfrm>
              <a:off x="3645164" y="1426174"/>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n4</a:t>
              </a:r>
            </a:p>
          </p:txBody>
        </p:sp>
        <p:sp>
          <p:nvSpPr>
            <p:cNvPr id="26" name="Oval 25"/>
            <p:cNvSpPr/>
            <p:nvPr/>
          </p:nvSpPr>
          <p:spPr>
            <a:xfrm>
              <a:off x="2953167" y="2251864"/>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n3</a:t>
              </a:r>
            </a:p>
          </p:txBody>
        </p:sp>
        <p:sp>
          <p:nvSpPr>
            <p:cNvPr id="27" name="Oval 26"/>
            <p:cNvSpPr/>
            <p:nvPr/>
          </p:nvSpPr>
          <p:spPr>
            <a:xfrm>
              <a:off x="1380635" y="2168098"/>
              <a:ext cx="744525" cy="62914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n2</a:t>
              </a:r>
            </a:p>
          </p:txBody>
        </p:sp>
        <p:cxnSp>
          <p:nvCxnSpPr>
            <p:cNvPr id="28" name="Straight Connector 27"/>
            <p:cNvCxnSpPr>
              <a:stCxn id="23" idx="6"/>
              <a:endCxn id="25" idx="2"/>
            </p:cNvCxnSpPr>
            <p:nvPr/>
          </p:nvCxnSpPr>
          <p:spPr>
            <a:xfrm>
              <a:off x="2866221" y="1652128"/>
              <a:ext cx="778943" cy="8861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7" idx="7"/>
              <a:endCxn id="23" idx="3"/>
            </p:cNvCxnSpPr>
            <p:nvPr/>
          </p:nvCxnSpPr>
          <p:spPr>
            <a:xfrm flipV="1">
              <a:off x="2016127" y="1874564"/>
              <a:ext cx="214602" cy="38567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4" idx="5"/>
              <a:endCxn id="23" idx="1"/>
            </p:cNvCxnSpPr>
            <p:nvPr/>
          </p:nvCxnSpPr>
          <p:spPr>
            <a:xfrm>
              <a:off x="1694739" y="1208957"/>
              <a:ext cx="535990" cy="220735"/>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3" idx="5"/>
              <a:endCxn id="26" idx="1"/>
            </p:cNvCxnSpPr>
            <p:nvPr/>
          </p:nvCxnSpPr>
          <p:spPr>
            <a:xfrm>
              <a:off x="2757188" y="1874564"/>
              <a:ext cx="305012" cy="46943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1920081" y="6392862"/>
            <a:ext cx="669815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Sharma-Cosley (2015), Aral-Muchnik-</a:t>
            </a:r>
            <a:r>
              <a:rPr lang="en-US" sz="2000" dirty="0" err="1">
                <a:gradFill>
                  <a:gsLst>
                    <a:gs pos="2917">
                      <a:schemeClr val="tx1"/>
                    </a:gs>
                    <a:gs pos="30000">
                      <a:schemeClr val="tx1"/>
                    </a:gs>
                  </a:gsLst>
                  <a:lin ang="5400000" scaled="0"/>
                </a:gradFill>
              </a:rPr>
              <a:t>Sundarajan</a:t>
            </a:r>
            <a:r>
              <a:rPr lang="en-US" sz="2000" dirty="0">
                <a:gradFill>
                  <a:gsLst>
                    <a:gs pos="2917">
                      <a:schemeClr val="tx1"/>
                    </a:gs>
                    <a:gs pos="30000">
                      <a:schemeClr val="tx1"/>
                    </a:gs>
                  </a:gsLst>
                  <a:lin ang="5400000" scaled="0"/>
                </a:gradFill>
              </a:rPr>
              <a:t> (2009)</a:t>
            </a:r>
          </a:p>
        </p:txBody>
      </p:sp>
    </p:spTree>
    <p:extLst>
      <p:ext uri="{BB962C8B-B14F-4D97-AF65-F5344CB8AC3E}">
        <p14:creationId xmlns:p14="http://schemas.microsoft.com/office/powerpoint/2010/main" val="185904966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122667"/>
          </a:xfrm>
        </p:spPr>
        <p:txBody>
          <a:bodyPr/>
          <a:lstStyle/>
          <a:p>
            <a:endParaRPr lang="en-US" dirty="0"/>
          </a:p>
          <a:p>
            <a:r>
              <a:rPr lang="en-US" dirty="0"/>
              <a:t>There might be </a:t>
            </a:r>
            <a:r>
              <a:rPr lang="en-US" b="1" dirty="0"/>
              <a:t>unknown and unobserved</a:t>
            </a:r>
            <a:r>
              <a:rPr lang="en-US" dirty="0"/>
              <a:t> causes that might affect an Algorithm’s CTR.</a:t>
            </a:r>
          </a:p>
          <a:p>
            <a:r>
              <a:rPr lang="en-US" sz="2100" dirty="0"/>
              <a:t>E.g. early adopters, more tech-savvy, or another characteristic.</a:t>
            </a:r>
          </a:p>
          <a:p>
            <a:endParaRPr lang="en-US" sz="1200" dirty="0"/>
          </a:p>
          <a:p>
            <a:r>
              <a:rPr lang="en-US" dirty="0"/>
              <a:t>There might be </a:t>
            </a:r>
            <a:r>
              <a:rPr lang="en-US" b="1" dirty="0"/>
              <a:t>known unobserved</a:t>
            </a:r>
            <a:r>
              <a:rPr lang="en-US" dirty="0"/>
              <a:t> user features.</a:t>
            </a:r>
          </a:p>
          <a:p>
            <a:pPr lvl="1"/>
            <a:r>
              <a:rPr lang="en-US" dirty="0">
                <a:latin typeface="+mj-lt"/>
              </a:rPr>
              <a:t> </a:t>
            </a:r>
            <a:r>
              <a:rPr lang="en-US" sz="2100" dirty="0">
                <a:latin typeface="+mj-lt"/>
              </a:rPr>
              <a:t>E.g. their age or the context in which they use an online system.</a:t>
            </a:r>
          </a:p>
          <a:p>
            <a:endParaRPr lang="en-US" sz="1500" dirty="0"/>
          </a:p>
          <a:p>
            <a:r>
              <a:rPr lang="en-US" dirty="0"/>
              <a:t>At best, with only observational data, we can obtain </a:t>
            </a:r>
            <a:r>
              <a:rPr lang="en-US" b="1" dirty="0"/>
              <a:t>strong hints </a:t>
            </a:r>
            <a:r>
              <a:rPr lang="en-US" dirty="0"/>
              <a:t>to causality.</a:t>
            </a:r>
          </a:p>
        </p:txBody>
      </p:sp>
      <p:sp>
        <p:nvSpPr>
          <p:cNvPr id="2" name="Title 1"/>
          <p:cNvSpPr>
            <a:spLocks noGrp="1"/>
          </p:cNvSpPr>
          <p:nvPr>
            <p:ph type="title"/>
          </p:nvPr>
        </p:nvSpPr>
        <p:spPr/>
        <p:txBody>
          <a:bodyPr/>
          <a:lstStyle/>
          <a:p>
            <a:r>
              <a:rPr lang="en-US" dirty="0"/>
              <a:t>Caveat: Causal effect only if assumed graphical model is correct</a:t>
            </a:r>
          </a:p>
        </p:txBody>
      </p:sp>
      <p:sp>
        <p:nvSpPr>
          <p:cNvPr id="4" name="Slide Number Placeholder 3"/>
          <p:cNvSpPr>
            <a:spLocks noGrp="1"/>
          </p:cNvSpPr>
          <p:nvPr>
            <p:ph type="sldNum" sz="quarter" idx="11"/>
          </p:nvPr>
        </p:nvSpPr>
        <p:spPr/>
        <p:txBody>
          <a:bodyPr/>
          <a:lstStyle/>
          <a:p>
            <a:fld id="{34990F19-4AF9-4079-9E3A-38E608497707}" type="slidenum">
              <a:rPr lang="en-US" smtClean="0"/>
              <a:t>119</a:t>
            </a:fld>
            <a:endParaRPr lang="en-US"/>
          </a:p>
        </p:txBody>
      </p:sp>
    </p:spTree>
    <p:extLst>
      <p:ext uri="{BB962C8B-B14F-4D97-AF65-F5344CB8AC3E}">
        <p14:creationId xmlns:p14="http://schemas.microsoft.com/office/powerpoint/2010/main" val="33586553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075457-A725-472A-946C-6268E0E9C67D}"/>
              </a:ext>
            </a:extLst>
          </p:cNvPr>
          <p:cNvSpPr>
            <a:spLocks noGrp="1"/>
          </p:cNvSpPr>
          <p:nvPr>
            <p:ph type="body" sz="quarter" idx="10"/>
          </p:nvPr>
        </p:nvSpPr>
        <p:spPr>
          <a:xfrm>
            <a:off x="0" y="3063398"/>
            <a:ext cx="9326563" cy="738664"/>
          </a:xfrm>
        </p:spPr>
        <p:txBody>
          <a:bodyPr/>
          <a:lstStyle/>
          <a:p>
            <a:pPr algn="ctr"/>
            <a:r>
              <a:rPr lang="en-US" sz="4000" dirty="0">
                <a:latin typeface="+mn-lt"/>
              </a:rPr>
              <a:t>What are they talking about?</a:t>
            </a:r>
          </a:p>
        </p:txBody>
      </p:sp>
      <p:sp>
        <p:nvSpPr>
          <p:cNvPr id="5" name="Title 4">
            <a:extLst>
              <a:ext uri="{FF2B5EF4-FFF2-40B4-BE49-F238E27FC236}">
                <a16:creationId xmlns:a16="http://schemas.microsoft.com/office/drawing/2014/main" id="{32C964E1-CC6A-4A48-A280-E1BA9A15142B}"/>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ACD4C30E-4AAA-4CEF-8577-E59FA74CFF4E}"/>
              </a:ext>
            </a:extLst>
          </p:cNvPr>
          <p:cNvSpPr>
            <a:spLocks noGrp="1"/>
          </p:cNvSpPr>
          <p:nvPr>
            <p:ph type="sldNum" sz="quarter" idx="11"/>
          </p:nvPr>
        </p:nvSpPr>
        <p:spPr/>
        <p:txBody>
          <a:bodyPr/>
          <a:lstStyle/>
          <a:p>
            <a:fld id="{34990F19-4AF9-4079-9E3A-38E608497707}" type="slidenum">
              <a:rPr lang="en-US" smtClean="0"/>
              <a:t>12</a:t>
            </a:fld>
            <a:endParaRPr lang="en-US"/>
          </a:p>
        </p:txBody>
      </p:sp>
    </p:spTree>
    <p:extLst>
      <p:ext uri="{BB962C8B-B14F-4D97-AF65-F5344CB8AC3E}">
        <p14:creationId xmlns:p14="http://schemas.microsoft.com/office/powerpoint/2010/main" val="386333633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53AFC8-9123-457C-85DA-BF5B15684368}"/>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971BD191-359F-4FD8-B56B-C81F9CED80E7}"/>
              </a:ext>
            </a:extLst>
          </p:cNvPr>
          <p:cNvSpPr>
            <a:spLocks noGrp="1"/>
          </p:cNvSpPr>
          <p:nvPr>
            <p:ph type="title"/>
          </p:nvPr>
        </p:nvSpPr>
        <p:spPr>
          <a:xfrm>
            <a:off x="173145" y="3116262"/>
            <a:ext cx="8916415" cy="917575"/>
          </a:xfrm>
        </p:spPr>
        <p:txBody>
          <a:bodyPr/>
          <a:lstStyle/>
          <a:p>
            <a:r>
              <a:rPr lang="en-US" dirty="0"/>
              <a:t>5. Many of these techniques can be combined</a:t>
            </a:r>
          </a:p>
        </p:txBody>
      </p:sp>
      <p:sp>
        <p:nvSpPr>
          <p:cNvPr id="4" name="Slide Number Placeholder 3">
            <a:extLst>
              <a:ext uri="{FF2B5EF4-FFF2-40B4-BE49-F238E27FC236}">
                <a16:creationId xmlns:a16="http://schemas.microsoft.com/office/drawing/2014/main" id="{36525AAC-A459-4985-A123-BE02014F6A71}"/>
              </a:ext>
            </a:extLst>
          </p:cNvPr>
          <p:cNvSpPr>
            <a:spLocks noGrp="1"/>
          </p:cNvSpPr>
          <p:nvPr>
            <p:ph type="sldNum" sz="quarter" idx="11"/>
          </p:nvPr>
        </p:nvSpPr>
        <p:spPr/>
        <p:txBody>
          <a:bodyPr/>
          <a:lstStyle/>
          <a:p>
            <a:fld id="{34990F19-4AF9-4079-9E3A-38E608497707}" type="slidenum">
              <a:rPr lang="en-US" smtClean="0"/>
              <a:t>120</a:t>
            </a:fld>
            <a:endParaRPr lang="en-US"/>
          </a:p>
        </p:txBody>
      </p:sp>
    </p:spTree>
    <p:extLst>
      <p:ext uri="{BB962C8B-B14F-4D97-AF65-F5344CB8AC3E}">
        <p14:creationId xmlns:p14="http://schemas.microsoft.com/office/powerpoint/2010/main" val="168359832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Remember, we are always looking for the ideal experiment with multiple worlds</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5885638" y="1624412"/>
                <a:ext cx="3440927" cy="932563"/>
              </a:xfrm>
            </p:spPr>
            <p:txBody>
              <a:bodyPr/>
              <a:lstStyle/>
              <a:p>
                <a:r>
                  <a:rPr lang="en-US" dirty="0"/>
                  <a:t>Naïve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−1)</m:t>
                      </m:r>
                    </m:oMath>
                  </m:oMathPara>
                </a14:m>
                <a:endParaRPr lang="en-US" sz="2400"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5885638" y="1624412"/>
                <a:ext cx="3440927" cy="932563"/>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Placeholder 2"/>
              <p:cNvSpPr txBox="1">
                <a:spLocks/>
              </p:cNvSpPr>
              <p:nvPr/>
            </p:nvSpPr>
            <p:spPr>
              <a:xfrm>
                <a:off x="5906262" y="2976628"/>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p:sp>
            <p:nvSpPr>
              <p:cNvPr id="18" name="Text Placeholder 2"/>
              <p:cNvSpPr txBox="1">
                <a:spLocks noRot="1" noChangeAspect="1" noMove="1" noResize="1" noEditPoints="1" noAdjustHandles="1" noChangeArrowheads="1" noChangeShapeType="1" noTextEdit="1"/>
              </p:cNvSpPr>
              <p:nvPr/>
            </p:nvSpPr>
            <p:spPr>
              <a:xfrm>
                <a:off x="5906262" y="2976628"/>
                <a:ext cx="3042906" cy="886384"/>
              </a:xfrm>
              <a:prstGeom prst="rect">
                <a:avLst/>
              </a:prstGeom>
              <a:blipFill>
                <a:blip r:embed="rId3"/>
                <a:stretch>
                  <a:fillRect/>
                </a:stretch>
              </a:blipFill>
            </p:spPr>
            <p:txBody>
              <a:bodyPr/>
              <a:lstStyle/>
              <a:p>
                <a:r>
                  <a:rPr lang="en-US">
                    <a:noFill/>
                  </a:rPr>
                  <a:t> </a:t>
                </a:r>
              </a:p>
            </p:txBody>
          </p:sp>
        </mc:Fallback>
      </mc:AlternateContent>
      <p:sp>
        <p:nvSpPr>
          <p:cNvPr id="24" name="TextBox 23"/>
          <p:cNvSpPr txBox="1"/>
          <p:nvPr/>
        </p:nvSpPr>
        <p:spPr>
          <a:xfrm>
            <a:off x="4198823" y="5769582"/>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Cloned user</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931523"/>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795620"/>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mc:Choice xmlns:a14="http://schemas.microsoft.com/office/drawing/2010/main" Requires="a14">
          <p:sp>
            <p:nvSpPr>
              <p:cNvPr id="9" name="Rounded Rectangle 8"/>
              <p:cNvSpPr/>
              <p:nvPr/>
            </p:nvSpPr>
            <p:spPr bwMode="auto">
              <a:xfrm>
                <a:off x="3315768" y="2330463"/>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p:sp>
            <p:nvSpPr>
              <p:cNvPr id="9" name="Rounded Rectangle 8"/>
              <p:cNvSpPr>
                <a:spLocks noRot="1" noChangeAspect="1" noMove="1" noResize="1" noEditPoints="1" noAdjustHandles="1" noChangeArrowheads="1" noChangeShapeType="1" noTextEdit="1"/>
              </p:cNvSpPr>
              <p:nvPr/>
            </p:nvSpPr>
            <p:spPr bwMode="auto">
              <a:xfrm>
                <a:off x="3315768" y="2330463"/>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ounded Rectangle 11"/>
              <p:cNvSpPr/>
              <p:nvPr/>
            </p:nvSpPr>
            <p:spPr bwMode="auto">
              <a:xfrm>
                <a:off x="5429347" y="4826547"/>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p:sp>
            <p:nvSpPr>
              <p:cNvPr id="12" name="Rounded Rectangle 11"/>
              <p:cNvSpPr>
                <a:spLocks noRot="1" noChangeAspect="1" noMove="1" noResize="1" noEditPoints="1" noAdjustHandles="1" noChangeArrowheads="1" noChangeShapeType="1" noTextEdit="1"/>
              </p:cNvSpPr>
              <p:nvPr/>
            </p:nvSpPr>
            <p:spPr bwMode="auto">
              <a:xfrm>
                <a:off x="5429347" y="4826547"/>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3430058" y="1862869"/>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7" name="TextBox 16"/>
          <p:cNvSpPr txBox="1"/>
          <p:nvPr/>
        </p:nvSpPr>
        <p:spPr>
          <a:xfrm rot="21550528">
            <a:off x="5517191" y="4333404"/>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20" name="TextBox 19"/>
          <p:cNvSpPr txBox="1"/>
          <p:nvPr/>
        </p:nvSpPr>
        <p:spPr>
          <a:xfrm rot="21578046">
            <a:off x="1317171" y="4267673"/>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mc:Choice xmlns:a14="http://schemas.microsoft.com/office/drawing/2010/main" Requires="a14">
          <p:sp>
            <p:nvSpPr>
              <p:cNvPr id="23" name="Rounded Rectangle 22"/>
              <p:cNvSpPr/>
              <p:nvPr/>
            </p:nvSpPr>
            <p:spPr bwMode="auto">
              <a:xfrm>
                <a:off x="1045235" y="4744369"/>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p:sp>
            <p:nvSpPr>
              <p:cNvPr id="23" name="Rounded Rectangle 22"/>
              <p:cNvSpPr>
                <a:spLocks noRot="1" noChangeAspect="1" noMove="1" noResize="1" noEditPoints="1" noAdjustHandles="1" noChangeArrowheads="1" noChangeShapeType="1" noTextEdit="1"/>
              </p:cNvSpPr>
              <p:nvPr/>
            </p:nvSpPr>
            <p:spPr bwMode="auto">
              <a:xfrm>
                <a:off x="1045235" y="4744369"/>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sp>
        <p:nvSpPr>
          <p:cNvPr id="26" name="Right Arrow 25"/>
          <p:cNvSpPr/>
          <p:nvPr/>
        </p:nvSpPr>
        <p:spPr bwMode="auto">
          <a:xfrm rot="2533427">
            <a:off x="2973762" y="3884981"/>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121</a:t>
            </a:fld>
            <a:endParaRPr lang="en-US"/>
          </a:p>
        </p:txBody>
      </p:sp>
      <p:pic>
        <p:nvPicPr>
          <p:cNvPr id="19" name="Picture 18"/>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2565" y="4333321"/>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843315" y="4383432"/>
            <a:ext cx="538597" cy="1436261"/>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057780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C5E263-7027-47DA-ABB8-3A3F552150C5}"/>
              </a:ext>
            </a:extLst>
          </p:cNvPr>
          <p:cNvSpPr>
            <a:spLocks noGrp="1"/>
          </p:cNvSpPr>
          <p:nvPr>
            <p:ph type="body" sz="quarter" idx="10"/>
          </p:nvPr>
        </p:nvSpPr>
        <p:spPr>
          <a:xfrm>
            <a:off x="205961" y="1212850"/>
            <a:ext cx="8914642" cy="3277820"/>
          </a:xfrm>
        </p:spPr>
        <p:txBody>
          <a:bodyPr/>
          <a:lstStyle/>
          <a:p>
            <a:r>
              <a:rPr lang="en-US" b="1" dirty="0"/>
              <a:t>Fisher example: </a:t>
            </a:r>
            <a:r>
              <a:rPr lang="en-US" dirty="0"/>
              <a:t>You could not randomize over plots, but can randomize which farmers get fertilizers</a:t>
            </a:r>
          </a:p>
          <a:p>
            <a:endParaRPr lang="en-US" dirty="0"/>
          </a:p>
          <a:p>
            <a:r>
              <a:rPr lang="en-US" b="1" dirty="0"/>
              <a:t>Algorithm example:</a:t>
            </a:r>
            <a:r>
              <a:rPr lang="en-US" dirty="0"/>
              <a:t> You cannot remove recommendations at random, but could advertise a focal product to a random subset of people on the homepage. </a:t>
            </a:r>
          </a:p>
        </p:txBody>
      </p:sp>
      <p:sp>
        <p:nvSpPr>
          <p:cNvPr id="3" name="Title 2">
            <a:extLst>
              <a:ext uri="{FF2B5EF4-FFF2-40B4-BE49-F238E27FC236}">
                <a16:creationId xmlns:a16="http://schemas.microsoft.com/office/drawing/2014/main" id="{5524AD85-03FF-4030-B931-64A11F6776FE}"/>
              </a:ext>
            </a:extLst>
          </p:cNvPr>
          <p:cNvSpPr>
            <a:spLocks noGrp="1"/>
          </p:cNvSpPr>
          <p:nvPr>
            <p:ph type="title"/>
          </p:nvPr>
        </p:nvSpPr>
        <p:spPr>
          <a:xfrm>
            <a:off x="205962" y="295277"/>
            <a:ext cx="9120601" cy="917575"/>
          </a:xfrm>
        </p:spPr>
        <p:txBody>
          <a:bodyPr/>
          <a:lstStyle/>
          <a:p>
            <a:r>
              <a:rPr lang="en-US" dirty="0"/>
              <a:t>Example: Randomization + Instrumental Variable</a:t>
            </a:r>
          </a:p>
        </p:txBody>
      </p:sp>
      <p:sp>
        <p:nvSpPr>
          <p:cNvPr id="4" name="Slide Number Placeholder 3">
            <a:extLst>
              <a:ext uri="{FF2B5EF4-FFF2-40B4-BE49-F238E27FC236}">
                <a16:creationId xmlns:a16="http://schemas.microsoft.com/office/drawing/2014/main" id="{8CF19C45-FD0B-44F7-90AC-139EA825129E}"/>
              </a:ext>
            </a:extLst>
          </p:cNvPr>
          <p:cNvSpPr>
            <a:spLocks noGrp="1"/>
          </p:cNvSpPr>
          <p:nvPr>
            <p:ph type="sldNum" sz="quarter" idx="11"/>
          </p:nvPr>
        </p:nvSpPr>
        <p:spPr/>
        <p:txBody>
          <a:bodyPr/>
          <a:lstStyle/>
          <a:p>
            <a:fld id="{34990F19-4AF9-4079-9E3A-38E608497707}" type="slidenum">
              <a:rPr lang="en-US" smtClean="0"/>
              <a:t>122</a:t>
            </a:fld>
            <a:endParaRPr lang="en-US"/>
          </a:p>
        </p:txBody>
      </p:sp>
    </p:spTree>
    <p:extLst>
      <p:ext uri="{BB962C8B-B14F-4D97-AF65-F5344CB8AC3E}">
        <p14:creationId xmlns:p14="http://schemas.microsoft.com/office/powerpoint/2010/main" val="161413374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5116FF-982A-4BA7-9987-E50FA6DC6FB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88A0BC6-C4F3-4B53-8A15-1EF1CC523511}"/>
              </a:ext>
            </a:extLst>
          </p:cNvPr>
          <p:cNvSpPr>
            <a:spLocks noGrp="1"/>
          </p:cNvSpPr>
          <p:nvPr>
            <p:ph type="title"/>
          </p:nvPr>
        </p:nvSpPr>
        <p:spPr/>
        <p:txBody>
          <a:bodyPr/>
          <a:lstStyle/>
          <a:p>
            <a:r>
              <a:rPr lang="en-US" dirty="0"/>
              <a:t>Random assignment as an instrument</a:t>
            </a:r>
          </a:p>
        </p:txBody>
      </p:sp>
      <p:sp>
        <p:nvSpPr>
          <p:cNvPr id="4" name="Slide Number Placeholder 3">
            <a:extLst>
              <a:ext uri="{FF2B5EF4-FFF2-40B4-BE49-F238E27FC236}">
                <a16:creationId xmlns:a16="http://schemas.microsoft.com/office/drawing/2014/main" id="{9B486DB0-E726-4C17-93C1-FD4C9BFF042B}"/>
              </a:ext>
            </a:extLst>
          </p:cNvPr>
          <p:cNvSpPr>
            <a:spLocks noGrp="1"/>
          </p:cNvSpPr>
          <p:nvPr>
            <p:ph type="sldNum" sz="quarter" idx="11"/>
          </p:nvPr>
        </p:nvSpPr>
        <p:spPr/>
        <p:txBody>
          <a:bodyPr/>
          <a:lstStyle/>
          <a:p>
            <a:fld id="{34990F19-4AF9-4079-9E3A-38E608497707}" type="slidenum">
              <a:rPr lang="en-US" smtClean="0"/>
              <a:t>123</a:t>
            </a:fld>
            <a:endParaRPr lang="en-US"/>
          </a:p>
        </p:txBody>
      </p:sp>
      <mc:AlternateContent xmlns:mc="http://schemas.openxmlformats.org/markup-compatibility/2006">
        <mc:Choice xmlns:a14="http://schemas.microsoft.com/office/drawing/2010/main" Requires="a14">
          <p:sp>
            <p:nvSpPr>
              <p:cNvPr id="5" name="Text Placeholder 3">
                <a:extLst>
                  <a:ext uri="{FF2B5EF4-FFF2-40B4-BE49-F238E27FC236}">
                    <a16:creationId xmlns:a16="http://schemas.microsoft.com/office/drawing/2014/main" id="{DDC4E7E0-C54D-42EB-A21D-99D517845E99}"/>
                  </a:ext>
                </a:extLst>
              </p:cNvPr>
              <p:cNvSpPr txBox="1">
                <a:spLocks/>
              </p:cNvSpPr>
              <p:nvPr/>
            </p:nvSpPr>
            <p:spPr>
              <a:xfrm>
                <a:off x="5031520" y="5555188"/>
                <a:ext cx="2532958" cy="983723"/>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br>
                  <a:rPr lang="en-US" dirty="0"/>
                </a:b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smtClean="0">
                          <a:latin typeface="Cambria Math" panose="02040503050406030204" pitchFamily="18" charset="0"/>
                        </a:rPr>
                        <m:t>𝑍</m:t>
                      </m:r>
                      <m:r>
                        <a:rPr lang="en-US" i="1" smtClean="0">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𝑌</m:t>
                      </m:r>
                      <m:r>
                        <a:rPr lang="en-US" i="1" smtClean="0">
                          <a:latin typeface="Cambria Math" panose="02040503050406030204" pitchFamily="18" charset="0"/>
                          <a:ea typeface="Cambria Math" panose="02040503050406030204" pitchFamily="18" charset="0"/>
                        </a:rPr>
                        <m:t> | </m:t>
                      </m:r>
                      <m:r>
                        <a:rPr lang="en-US" i="1" smtClean="0">
                          <a:latin typeface="Cambria Math" panose="02040503050406030204" pitchFamily="18" charset="0"/>
                          <a:ea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𝑈</m:t>
                      </m:r>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 name="Text Placeholder 3">
                <a:extLst>
                  <a:ext uri="{FF2B5EF4-FFF2-40B4-BE49-F238E27FC236}">
                    <a16:creationId xmlns:a16="http://schemas.microsoft.com/office/drawing/2014/main" id="{DDC4E7E0-C54D-42EB-A21D-99D517845E99}"/>
                  </a:ext>
                </a:extLst>
              </p:cNvPr>
              <p:cNvSpPr txBox="1">
                <a:spLocks noRot="1" noChangeAspect="1" noMove="1" noResize="1" noEditPoints="1" noAdjustHandles="1" noChangeArrowheads="1" noChangeShapeType="1" noTextEdit="1"/>
              </p:cNvSpPr>
              <p:nvPr/>
            </p:nvSpPr>
            <p:spPr>
              <a:xfrm>
                <a:off x="5031520" y="5555188"/>
                <a:ext cx="2532958" cy="983723"/>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A5C5B54F-A00E-4743-9EB5-17143284D863}"/>
              </a:ext>
            </a:extLst>
          </p:cNvPr>
          <p:cNvSpPr/>
          <p:nvPr/>
        </p:nvSpPr>
        <p:spPr>
          <a:xfrm flipH="1">
            <a:off x="2876910" y="3692059"/>
            <a:ext cx="2529051"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rgbClr val="F0F0F0"/>
                </a:solidFill>
              </a:rPr>
              <a:t>Cause (X)</a:t>
            </a:r>
          </a:p>
        </p:txBody>
      </p:sp>
      <p:sp>
        <p:nvSpPr>
          <p:cNvPr id="7" name="Oval 6">
            <a:extLst>
              <a:ext uri="{FF2B5EF4-FFF2-40B4-BE49-F238E27FC236}">
                <a16:creationId xmlns:a16="http://schemas.microsoft.com/office/drawing/2014/main" id="{2CD5424B-CD6C-4B92-BA0C-1B2FE8DB6E71}"/>
              </a:ext>
            </a:extLst>
          </p:cNvPr>
          <p:cNvSpPr/>
          <p:nvPr/>
        </p:nvSpPr>
        <p:spPr>
          <a:xfrm flipH="1">
            <a:off x="6824476" y="3692059"/>
            <a:ext cx="2124940"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Outcome (Y)</a:t>
            </a:r>
          </a:p>
        </p:txBody>
      </p:sp>
      <p:cxnSp>
        <p:nvCxnSpPr>
          <p:cNvPr id="8" name="Straight Arrow Connector 7">
            <a:extLst>
              <a:ext uri="{FF2B5EF4-FFF2-40B4-BE49-F238E27FC236}">
                <a16:creationId xmlns:a16="http://schemas.microsoft.com/office/drawing/2014/main" id="{F44BB785-AA08-478B-9F04-C1016971ED57}"/>
              </a:ext>
            </a:extLst>
          </p:cNvPr>
          <p:cNvCxnSpPr>
            <a:cxnSpLocks/>
            <a:stCxn id="6" idx="2"/>
            <a:endCxn id="7" idx="6"/>
          </p:cNvCxnSpPr>
          <p:nvPr/>
        </p:nvCxnSpPr>
        <p:spPr>
          <a:xfrm>
            <a:off x="5405961" y="4331814"/>
            <a:ext cx="14185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37FDC93-43CD-41A3-AC39-8F4E9E37A2FD}"/>
              </a:ext>
            </a:extLst>
          </p:cNvPr>
          <p:cNvSpPr/>
          <p:nvPr/>
        </p:nvSpPr>
        <p:spPr>
          <a:xfrm flipH="1">
            <a:off x="4568146" y="1772797"/>
            <a:ext cx="2605634" cy="1279509"/>
          </a:xfrm>
          <a:prstGeom prst="ellipse">
            <a:avLst/>
          </a:prstGeom>
          <a:solidFill>
            <a:schemeClr val="bg2">
              <a:lumMod val="50000"/>
            </a:schemeClr>
          </a:solidFill>
          <a:ln>
            <a:prstDash val="dash"/>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Unobserved Confounders (U)</a:t>
            </a:r>
          </a:p>
        </p:txBody>
      </p:sp>
      <p:cxnSp>
        <p:nvCxnSpPr>
          <p:cNvPr id="10" name="Straight Arrow Connector 9">
            <a:extLst>
              <a:ext uri="{FF2B5EF4-FFF2-40B4-BE49-F238E27FC236}">
                <a16:creationId xmlns:a16="http://schemas.microsoft.com/office/drawing/2014/main" id="{47EE4613-3DBA-41A7-9894-820C710F02B7}"/>
              </a:ext>
            </a:extLst>
          </p:cNvPr>
          <p:cNvCxnSpPr>
            <a:cxnSpLocks/>
            <a:stCxn id="9" idx="5"/>
            <a:endCxn id="6" idx="0"/>
          </p:cNvCxnSpPr>
          <p:nvPr/>
        </p:nvCxnSpPr>
        <p:spPr>
          <a:xfrm flipH="1">
            <a:off x="4141435" y="2864926"/>
            <a:ext cx="808297"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A107C87-0331-4FFD-B8E4-5CEAB4E29195}"/>
              </a:ext>
            </a:extLst>
          </p:cNvPr>
          <p:cNvCxnSpPr>
            <a:cxnSpLocks/>
            <a:stCxn id="9" idx="3"/>
            <a:endCxn id="7" idx="0"/>
          </p:cNvCxnSpPr>
          <p:nvPr/>
        </p:nvCxnSpPr>
        <p:spPr>
          <a:xfrm>
            <a:off x="6792194" y="2864926"/>
            <a:ext cx="1094752"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E5D9861-B5DF-4BDB-B01F-8746E38A9C68}"/>
              </a:ext>
            </a:extLst>
          </p:cNvPr>
          <p:cNvSpPr/>
          <p:nvPr/>
        </p:nvSpPr>
        <p:spPr>
          <a:xfrm flipH="1">
            <a:off x="201929" y="3692059"/>
            <a:ext cx="1814566"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Random assignment(Z)</a:t>
            </a:r>
          </a:p>
        </p:txBody>
      </p:sp>
      <p:cxnSp>
        <p:nvCxnSpPr>
          <p:cNvPr id="13" name="Straight Arrow Connector 12">
            <a:extLst>
              <a:ext uri="{FF2B5EF4-FFF2-40B4-BE49-F238E27FC236}">
                <a16:creationId xmlns:a16="http://schemas.microsoft.com/office/drawing/2014/main" id="{32294B33-6CB0-4791-B66F-FF102A5EB48C}"/>
              </a:ext>
            </a:extLst>
          </p:cNvPr>
          <p:cNvCxnSpPr>
            <a:cxnSpLocks/>
            <a:stCxn id="12" idx="2"/>
            <a:endCxn id="6" idx="6"/>
          </p:cNvCxnSpPr>
          <p:nvPr/>
        </p:nvCxnSpPr>
        <p:spPr>
          <a:xfrm>
            <a:off x="2016495" y="4331814"/>
            <a:ext cx="8604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7833D2E8-8791-45F0-9411-BD500D9C19A7}"/>
              </a:ext>
            </a:extLst>
          </p:cNvPr>
          <p:cNvCxnSpPr>
            <a:stCxn id="9" idx="6"/>
            <a:endCxn id="12" idx="0"/>
          </p:cNvCxnSpPr>
          <p:nvPr/>
        </p:nvCxnSpPr>
        <p:spPr>
          <a:xfrm rot="10800000" flipV="1">
            <a:off x="1109212" y="2412551"/>
            <a:ext cx="3458934" cy="1279507"/>
          </a:xfrm>
          <a:prstGeom prst="curvedConnector2">
            <a:avLst/>
          </a:prstGeom>
          <a:ln w="38100">
            <a:solidFill>
              <a:schemeClr val="accent1"/>
            </a:solidFill>
            <a:prstDash val="dashDot"/>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9CA6DDAF-3968-445A-9E7D-C25F2B2C2251}"/>
              </a:ext>
            </a:extLst>
          </p:cNvPr>
          <p:cNvCxnSpPr>
            <a:cxnSpLocks/>
            <a:stCxn id="12" idx="4"/>
            <a:endCxn id="7" idx="4"/>
          </p:cNvCxnSpPr>
          <p:nvPr/>
        </p:nvCxnSpPr>
        <p:spPr>
          <a:xfrm rot="16200000" flipH="1">
            <a:off x="4498079" y="1582701"/>
            <a:ext cx="12700" cy="6777734"/>
          </a:xfrm>
          <a:prstGeom prst="curvedConnector3">
            <a:avLst>
              <a:gd name="adj1" fmla="val 7470795"/>
            </a:avLst>
          </a:prstGeom>
          <a:ln w="38100">
            <a:solidFill>
              <a:schemeClr val="accent1"/>
            </a:solidFill>
            <a:prstDash val="dashDot"/>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EAAF37C-FF41-4857-A500-5E1254C7B961}"/>
              </a:ext>
            </a:extLst>
          </p:cNvPr>
          <p:cNvSpPr txBox="1"/>
          <p:nvPr/>
        </p:nvSpPr>
        <p:spPr>
          <a:xfrm>
            <a:off x="354654" y="2016309"/>
            <a:ext cx="2666758" cy="523220"/>
          </a:xfrm>
          <a:prstGeom prst="rect">
            <a:avLst/>
          </a:prstGeom>
          <a:noFill/>
        </p:spPr>
        <p:txBody>
          <a:bodyPr wrap="square" rtlCol="0">
            <a:spAutoFit/>
          </a:bodyPr>
          <a:lstStyle/>
          <a:p>
            <a:r>
              <a:rPr lang="en-US" sz="2800" dirty="0"/>
              <a:t>As-If-Random</a:t>
            </a:r>
          </a:p>
        </p:txBody>
      </p:sp>
      <p:sp>
        <p:nvSpPr>
          <p:cNvPr id="17" name="TextBox 16">
            <a:extLst>
              <a:ext uri="{FF2B5EF4-FFF2-40B4-BE49-F238E27FC236}">
                <a16:creationId xmlns:a16="http://schemas.microsoft.com/office/drawing/2014/main" id="{FDF1B3D7-C2B3-4FF0-88AE-1F2326CB545C}"/>
              </a:ext>
            </a:extLst>
          </p:cNvPr>
          <p:cNvSpPr txBox="1"/>
          <p:nvPr/>
        </p:nvSpPr>
        <p:spPr>
          <a:xfrm>
            <a:off x="3588512" y="5989466"/>
            <a:ext cx="2201531" cy="523220"/>
          </a:xfrm>
          <a:prstGeom prst="rect">
            <a:avLst/>
          </a:prstGeom>
          <a:noFill/>
        </p:spPr>
        <p:txBody>
          <a:bodyPr wrap="square" rtlCol="0">
            <a:spAutoFit/>
          </a:bodyPr>
          <a:lstStyle/>
          <a:p>
            <a:r>
              <a:rPr lang="en-US" sz="2800" dirty="0"/>
              <a:t>Exclusion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D48118C-53F4-44FE-98FC-18613A346934}"/>
                  </a:ext>
                </a:extLst>
              </p:cNvPr>
              <p:cNvSpPr txBox="1"/>
              <p:nvPr/>
            </p:nvSpPr>
            <p:spPr>
              <a:xfrm>
                <a:off x="380082" y="2341706"/>
                <a:ext cx="1636413" cy="779701"/>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941" b="0" i="1" smtClean="0">
                          <a:solidFill>
                            <a:schemeClr val="tx1"/>
                          </a:solidFill>
                          <a:latin typeface="Cambria Math" panose="02040503050406030204" pitchFamily="18" charset="0"/>
                        </a:rPr>
                        <m:t>(</m:t>
                      </m:r>
                      <m:r>
                        <a:rPr lang="en-US" sz="2941" i="1">
                          <a:solidFill>
                            <a:schemeClr val="tx1"/>
                          </a:solidFill>
                          <a:latin typeface="Cambria Math" panose="02040503050406030204" pitchFamily="18" charset="0"/>
                        </a:rPr>
                        <m:t>𝑍</m:t>
                      </m:r>
                      <m:r>
                        <a:rPr lang="en-US" sz="2941" i="1">
                          <a:solidFill>
                            <a:schemeClr val="tx1"/>
                          </a:solidFill>
                          <a:latin typeface="Cambria Math" panose="02040503050406030204" pitchFamily="18" charset="0"/>
                        </a:rPr>
                        <m:t> </m:t>
                      </m:r>
                      <m:r>
                        <m:rPr>
                          <m:nor/>
                        </m:rPr>
                        <a:rPr lang="en-US" sz="2941">
                          <a:solidFill>
                            <a:schemeClr val="tx1"/>
                          </a:solidFill>
                          <a:latin typeface="Segoe UI Light"/>
                          <a:ea typeface="Cambria Math" panose="02040503050406030204" pitchFamily="18" charset="0"/>
                        </a:rPr>
                        <m:t>∐ </m:t>
                      </m:r>
                      <m:r>
                        <m:rPr>
                          <m:nor/>
                        </m:rPr>
                        <a:rPr lang="en-US" sz="2941">
                          <a:solidFill>
                            <a:schemeClr val="tx1"/>
                          </a:solidFill>
                          <a:latin typeface="Cambria Math" panose="02040503050406030204" pitchFamily="18" charset="0"/>
                        </a:rPr>
                        <m:t>U</m:t>
                      </m:r>
                      <m:r>
                        <m:rPr>
                          <m:nor/>
                        </m:rPr>
                        <a:rPr lang="en-US" sz="2941" b="0" i="0" smtClean="0">
                          <a:solidFill>
                            <a:schemeClr val="tx1"/>
                          </a:solidFill>
                          <a:latin typeface="Cambria Math" panose="02040503050406030204" pitchFamily="18" charset="0"/>
                        </a:rPr>
                        <m:t>)</m:t>
                      </m:r>
                    </m:oMath>
                  </m:oMathPara>
                </a14:m>
                <a:endParaRPr lang="en-US" sz="2400" dirty="0" err="1">
                  <a:solidFill>
                    <a:schemeClr val="tx1"/>
                  </a:solidFill>
                </a:endParaRPr>
              </a:p>
            </p:txBody>
          </p:sp>
        </mc:Choice>
        <mc:Fallback>
          <p:sp>
            <p:nvSpPr>
              <p:cNvPr id="18" name="TextBox 17">
                <a:extLst>
                  <a:ext uri="{FF2B5EF4-FFF2-40B4-BE49-F238E27FC236}">
                    <a16:creationId xmlns:a16="http://schemas.microsoft.com/office/drawing/2014/main" id="{BD48118C-53F4-44FE-98FC-18613A346934}"/>
                  </a:ext>
                </a:extLst>
              </p:cNvPr>
              <p:cNvSpPr txBox="1">
                <a:spLocks noRot="1" noChangeAspect="1" noMove="1" noResize="1" noEditPoints="1" noAdjustHandles="1" noChangeArrowheads="1" noChangeShapeType="1" noTextEdit="1"/>
              </p:cNvSpPr>
              <p:nvPr/>
            </p:nvSpPr>
            <p:spPr>
              <a:xfrm>
                <a:off x="380082" y="2341706"/>
                <a:ext cx="1636413" cy="779701"/>
              </a:xfrm>
              <a:prstGeom prst="rect">
                <a:avLst/>
              </a:prstGeom>
              <a:blipFill>
                <a:blip r:embed="rId3"/>
                <a:stretch>
                  <a:fillRect/>
                </a:stretch>
              </a:blipFill>
            </p:spPr>
            <p:txBody>
              <a:bodyPr/>
              <a:lstStyle/>
              <a:p>
                <a:r>
                  <a:rPr lang="en-US">
                    <a:noFill/>
                  </a:rPr>
                  <a:t> </a:t>
                </a:r>
              </a:p>
            </p:txBody>
          </p:sp>
        </mc:Fallback>
      </mc:AlternateContent>
      <p:sp>
        <p:nvSpPr>
          <p:cNvPr id="19" name="Multiplication Sign 18">
            <a:extLst>
              <a:ext uri="{FF2B5EF4-FFF2-40B4-BE49-F238E27FC236}">
                <a16:creationId xmlns:a16="http://schemas.microsoft.com/office/drawing/2014/main" id="{A07F970E-702F-4498-9B66-BDA0A4A6DD76}"/>
              </a:ext>
            </a:extLst>
          </p:cNvPr>
          <p:cNvSpPr/>
          <p:nvPr/>
        </p:nvSpPr>
        <p:spPr bwMode="auto">
          <a:xfrm>
            <a:off x="2471813" y="2353893"/>
            <a:ext cx="656705" cy="581878"/>
          </a:xfrm>
          <a:prstGeom prst="mathMultiply">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Multiplication Sign 19">
            <a:extLst>
              <a:ext uri="{FF2B5EF4-FFF2-40B4-BE49-F238E27FC236}">
                <a16:creationId xmlns:a16="http://schemas.microsoft.com/office/drawing/2014/main" id="{A4780ED2-4270-494A-8E34-EC51A03E6E08}"/>
              </a:ext>
            </a:extLst>
          </p:cNvPr>
          <p:cNvSpPr/>
          <p:nvPr/>
        </p:nvSpPr>
        <p:spPr bwMode="auto">
          <a:xfrm>
            <a:off x="4141435" y="5636586"/>
            <a:ext cx="656705" cy="581878"/>
          </a:xfrm>
          <a:prstGeom prst="mathMultiply">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619485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5116FF-982A-4BA7-9987-E50FA6DC6FBE}"/>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888A0BC6-C4F3-4B53-8A15-1EF1CC523511}"/>
              </a:ext>
            </a:extLst>
          </p:cNvPr>
          <p:cNvSpPr>
            <a:spLocks noGrp="1"/>
          </p:cNvSpPr>
          <p:nvPr>
            <p:ph type="title"/>
          </p:nvPr>
        </p:nvSpPr>
        <p:spPr/>
        <p:txBody>
          <a:bodyPr/>
          <a:lstStyle/>
          <a:p>
            <a:r>
              <a:rPr lang="en-US" dirty="0"/>
              <a:t>Random assignment as an instrument</a:t>
            </a:r>
          </a:p>
        </p:txBody>
      </p:sp>
      <p:sp>
        <p:nvSpPr>
          <p:cNvPr id="4" name="Slide Number Placeholder 3">
            <a:extLst>
              <a:ext uri="{FF2B5EF4-FFF2-40B4-BE49-F238E27FC236}">
                <a16:creationId xmlns:a16="http://schemas.microsoft.com/office/drawing/2014/main" id="{9B486DB0-E726-4C17-93C1-FD4C9BFF042B}"/>
              </a:ext>
            </a:extLst>
          </p:cNvPr>
          <p:cNvSpPr>
            <a:spLocks noGrp="1"/>
          </p:cNvSpPr>
          <p:nvPr>
            <p:ph type="sldNum" sz="quarter" idx="11"/>
          </p:nvPr>
        </p:nvSpPr>
        <p:spPr/>
        <p:txBody>
          <a:bodyPr/>
          <a:lstStyle/>
          <a:p>
            <a:fld id="{34990F19-4AF9-4079-9E3A-38E608497707}" type="slidenum">
              <a:rPr lang="en-US" smtClean="0"/>
              <a:t>124</a:t>
            </a:fld>
            <a:endParaRPr lang="en-US"/>
          </a:p>
        </p:txBody>
      </p:sp>
      <p:sp>
        <p:nvSpPr>
          <p:cNvPr id="6" name="Oval 5">
            <a:extLst>
              <a:ext uri="{FF2B5EF4-FFF2-40B4-BE49-F238E27FC236}">
                <a16:creationId xmlns:a16="http://schemas.microsoft.com/office/drawing/2014/main" id="{A5C5B54F-A00E-4743-9EB5-17143284D863}"/>
              </a:ext>
            </a:extLst>
          </p:cNvPr>
          <p:cNvSpPr/>
          <p:nvPr/>
        </p:nvSpPr>
        <p:spPr>
          <a:xfrm flipH="1">
            <a:off x="2876910" y="3692059"/>
            <a:ext cx="2529051"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rgbClr val="F0F0F0"/>
                </a:solidFill>
              </a:rPr>
              <a:t>Cause (X)</a:t>
            </a:r>
          </a:p>
        </p:txBody>
      </p:sp>
      <p:sp>
        <p:nvSpPr>
          <p:cNvPr id="7" name="Oval 6">
            <a:extLst>
              <a:ext uri="{FF2B5EF4-FFF2-40B4-BE49-F238E27FC236}">
                <a16:creationId xmlns:a16="http://schemas.microsoft.com/office/drawing/2014/main" id="{2CD5424B-CD6C-4B92-BA0C-1B2FE8DB6E71}"/>
              </a:ext>
            </a:extLst>
          </p:cNvPr>
          <p:cNvSpPr/>
          <p:nvPr/>
        </p:nvSpPr>
        <p:spPr>
          <a:xfrm flipH="1">
            <a:off x="6824476" y="3692059"/>
            <a:ext cx="2124940"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Outcome (Y)</a:t>
            </a:r>
          </a:p>
        </p:txBody>
      </p:sp>
      <p:cxnSp>
        <p:nvCxnSpPr>
          <p:cNvPr id="8" name="Straight Arrow Connector 7">
            <a:extLst>
              <a:ext uri="{FF2B5EF4-FFF2-40B4-BE49-F238E27FC236}">
                <a16:creationId xmlns:a16="http://schemas.microsoft.com/office/drawing/2014/main" id="{F44BB785-AA08-478B-9F04-C1016971ED57}"/>
              </a:ext>
            </a:extLst>
          </p:cNvPr>
          <p:cNvCxnSpPr>
            <a:cxnSpLocks/>
            <a:stCxn id="6" idx="2"/>
            <a:endCxn id="7" idx="6"/>
          </p:cNvCxnSpPr>
          <p:nvPr/>
        </p:nvCxnSpPr>
        <p:spPr>
          <a:xfrm>
            <a:off x="5405961" y="4331814"/>
            <a:ext cx="14185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37FDC93-43CD-41A3-AC39-8F4E9E37A2FD}"/>
              </a:ext>
            </a:extLst>
          </p:cNvPr>
          <p:cNvSpPr/>
          <p:nvPr/>
        </p:nvSpPr>
        <p:spPr>
          <a:xfrm flipH="1">
            <a:off x="4568146" y="1772797"/>
            <a:ext cx="2605634" cy="1279509"/>
          </a:xfrm>
          <a:prstGeom prst="ellipse">
            <a:avLst/>
          </a:prstGeom>
          <a:solidFill>
            <a:schemeClr val="bg2">
              <a:lumMod val="50000"/>
            </a:schemeClr>
          </a:solidFill>
          <a:ln>
            <a:prstDash val="dash"/>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Unobserved Confounders (U)</a:t>
            </a:r>
          </a:p>
        </p:txBody>
      </p:sp>
      <p:cxnSp>
        <p:nvCxnSpPr>
          <p:cNvPr id="10" name="Straight Arrow Connector 9">
            <a:extLst>
              <a:ext uri="{FF2B5EF4-FFF2-40B4-BE49-F238E27FC236}">
                <a16:creationId xmlns:a16="http://schemas.microsoft.com/office/drawing/2014/main" id="{47EE4613-3DBA-41A7-9894-820C710F02B7}"/>
              </a:ext>
            </a:extLst>
          </p:cNvPr>
          <p:cNvCxnSpPr>
            <a:cxnSpLocks/>
            <a:stCxn id="9" idx="5"/>
            <a:endCxn id="6" idx="0"/>
          </p:cNvCxnSpPr>
          <p:nvPr/>
        </p:nvCxnSpPr>
        <p:spPr>
          <a:xfrm flipH="1">
            <a:off x="4141435" y="2864926"/>
            <a:ext cx="808297"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A107C87-0331-4FFD-B8E4-5CEAB4E29195}"/>
              </a:ext>
            </a:extLst>
          </p:cNvPr>
          <p:cNvCxnSpPr>
            <a:cxnSpLocks/>
            <a:stCxn id="9" idx="3"/>
            <a:endCxn id="7" idx="0"/>
          </p:cNvCxnSpPr>
          <p:nvPr/>
        </p:nvCxnSpPr>
        <p:spPr>
          <a:xfrm>
            <a:off x="6792194" y="2864926"/>
            <a:ext cx="1094752"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E5D9861-B5DF-4BDB-B01F-8746E38A9C68}"/>
              </a:ext>
            </a:extLst>
          </p:cNvPr>
          <p:cNvSpPr/>
          <p:nvPr/>
        </p:nvSpPr>
        <p:spPr>
          <a:xfrm flipH="1">
            <a:off x="201929" y="3692059"/>
            <a:ext cx="1814566"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Random assignment(Z)</a:t>
            </a:r>
          </a:p>
        </p:txBody>
      </p:sp>
      <p:cxnSp>
        <p:nvCxnSpPr>
          <p:cNvPr id="13" name="Straight Arrow Connector 12">
            <a:extLst>
              <a:ext uri="{FF2B5EF4-FFF2-40B4-BE49-F238E27FC236}">
                <a16:creationId xmlns:a16="http://schemas.microsoft.com/office/drawing/2014/main" id="{32294B33-6CB0-4791-B66F-FF102A5EB48C}"/>
              </a:ext>
            </a:extLst>
          </p:cNvPr>
          <p:cNvCxnSpPr>
            <a:cxnSpLocks/>
            <a:stCxn id="12" idx="2"/>
            <a:endCxn id="6" idx="6"/>
          </p:cNvCxnSpPr>
          <p:nvPr/>
        </p:nvCxnSpPr>
        <p:spPr>
          <a:xfrm>
            <a:off x="2016495" y="4331814"/>
            <a:ext cx="8604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63285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DF1601C1-BD09-4284-ABBB-12AF54A50839}"/>
                  </a:ext>
                </a:extLst>
              </p:cNvPr>
              <p:cNvSpPr>
                <a:spLocks noGrp="1"/>
              </p:cNvSpPr>
              <p:nvPr>
                <p:ph type="body" sz="quarter" idx="10"/>
              </p:nvPr>
            </p:nvSpPr>
            <p:spPr>
              <a:xfrm>
                <a:off x="205961" y="1212850"/>
                <a:ext cx="8914642" cy="5834931"/>
              </a:xfrm>
            </p:spPr>
            <p:txBody>
              <a:bodyPr/>
              <a:lstStyle/>
              <a:p>
                <a:r>
                  <a:rPr lang="en-US" dirty="0"/>
                  <a:t>An increase in Z can lead to a change in Y </a:t>
                </a:r>
                <a:r>
                  <a:rPr lang="en-US" i="1" dirty="0"/>
                  <a:t>only through</a:t>
                </a:r>
                <a:r>
                  <a:rPr lang="en-US" dirty="0"/>
                  <a:t> X.</a:t>
                </a:r>
              </a:p>
              <a:p>
                <a:endParaRPr lang="en-US" dirty="0"/>
              </a:p>
              <a:p>
                <a:r>
                  <a:rPr lang="en-US" dirty="0"/>
                  <a:t>So change in Y is a product of change in Z-&gt;X and X-&gt;Y arrows.</a:t>
                </a:r>
              </a:p>
              <a:p>
                <a:endParaRPr lang="en-US" dirty="0"/>
              </a:p>
              <a:p>
                <a:r>
                  <a:rPr lang="en-US" dirty="0"/>
                  <a:t>Compare the extent by which random assignment affects X versus Y.</a:t>
                </a:r>
              </a:p>
              <a:p>
                <a:r>
                  <a:rPr lang="en-US" dirty="0"/>
                  <a:t>Causal effect (X-&gt;Y) </a:t>
                </a:r>
                <a:r>
                  <a:rPr lang="en-US" sz="3200" dirty="0"/>
                  <a:t>= </a:t>
                </a:r>
                <a14:m>
                  <m:oMath xmlns:m="http://schemas.openxmlformats.org/officeDocument/2006/math">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rPr>
                              <m:t>𝑌</m:t>
                            </m:r>
                          </m:e>
                          <m:sub>
                            <m:r>
                              <a:rPr lang="en-US" sz="3200" i="1">
                                <a:latin typeface="Cambria Math" panose="02040503050406030204" pitchFamily="18" charset="0"/>
                              </a:rPr>
                              <m:t>𝑧</m:t>
                            </m:r>
                            <m:r>
                              <a:rPr lang="en-US" sz="3200" i="1">
                                <a:latin typeface="Cambria Math" panose="02040503050406030204" pitchFamily="18" charset="0"/>
                              </a:rPr>
                              <m:t>=1 </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𝑌</m:t>
                            </m:r>
                          </m:e>
                          <m:sub>
                            <m:r>
                              <a:rPr lang="en-US" sz="3200" i="1">
                                <a:latin typeface="Cambria Math" panose="02040503050406030204" pitchFamily="18" charset="0"/>
                              </a:rPr>
                              <m:t>𝑍</m:t>
                            </m:r>
                            <m:r>
                              <a:rPr lang="en-US" sz="3200" i="1">
                                <a:latin typeface="Cambria Math" panose="02040503050406030204" pitchFamily="18" charset="0"/>
                              </a:rPr>
                              <m:t>=0</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𝑧</m:t>
                            </m:r>
                            <m:r>
                              <a:rPr lang="en-US" sz="3200" i="1">
                                <a:latin typeface="Cambria Math" panose="02040503050406030204" pitchFamily="18" charset="0"/>
                              </a:rPr>
                              <m:t>=1 </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𝑍</m:t>
                            </m:r>
                            <m:r>
                              <a:rPr lang="en-US" sz="3200" i="1">
                                <a:latin typeface="Cambria Math" panose="02040503050406030204" pitchFamily="18" charset="0"/>
                              </a:rPr>
                              <m:t>=0</m:t>
                            </m:r>
                          </m:sub>
                        </m:sSub>
                      </m:den>
                    </m:f>
                  </m:oMath>
                </a14:m>
                <a:endParaRPr lang="en-US" dirty="0"/>
              </a:p>
              <a:p>
                <a:endParaRPr lang="en-US" dirty="0"/>
              </a:p>
              <a:p>
                <a:endParaRPr lang="en-US" dirty="0"/>
              </a:p>
            </p:txBody>
          </p:sp>
        </mc:Choice>
        <mc:Fallback>
          <p:sp>
            <p:nvSpPr>
              <p:cNvPr id="2" name="Text Placeholder 1">
                <a:extLst>
                  <a:ext uri="{FF2B5EF4-FFF2-40B4-BE49-F238E27FC236}">
                    <a16:creationId xmlns:a16="http://schemas.microsoft.com/office/drawing/2014/main" id="{DF1601C1-BD09-4284-ABBB-12AF54A50839}"/>
                  </a:ext>
                </a:extLst>
              </p:cNvPr>
              <p:cNvSpPr>
                <a:spLocks noGrp="1" noRot="1" noChangeAspect="1" noMove="1" noResize="1" noEditPoints="1" noAdjustHandles="1" noChangeArrowheads="1" noChangeShapeType="1" noTextEdit="1"/>
              </p:cNvSpPr>
              <p:nvPr>
                <p:ph type="body" sz="quarter" idx="10"/>
              </p:nvPr>
            </p:nvSpPr>
            <p:spPr>
              <a:xfrm>
                <a:off x="205961" y="1212850"/>
                <a:ext cx="8914642" cy="5834931"/>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2F09831-F088-4FA4-96E0-F090923D92FF}"/>
              </a:ext>
            </a:extLst>
          </p:cNvPr>
          <p:cNvSpPr>
            <a:spLocks noGrp="1"/>
          </p:cNvSpPr>
          <p:nvPr>
            <p:ph type="title"/>
          </p:nvPr>
        </p:nvSpPr>
        <p:spPr/>
        <p:txBody>
          <a:bodyPr/>
          <a:lstStyle/>
          <a:p>
            <a:r>
              <a:rPr lang="en-US" dirty="0"/>
              <a:t>Can use this variation to compute causal effect</a:t>
            </a:r>
          </a:p>
        </p:txBody>
      </p:sp>
      <p:sp>
        <p:nvSpPr>
          <p:cNvPr id="4" name="Slide Number Placeholder 3">
            <a:extLst>
              <a:ext uri="{FF2B5EF4-FFF2-40B4-BE49-F238E27FC236}">
                <a16:creationId xmlns:a16="http://schemas.microsoft.com/office/drawing/2014/main" id="{CEAD1AE8-148E-4520-BF84-35E9A46551F0}"/>
              </a:ext>
            </a:extLst>
          </p:cNvPr>
          <p:cNvSpPr>
            <a:spLocks noGrp="1"/>
          </p:cNvSpPr>
          <p:nvPr>
            <p:ph type="sldNum" sz="quarter" idx="11"/>
          </p:nvPr>
        </p:nvSpPr>
        <p:spPr/>
        <p:txBody>
          <a:bodyPr/>
          <a:lstStyle/>
          <a:p>
            <a:fld id="{34990F19-4AF9-4079-9E3A-38E608497707}" type="slidenum">
              <a:rPr lang="en-US" smtClean="0"/>
              <a:t>125</a:t>
            </a:fld>
            <a:endParaRPr lang="en-US"/>
          </a:p>
        </p:txBody>
      </p:sp>
    </p:spTree>
    <p:extLst>
      <p:ext uri="{BB962C8B-B14F-4D97-AF65-F5344CB8AC3E}">
        <p14:creationId xmlns:p14="http://schemas.microsoft.com/office/powerpoint/2010/main" val="194315149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9881" y="2811462"/>
            <a:ext cx="7541968" cy="2744490"/>
          </a:xfrm>
        </p:spPr>
        <p:txBody>
          <a:bodyPr/>
          <a:lstStyle/>
          <a:p>
            <a:r>
              <a:rPr lang="en-US" dirty="0"/>
              <a:t>II.D. Key takeaways</a:t>
            </a:r>
          </a:p>
        </p:txBody>
      </p:sp>
      <p:sp>
        <p:nvSpPr>
          <p:cNvPr id="4" name="Slide Number Placeholder 3"/>
          <p:cNvSpPr>
            <a:spLocks noGrp="1"/>
          </p:cNvSpPr>
          <p:nvPr>
            <p:ph type="sldNum" sz="quarter" idx="13"/>
          </p:nvPr>
        </p:nvSpPr>
        <p:spPr/>
        <p:txBody>
          <a:bodyPr/>
          <a:lstStyle/>
          <a:p>
            <a:fld id="{34990F19-4AF9-4079-9E3A-38E608497707}" type="slidenum">
              <a:rPr lang="en-US" smtClean="0"/>
              <a:t>126</a:t>
            </a:fld>
            <a:endParaRPr lang="en-US"/>
          </a:p>
        </p:txBody>
      </p:sp>
    </p:spTree>
    <p:extLst>
      <p:ext uri="{BB962C8B-B14F-4D97-AF65-F5344CB8AC3E}">
        <p14:creationId xmlns:p14="http://schemas.microsoft.com/office/powerpoint/2010/main" val="3422464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B6B8DCC-969A-435A-A17D-70866624A7A2}"/>
              </a:ext>
            </a:extLst>
          </p:cNvPr>
          <p:cNvSpPr>
            <a:spLocks noGrp="1"/>
          </p:cNvSpPr>
          <p:nvPr>
            <p:ph type="body" sz="quarter" idx="10"/>
          </p:nvPr>
        </p:nvSpPr>
        <p:spPr>
          <a:xfrm>
            <a:off x="205961" y="1212850"/>
            <a:ext cx="8914642" cy="4644348"/>
          </a:xfrm>
        </p:spPr>
        <p:txBody>
          <a:bodyPr/>
          <a:lstStyle/>
          <a:p>
            <a:r>
              <a:rPr lang="en-US" dirty="0"/>
              <a:t>Model </a:t>
            </a:r>
          </a:p>
          <a:p>
            <a:pPr lvl="1"/>
            <a:r>
              <a:rPr lang="en-US" dirty="0"/>
              <a:t>	</a:t>
            </a:r>
            <a:r>
              <a:rPr lang="en-US" sz="2400" dirty="0"/>
              <a:t>Use a causal graphical model. Make your assumptions 	explicit even if it is cumbersome. </a:t>
            </a:r>
          </a:p>
          <a:p>
            <a:pPr lvl="1"/>
            <a:endParaRPr lang="en-US" sz="2400" dirty="0"/>
          </a:p>
          <a:p>
            <a:r>
              <a:rPr lang="en-US" dirty="0"/>
              <a:t>Identify </a:t>
            </a:r>
          </a:p>
          <a:p>
            <a:pPr lvl="1"/>
            <a:r>
              <a:rPr lang="en-US" dirty="0"/>
              <a:t>	</a:t>
            </a:r>
            <a:r>
              <a:rPr lang="en-US" sz="2400" dirty="0"/>
              <a:t>Use the graph to identify the effect you are after., or check 	if your desired identification strategy is valid (BEFORE 	looking at the data)</a:t>
            </a:r>
          </a:p>
          <a:p>
            <a:pPr lvl="1"/>
            <a:endParaRPr lang="en-US" sz="2400" dirty="0"/>
          </a:p>
          <a:p>
            <a:r>
              <a:rPr lang="en-US" dirty="0"/>
              <a:t>Estimate</a:t>
            </a:r>
          </a:p>
          <a:p>
            <a:pPr lvl="1"/>
            <a:r>
              <a:rPr lang="en-US" sz="2400" dirty="0"/>
              <a:t>	Use any statistical method to estimate the identified effect. </a:t>
            </a:r>
          </a:p>
        </p:txBody>
      </p:sp>
      <p:sp>
        <p:nvSpPr>
          <p:cNvPr id="5" name="Title 4">
            <a:extLst>
              <a:ext uri="{FF2B5EF4-FFF2-40B4-BE49-F238E27FC236}">
                <a16:creationId xmlns:a16="http://schemas.microsoft.com/office/drawing/2014/main" id="{41723FC6-05F3-4915-B638-A7BFFD3F9AB9}"/>
              </a:ext>
            </a:extLst>
          </p:cNvPr>
          <p:cNvSpPr>
            <a:spLocks noGrp="1"/>
          </p:cNvSpPr>
          <p:nvPr>
            <p:ph type="title"/>
          </p:nvPr>
        </p:nvSpPr>
        <p:spPr/>
        <p:txBody>
          <a:bodyPr/>
          <a:lstStyle/>
          <a:p>
            <a:r>
              <a:rPr lang="en-US" dirty="0"/>
              <a:t>Three steps to causal inference</a:t>
            </a:r>
          </a:p>
        </p:txBody>
      </p:sp>
      <p:sp>
        <p:nvSpPr>
          <p:cNvPr id="4" name="Slide Number Placeholder 3">
            <a:extLst>
              <a:ext uri="{FF2B5EF4-FFF2-40B4-BE49-F238E27FC236}">
                <a16:creationId xmlns:a16="http://schemas.microsoft.com/office/drawing/2014/main" id="{9635B6ED-17C0-4562-AC17-59C28A4036B4}"/>
              </a:ext>
            </a:extLst>
          </p:cNvPr>
          <p:cNvSpPr>
            <a:spLocks noGrp="1"/>
          </p:cNvSpPr>
          <p:nvPr>
            <p:ph type="sldNum" sz="quarter" idx="11"/>
          </p:nvPr>
        </p:nvSpPr>
        <p:spPr/>
        <p:txBody>
          <a:bodyPr/>
          <a:lstStyle/>
          <a:p>
            <a:fld id="{34990F19-4AF9-4079-9E3A-38E608497707}" type="slidenum">
              <a:rPr lang="en-US" smtClean="0"/>
              <a:t>127</a:t>
            </a:fld>
            <a:endParaRPr lang="en-US"/>
          </a:p>
        </p:txBody>
      </p:sp>
    </p:spTree>
    <p:extLst>
      <p:ext uri="{BB962C8B-B14F-4D97-AF65-F5344CB8AC3E}">
        <p14:creationId xmlns:p14="http://schemas.microsoft.com/office/powerpoint/2010/main" val="230655571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3970318"/>
          </a:xfrm>
        </p:spPr>
        <p:txBody>
          <a:bodyPr/>
          <a:lstStyle/>
          <a:p>
            <a:r>
              <a:rPr lang="en-US" dirty="0"/>
              <a:t>Whenever possible, use randomization.</a:t>
            </a:r>
          </a:p>
          <a:p>
            <a:pPr lvl="1"/>
            <a:r>
              <a:rPr lang="en-US" sz="1800" dirty="0"/>
              <a:t>If number of output items low, consider using explore-exploit methods. </a:t>
            </a:r>
          </a:p>
          <a:p>
            <a:pPr lvl="1"/>
            <a:endParaRPr lang="en-US" sz="1800" dirty="0"/>
          </a:p>
          <a:p>
            <a:r>
              <a:rPr lang="en-US" dirty="0"/>
              <a:t>If randomization is not feasible, consider exploiting natural experiments. </a:t>
            </a:r>
          </a:p>
          <a:p>
            <a:pPr lvl="1"/>
            <a:r>
              <a:rPr lang="en-US" sz="1800" dirty="0"/>
              <a:t>Better to consider multiple sources of natural experiments.</a:t>
            </a:r>
          </a:p>
          <a:p>
            <a:pPr lvl="1"/>
            <a:endParaRPr lang="en-US" sz="1800" dirty="0"/>
          </a:p>
          <a:p>
            <a:r>
              <a:rPr lang="en-US" dirty="0"/>
              <a:t>If natural experiments are hard to find, consider using conditioning methods.</a:t>
            </a:r>
          </a:p>
          <a:p>
            <a:pPr lvl="1"/>
            <a:r>
              <a:rPr lang="en-US" sz="1800" dirty="0"/>
              <a:t>Use them as strong hints for causality.</a:t>
            </a:r>
          </a:p>
        </p:txBody>
      </p:sp>
      <p:sp>
        <p:nvSpPr>
          <p:cNvPr id="2" name="Title 1"/>
          <p:cNvSpPr>
            <a:spLocks noGrp="1"/>
          </p:cNvSpPr>
          <p:nvPr>
            <p:ph type="title"/>
          </p:nvPr>
        </p:nvSpPr>
        <p:spPr/>
        <p:txBody>
          <a:bodyPr/>
          <a:lstStyle/>
          <a:p>
            <a:r>
              <a:rPr lang="en-US" dirty="0"/>
              <a:t>Estimating causal effects: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128</a:t>
            </a:fld>
            <a:endParaRPr lang="en-US"/>
          </a:p>
        </p:txBody>
      </p:sp>
    </p:spTree>
    <p:extLst>
      <p:ext uri="{BB962C8B-B14F-4D97-AF65-F5344CB8AC3E}">
        <p14:creationId xmlns:p14="http://schemas.microsoft.com/office/powerpoint/2010/main" val="317234690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endParaRPr lang="en-US" dirty="0"/>
          </a:p>
          <a:p>
            <a:endParaRPr lang="en-US" dirty="0"/>
          </a:p>
          <a:p>
            <a:endParaRPr lang="en-US" dirty="0"/>
          </a:p>
        </p:txBody>
      </p:sp>
      <p:sp>
        <p:nvSpPr>
          <p:cNvPr id="4" name="Title 3"/>
          <p:cNvSpPr>
            <a:spLocks noGrp="1"/>
          </p:cNvSpPr>
          <p:nvPr>
            <p:ph type="title"/>
          </p:nvPr>
        </p:nvSpPr>
        <p:spPr/>
        <p:txBody>
          <a:bodyPr/>
          <a:lstStyle/>
          <a:p>
            <a:r>
              <a:rPr lang="en-US" sz="3000" dirty="0"/>
              <a:t>Causal inference is tricky</a:t>
            </a:r>
            <a:br>
              <a:rPr lang="en-US" sz="3000" dirty="0"/>
            </a:br>
            <a:r>
              <a:rPr lang="en-US" sz="2100" dirty="0"/>
              <a:t>Correlations are seldom enough. And sometimes horribly misleading.</a:t>
            </a:r>
            <a:br>
              <a:rPr lang="en-US" sz="21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r>
              <a:rPr lang="en-US" sz="3000" dirty="0"/>
              <a:t>Always be skeptical of causal claims from </a:t>
            </a:r>
            <a:r>
              <a:rPr lang="en-US" sz="3000" strike="sngStrike" dirty="0"/>
              <a:t>observational </a:t>
            </a:r>
            <a:r>
              <a:rPr lang="en-US" sz="3000" dirty="0"/>
              <a:t>any data.</a:t>
            </a:r>
            <a:br>
              <a:rPr lang="en-US" sz="3000" dirty="0"/>
            </a:br>
            <a:r>
              <a:rPr lang="en-US" sz="2100" dirty="0"/>
              <a:t>More data does not automatically lead to better causal estimates.</a:t>
            </a:r>
          </a:p>
        </p:txBody>
      </p:sp>
      <p:sp>
        <p:nvSpPr>
          <p:cNvPr id="5" name="Slide Number Placeholder 4"/>
          <p:cNvSpPr>
            <a:spLocks noGrp="1"/>
          </p:cNvSpPr>
          <p:nvPr>
            <p:ph type="sldNum" sz="quarter" idx="11"/>
          </p:nvPr>
        </p:nvSpPr>
        <p:spPr/>
        <p:txBody>
          <a:bodyPr/>
          <a:lstStyle/>
          <a:p>
            <a:fld id="{34990F19-4AF9-4079-9E3A-38E608497707}" type="slidenum">
              <a:rPr lang="en-US" smtClean="0"/>
              <a:t>129</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267" y="1866754"/>
            <a:ext cx="7543158" cy="2973744"/>
          </a:xfrm>
          <a:prstGeom prst="rect">
            <a:avLst/>
          </a:prstGeom>
        </p:spPr>
      </p:pic>
      <p:sp>
        <p:nvSpPr>
          <p:cNvPr id="3" name="TextBox 2"/>
          <p:cNvSpPr txBox="1"/>
          <p:nvPr/>
        </p:nvSpPr>
        <p:spPr>
          <a:xfrm>
            <a:off x="3215617" y="6392862"/>
            <a:ext cx="5257664" cy="498580"/>
          </a:xfrm>
          <a:prstGeom prst="rect">
            <a:avLst/>
          </a:prstGeom>
          <a:noFill/>
        </p:spPr>
        <p:txBody>
          <a:bodyPr wrap="square" lIns="137148" tIns="109719" rIns="137148" bIns="109719" rtlCol="0">
            <a:spAutoFit/>
          </a:bodyPr>
          <a:lstStyle/>
          <a:p>
            <a:pPr>
              <a:lnSpc>
                <a:spcPct val="90000"/>
              </a:lnSpc>
              <a:spcAft>
                <a:spcPts val="450"/>
              </a:spcAft>
            </a:pPr>
            <a:r>
              <a:rPr lang="en-US" sz="2000" dirty="0">
                <a:gradFill>
                  <a:gsLst>
                    <a:gs pos="2917">
                      <a:schemeClr val="tx1"/>
                    </a:gs>
                    <a:gs pos="30000">
                      <a:schemeClr val="tx1"/>
                    </a:gs>
                  </a:gsLst>
                  <a:lin ang="5400000" scaled="0"/>
                </a:gradFill>
                <a:hlinkClick r:id="rId4"/>
              </a:rPr>
              <a:t>http://tylervigen.com/spurious-correlations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547316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2B73C9-A871-48C3-B7B5-FA6EC2CA1B5C}"/>
              </a:ext>
            </a:extLst>
          </p:cNvPr>
          <p:cNvSpPr>
            <a:spLocks noGrp="1"/>
          </p:cNvSpPr>
          <p:nvPr>
            <p:ph type="body" sz="quarter" idx="10"/>
          </p:nvPr>
        </p:nvSpPr>
        <p:spPr>
          <a:xfrm>
            <a:off x="205961" y="1212850"/>
            <a:ext cx="8914642" cy="4985980"/>
          </a:xfrm>
        </p:spPr>
        <p:txBody>
          <a:bodyPr/>
          <a:lstStyle/>
          <a:p>
            <a:r>
              <a:rPr lang="en-US" dirty="0"/>
              <a:t>Hume, 18</a:t>
            </a:r>
            <a:r>
              <a:rPr lang="en-US" baseline="30000" dirty="0"/>
              <a:t>th</a:t>
            </a:r>
            <a:r>
              <a:rPr lang="en-US" dirty="0"/>
              <a:t> century</a:t>
            </a:r>
          </a:p>
          <a:p>
            <a:endParaRPr lang="en-US" dirty="0"/>
          </a:p>
          <a:p>
            <a:r>
              <a:rPr lang="en-US" dirty="0"/>
              <a:t>If you strike a match and it lights up, does the striking cause lighting?</a:t>
            </a:r>
          </a:p>
          <a:p>
            <a:endParaRPr lang="en-US" dirty="0"/>
          </a:p>
          <a:p>
            <a:r>
              <a:rPr lang="en-US" dirty="0"/>
              <a:t>What if you repeat the experiment 100 times?</a:t>
            </a:r>
          </a:p>
          <a:p>
            <a:endParaRPr lang="en-US" dirty="0"/>
          </a:p>
          <a:p>
            <a:r>
              <a:rPr lang="en-US" dirty="0"/>
              <a:t>How do you know that striking </a:t>
            </a:r>
            <a:r>
              <a:rPr lang="en-US" i="1" dirty="0"/>
              <a:t>always</a:t>
            </a:r>
            <a:r>
              <a:rPr lang="en-US" dirty="0"/>
              <a:t> leads to light? How is it different from regularity or predictability?</a:t>
            </a:r>
          </a:p>
          <a:p>
            <a:endParaRPr lang="en-US" dirty="0"/>
          </a:p>
        </p:txBody>
      </p:sp>
      <p:sp>
        <p:nvSpPr>
          <p:cNvPr id="3" name="Title 2">
            <a:extLst>
              <a:ext uri="{FF2B5EF4-FFF2-40B4-BE49-F238E27FC236}">
                <a16:creationId xmlns:a16="http://schemas.microsoft.com/office/drawing/2014/main" id="{E23CCF30-3E7F-44B5-975C-C84B91C8A08B}"/>
              </a:ext>
            </a:extLst>
          </p:cNvPr>
          <p:cNvSpPr>
            <a:spLocks noGrp="1"/>
          </p:cNvSpPr>
          <p:nvPr>
            <p:ph type="title"/>
          </p:nvPr>
        </p:nvSpPr>
        <p:spPr/>
        <p:txBody>
          <a:bodyPr/>
          <a:lstStyle/>
          <a:p>
            <a:r>
              <a:rPr lang="en-US" dirty="0"/>
              <a:t>No one knows what causality means</a:t>
            </a:r>
          </a:p>
        </p:txBody>
      </p:sp>
      <p:sp>
        <p:nvSpPr>
          <p:cNvPr id="4" name="Slide Number Placeholder 3">
            <a:extLst>
              <a:ext uri="{FF2B5EF4-FFF2-40B4-BE49-F238E27FC236}">
                <a16:creationId xmlns:a16="http://schemas.microsoft.com/office/drawing/2014/main" id="{B61B1A40-673E-4FE8-9AEC-46F34551FE35}"/>
              </a:ext>
            </a:extLst>
          </p:cNvPr>
          <p:cNvSpPr>
            <a:spLocks noGrp="1"/>
          </p:cNvSpPr>
          <p:nvPr>
            <p:ph type="sldNum" sz="quarter" idx="11"/>
          </p:nvPr>
        </p:nvSpPr>
        <p:spPr/>
        <p:txBody>
          <a:bodyPr/>
          <a:lstStyle/>
          <a:p>
            <a:fld id="{34990F19-4AF9-4079-9E3A-38E608497707}" type="slidenum">
              <a:rPr lang="en-US" smtClean="0"/>
              <a:t>13</a:t>
            </a:fld>
            <a:endParaRPr lang="en-US"/>
          </a:p>
        </p:txBody>
      </p:sp>
      <p:sp>
        <p:nvSpPr>
          <p:cNvPr id="5" name="TextBox 4">
            <a:extLst>
              <a:ext uri="{FF2B5EF4-FFF2-40B4-BE49-F238E27FC236}">
                <a16:creationId xmlns:a16="http://schemas.microsoft.com/office/drawing/2014/main" id="{7ACE977A-F6DE-4BEB-B8D6-FF806A3FE2BF}"/>
              </a:ext>
            </a:extLst>
          </p:cNvPr>
          <p:cNvSpPr txBox="1"/>
          <p:nvPr/>
        </p:nvSpPr>
        <p:spPr>
          <a:xfrm>
            <a:off x="205961" y="5767206"/>
            <a:ext cx="8153400" cy="1148007"/>
          </a:xfrm>
          <a:prstGeom prst="rect">
            <a:avLst/>
          </a:prstGeom>
          <a:noFill/>
        </p:spPr>
        <p:txBody>
          <a:bodyPr wrap="square" lIns="182880" tIns="146304" rIns="182880" bIns="146304" rtlCol="0">
            <a:spAutoFit/>
          </a:bodyPr>
          <a:lstStyle/>
          <a:p>
            <a:pPr>
              <a:lnSpc>
                <a:spcPct val="90000"/>
              </a:lnSpc>
              <a:spcAft>
                <a:spcPts val="600"/>
              </a:spcAft>
            </a:pPr>
            <a:r>
              <a:rPr lang="en-US" sz="2800" dirty="0"/>
              <a:t>Does causality even exist?</a:t>
            </a:r>
          </a:p>
          <a:p>
            <a:pPr>
              <a:lnSpc>
                <a:spcPct val="90000"/>
              </a:lnSpc>
              <a:spcAft>
                <a:spcPts val="600"/>
              </a:spcAft>
            </a:pPr>
            <a:endParaRPr lang="en-US" sz="2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181996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Hands-on tutorial</a:t>
            </a:r>
          </a:p>
        </p:txBody>
      </p:sp>
      <p:sp>
        <p:nvSpPr>
          <p:cNvPr id="3" name="Slide Number Placeholder 2"/>
          <p:cNvSpPr>
            <a:spLocks noGrp="1"/>
          </p:cNvSpPr>
          <p:nvPr>
            <p:ph type="sldNum" sz="quarter" idx="10"/>
          </p:nvPr>
        </p:nvSpPr>
        <p:spPr/>
        <p:txBody>
          <a:bodyPr/>
          <a:lstStyle/>
          <a:p>
            <a:fld id="{34990F19-4AF9-4079-9E3A-38E608497707}" type="slidenum">
              <a:rPr lang="en-US" smtClean="0"/>
              <a:t>130</a:t>
            </a:fld>
            <a:endParaRPr lang="en-US"/>
          </a:p>
        </p:txBody>
      </p:sp>
    </p:spTree>
    <p:extLst>
      <p:ext uri="{BB962C8B-B14F-4D97-AF65-F5344CB8AC3E}">
        <p14:creationId xmlns:p14="http://schemas.microsoft.com/office/powerpoint/2010/main" val="1479020090"/>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77081" y="2354262"/>
            <a:ext cx="7908132" cy="1992835"/>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Code and resources available at</a:t>
            </a:r>
          </a:p>
          <a:p>
            <a:pPr>
              <a:lnSpc>
                <a:spcPct val="90000"/>
              </a:lnSpc>
              <a:spcAft>
                <a:spcPts val="450"/>
              </a:spcAft>
            </a:pPr>
            <a:r>
              <a:rPr lang="en-US" sz="2400" dirty="0">
                <a:hlinkClick r:id="rId3"/>
              </a:rPr>
              <a:t>http://www.github.com/amit-sharma/causal-inference-tutorial</a:t>
            </a:r>
            <a:endParaRPr lang="en-US" sz="2400" dirty="0"/>
          </a:p>
          <a:p>
            <a:pPr>
              <a:lnSpc>
                <a:spcPct val="90000"/>
              </a:lnSpc>
              <a:spcAft>
                <a:spcPts val="450"/>
              </a:spcAft>
            </a:pPr>
            <a:endParaRPr lang="en-US" sz="2100" dirty="0">
              <a:gradFill>
                <a:gsLst>
                  <a:gs pos="2917">
                    <a:schemeClr val="tx1"/>
                  </a:gs>
                  <a:gs pos="30000">
                    <a:schemeClr val="tx1"/>
                  </a:gs>
                </a:gsLst>
                <a:lin ang="5400000" scaled="0"/>
              </a:gradFill>
            </a:endParaRPr>
          </a:p>
          <a:p>
            <a:pPr>
              <a:lnSpc>
                <a:spcPct val="90000"/>
              </a:lnSpc>
              <a:spcAft>
                <a:spcPts val="450"/>
              </a:spcAft>
            </a:pPr>
            <a:r>
              <a:rPr lang="en-US" sz="2100" dirty="0">
                <a:gradFill>
                  <a:gsLst>
                    <a:gs pos="2917">
                      <a:schemeClr val="tx1"/>
                    </a:gs>
                    <a:gs pos="30000">
                      <a:schemeClr val="tx1"/>
                    </a:gs>
                  </a:gsLst>
                  <a:lin ang="5400000" scaled="0"/>
                </a:gradFill>
              </a:rPr>
              <a:t>Contact: </a:t>
            </a:r>
            <a:r>
              <a:rPr lang="en-US" sz="2100" dirty="0">
                <a:gradFill>
                  <a:gsLst>
                    <a:gs pos="2917">
                      <a:schemeClr val="tx1"/>
                    </a:gs>
                    <a:gs pos="30000">
                      <a:schemeClr val="tx1"/>
                    </a:gs>
                  </a:gsLst>
                  <a:lin ang="5400000" scaled="0"/>
                </a:gradFill>
                <a:hlinkClick r:id="rId4"/>
              </a:rPr>
              <a:t>amshar@microsoft.com</a:t>
            </a:r>
            <a:r>
              <a:rPr lang="en-US" sz="2100" dirty="0">
                <a:gradFill>
                  <a:gsLst>
                    <a:gs pos="2917">
                      <a:schemeClr val="tx1"/>
                    </a:gs>
                    <a:gs pos="30000">
                      <a:schemeClr val="tx1"/>
                    </a:gs>
                  </a:gsLst>
                  <a:lin ang="5400000" scaled="0"/>
                </a:gradFill>
              </a:rPr>
              <a:t>, @</a:t>
            </a:r>
            <a:r>
              <a:rPr lang="en-US" sz="2100" dirty="0" err="1">
                <a:gradFill>
                  <a:gsLst>
                    <a:gs pos="2917">
                      <a:schemeClr val="tx1"/>
                    </a:gs>
                    <a:gs pos="30000">
                      <a:schemeClr val="tx1"/>
                    </a:gs>
                  </a:gsLst>
                  <a:lin ang="5400000" scaled="0"/>
                </a:gradFill>
              </a:rPr>
              <a:t>amt_shrma</a:t>
            </a:r>
            <a:endParaRPr lang="en-US" sz="2100" dirty="0">
              <a:gradFill>
                <a:gsLst>
                  <a:gs pos="2917">
                    <a:schemeClr val="tx1"/>
                  </a:gs>
                  <a:gs pos="30000">
                    <a:schemeClr val="tx1"/>
                  </a:gs>
                </a:gsLst>
                <a:lin ang="5400000" scaled="0"/>
              </a:gradFill>
            </a:endParaRPr>
          </a:p>
        </p:txBody>
      </p:sp>
      <p:sp>
        <p:nvSpPr>
          <p:cNvPr id="3" name="Slide Number Placeholder 2"/>
          <p:cNvSpPr>
            <a:spLocks noGrp="1"/>
          </p:cNvSpPr>
          <p:nvPr>
            <p:ph type="sldNum" sz="quarter" idx="10"/>
          </p:nvPr>
        </p:nvSpPr>
        <p:spPr/>
        <p:txBody>
          <a:bodyPr/>
          <a:lstStyle/>
          <a:p>
            <a:fld id="{34990F19-4AF9-4079-9E3A-38E608497707}" type="slidenum">
              <a:rPr lang="en-US" smtClean="0"/>
              <a:t>131</a:t>
            </a:fld>
            <a:endParaRPr lang="en-US"/>
          </a:p>
        </p:txBody>
      </p:sp>
    </p:spTree>
    <p:extLst>
      <p:ext uri="{BB962C8B-B14F-4D97-AF65-F5344CB8AC3E}">
        <p14:creationId xmlns:p14="http://schemas.microsoft.com/office/powerpoint/2010/main" val="22114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24B3806-E08F-4E01-BD40-D46848685C66}"/>
              </a:ext>
            </a:extLst>
          </p:cNvPr>
          <p:cNvSpPr/>
          <p:nvPr/>
        </p:nvSpPr>
        <p:spPr bwMode="auto">
          <a:xfrm>
            <a:off x="356585" y="5491958"/>
            <a:ext cx="8192896" cy="533400"/>
          </a:xfrm>
          <a:prstGeom prst="round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ext Placeholder 2"/>
          <p:cNvSpPr>
            <a:spLocks noGrp="1"/>
          </p:cNvSpPr>
          <p:nvPr>
            <p:ph type="body" sz="quarter" idx="10"/>
          </p:nvPr>
        </p:nvSpPr>
        <p:spPr>
          <a:xfrm>
            <a:off x="205961" y="1211262"/>
            <a:ext cx="9257920" cy="5272213"/>
          </a:xfrm>
        </p:spPr>
        <p:txBody>
          <a:bodyPr/>
          <a:lstStyle/>
          <a:p>
            <a:r>
              <a:rPr lang="en-US" dirty="0"/>
              <a:t>Need Python, </a:t>
            </a:r>
            <a:r>
              <a:rPr lang="en-US" dirty="0" err="1"/>
              <a:t>Jupyter</a:t>
            </a:r>
            <a:r>
              <a:rPr lang="en-US" dirty="0"/>
              <a:t> notebook</a:t>
            </a:r>
          </a:p>
          <a:p>
            <a:r>
              <a:rPr lang="en-US" dirty="0"/>
              <a:t>Packages: </a:t>
            </a:r>
            <a:r>
              <a:rPr lang="en-US" dirty="0" err="1"/>
              <a:t>numpy</a:t>
            </a:r>
            <a:r>
              <a:rPr lang="en-US" dirty="0"/>
              <a:t>, pandas</a:t>
            </a:r>
          </a:p>
          <a:p>
            <a:endParaRPr lang="en-US" sz="1200" dirty="0"/>
          </a:p>
          <a:p>
            <a:r>
              <a:rPr lang="en-US" dirty="0"/>
              <a:t>1. Install them using: </a:t>
            </a:r>
          </a:p>
          <a:p>
            <a:r>
              <a:rPr lang="en-US" sz="1800" dirty="0">
                <a:latin typeface="Consolas" panose="020B0609020204030204" pitchFamily="49" charset="0"/>
                <a:cs typeface="Consolas" panose="020B0609020204030204" pitchFamily="49" charset="0"/>
              </a:rPr>
              <a:t>	pip install </a:t>
            </a:r>
            <a:r>
              <a:rPr lang="en-US" sz="1800" dirty="0" err="1">
                <a:latin typeface="Consolas" panose="020B0609020204030204" pitchFamily="49" charset="0"/>
                <a:cs typeface="Consolas" panose="020B0609020204030204" pitchFamily="49" charset="0"/>
              </a:rPr>
              <a:t>numpy</a:t>
            </a:r>
            <a:r>
              <a:rPr lang="en-US" sz="1800" dirty="0">
                <a:latin typeface="Consolas" panose="020B0609020204030204" pitchFamily="49" charset="0"/>
                <a:cs typeface="Consolas" panose="020B0609020204030204" pitchFamily="49" charset="0"/>
              </a:rPr>
              <a:t> pandas</a:t>
            </a:r>
          </a:p>
          <a:p>
            <a:r>
              <a:rPr lang="en-US" sz="1800" dirty="0">
                <a:latin typeface="Consolas" panose="020B0609020204030204" pitchFamily="49" charset="0"/>
                <a:cs typeface="Consolas" panose="020B0609020204030204" pitchFamily="49" charset="0"/>
              </a:rPr>
              <a:t>	pip install </a:t>
            </a:r>
            <a:r>
              <a:rPr lang="en-US" sz="1800" dirty="0" err="1">
                <a:latin typeface="Consolas" panose="020B0609020204030204" pitchFamily="49" charset="0"/>
                <a:cs typeface="Consolas" panose="020B0609020204030204" pitchFamily="49" charset="0"/>
              </a:rPr>
              <a:t>scikit</a:t>
            </a:r>
            <a:r>
              <a:rPr lang="en-US" sz="1800" dirty="0">
                <a:latin typeface="Consolas" panose="020B0609020204030204" pitchFamily="49" charset="0"/>
                <a:cs typeface="Consolas" panose="020B0609020204030204" pitchFamily="49" charset="0"/>
              </a:rPr>
              <a:t>-learn</a:t>
            </a:r>
          </a:p>
          <a:p>
            <a:r>
              <a:rPr lang="en-US" sz="1800" dirty="0">
                <a:latin typeface="Consolas" panose="020B0609020204030204" pitchFamily="49" charset="0"/>
                <a:cs typeface="Consolas" panose="020B0609020204030204" pitchFamily="49" charset="0"/>
              </a:rPr>
              <a:t>	(Optional)</a:t>
            </a:r>
          </a:p>
          <a:p>
            <a:r>
              <a:rPr lang="en-US" sz="1800" dirty="0">
                <a:latin typeface="Consolas" panose="020B0609020204030204" pitchFamily="49" charset="0"/>
                <a:cs typeface="Consolas" panose="020B0609020204030204" pitchFamily="49" charset="0"/>
              </a:rPr>
              <a:t>	pip install seaborn</a:t>
            </a:r>
          </a:p>
          <a:p>
            <a:endParaRPr lang="en-US" sz="1200" dirty="0"/>
          </a:p>
          <a:p>
            <a:r>
              <a:rPr lang="en-US" dirty="0"/>
              <a:t>2. Clone git repository </a:t>
            </a:r>
          </a:p>
          <a:p>
            <a:endParaRPr lang="en-US" sz="3600" dirty="0"/>
          </a:p>
          <a:p>
            <a:r>
              <a:rPr lang="en-US" sz="2400" dirty="0">
                <a:solidFill>
                  <a:schemeClr val="tx2"/>
                </a:solidFill>
                <a:hlinkClick r:id="rId2"/>
              </a:rPr>
              <a:t> https://www.github.com/amit-sharma/causal-inference-tutorial</a:t>
            </a:r>
            <a:endParaRPr lang="en-US" sz="2400" dirty="0">
              <a:solidFill>
                <a:schemeClr val="tx2"/>
              </a:solidFill>
            </a:endParaRPr>
          </a:p>
          <a:p>
            <a:endParaRPr lang="en-US" dirty="0"/>
          </a:p>
        </p:txBody>
      </p:sp>
      <p:sp>
        <p:nvSpPr>
          <p:cNvPr id="2" name="Title 1"/>
          <p:cNvSpPr>
            <a:spLocks noGrp="1"/>
          </p:cNvSpPr>
          <p:nvPr>
            <p:ph type="title"/>
          </p:nvPr>
        </p:nvSpPr>
        <p:spPr>
          <a:xfrm>
            <a:off x="205962" y="295277"/>
            <a:ext cx="8916415" cy="917575"/>
          </a:xfrm>
        </p:spPr>
        <p:txBody>
          <a:bodyPr/>
          <a:lstStyle/>
          <a:p>
            <a:r>
              <a:rPr lang="en-US" dirty="0"/>
              <a:t>Prerequisites</a:t>
            </a:r>
          </a:p>
        </p:txBody>
      </p:sp>
      <p:sp>
        <p:nvSpPr>
          <p:cNvPr id="4" name="Slide Number Placeholder 3"/>
          <p:cNvSpPr>
            <a:spLocks noGrp="1"/>
          </p:cNvSpPr>
          <p:nvPr>
            <p:ph type="sldNum" sz="quarter" idx="11"/>
          </p:nvPr>
        </p:nvSpPr>
        <p:spPr/>
        <p:txBody>
          <a:bodyPr/>
          <a:lstStyle/>
          <a:p>
            <a:fld id="{34990F19-4AF9-4079-9E3A-38E608497707}" type="slidenum">
              <a:rPr lang="en-US" smtClean="0"/>
              <a:t>132</a:t>
            </a:fld>
            <a:endParaRPr lang="en-US"/>
          </a:p>
        </p:txBody>
      </p:sp>
    </p:spTree>
    <p:extLst>
      <p:ext uri="{BB962C8B-B14F-4D97-AF65-F5344CB8AC3E}">
        <p14:creationId xmlns:p14="http://schemas.microsoft.com/office/powerpoint/2010/main" val="276804250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982D7E-1550-447D-8CF6-559690F30D1C}"/>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C5ED2FD0-3E9B-4FAA-9B29-F95AFDFCE149}"/>
              </a:ext>
            </a:extLst>
          </p:cNvPr>
          <p:cNvSpPr>
            <a:spLocks noGrp="1"/>
          </p:cNvSpPr>
          <p:nvPr>
            <p:ph type="title"/>
          </p:nvPr>
        </p:nvSpPr>
        <p:spPr/>
        <p:txBody>
          <a:bodyPr/>
          <a:lstStyle/>
          <a:p>
            <a:r>
              <a:rPr lang="en-US" dirty="0"/>
              <a:t>Example 1: Does having ice cream cause you to  swim?</a:t>
            </a:r>
          </a:p>
        </p:txBody>
      </p:sp>
      <p:sp>
        <p:nvSpPr>
          <p:cNvPr id="4" name="Slide Number Placeholder 3">
            <a:extLst>
              <a:ext uri="{FF2B5EF4-FFF2-40B4-BE49-F238E27FC236}">
                <a16:creationId xmlns:a16="http://schemas.microsoft.com/office/drawing/2014/main" id="{E3D1F259-9193-4D15-B69C-EC388E35B48E}"/>
              </a:ext>
            </a:extLst>
          </p:cNvPr>
          <p:cNvSpPr>
            <a:spLocks noGrp="1"/>
          </p:cNvSpPr>
          <p:nvPr>
            <p:ph type="sldNum" sz="quarter" idx="11"/>
          </p:nvPr>
        </p:nvSpPr>
        <p:spPr/>
        <p:txBody>
          <a:bodyPr/>
          <a:lstStyle/>
          <a:p>
            <a:fld id="{34990F19-4AF9-4079-9E3A-38E608497707}" type="slidenum">
              <a:rPr lang="en-US" smtClean="0"/>
              <a:t>133</a:t>
            </a:fld>
            <a:endParaRPr lang="en-US"/>
          </a:p>
        </p:txBody>
      </p:sp>
      <p:pic>
        <p:nvPicPr>
          <p:cNvPr id="5" name="Picture 4">
            <a:extLst>
              <a:ext uri="{FF2B5EF4-FFF2-40B4-BE49-F238E27FC236}">
                <a16:creationId xmlns:a16="http://schemas.microsoft.com/office/drawing/2014/main" id="{59673917-05A6-4F25-8E5A-070BF622F142}"/>
              </a:ext>
            </a:extLst>
          </p:cNvPr>
          <p:cNvPicPr>
            <a:picLocks noChangeAspect="1"/>
          </p:cNvPicPr>
          <p:nvPr/>
        </p:nvPicPr>
        <p:blipFill>
          <a:blip r:embed="rId2"/>
          <a:stretch>
            <a:fillRect/>
          </a:stretch>
        </p:blipFill>
        <p:spPr>
          <a:xfrm>
            <a:off x="624681" y="1439862"/>
            <a:ext cx="7481196" cy="4814888"/>
          </a:xfrm>
          <a:prstGeom prst="rect">
            <a:avLst/>
          </a:prstGeom>
        </p:spPr>
      </p:pic>
    </p:spTree>
    <p:extLst>
      <p:ext uri="{BB962C8B-B14F-4D97-AF65-F5344CB8AC3E}">
        <p14:creationId xmlns:p14="http://schemas.microsoft.com/office/powerpoint/2010/main" val="406648097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D9265D-FD81-45A7-A4FD-9EC5756A3838}"/>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8F13A7E1-B6B6-4E52-8CA3-3E3B4C0B9223}"/>
              </a:ext>
            </a:extLst>
          </p:cNvPr>
          <p:cNvSpPr>
            <a:spLocks noGrp="1"/>
          </p:cNvSpPr>
          <p:nvPr>
            <p:ph type="title"/>
          </p:nvPr>
        </p:nvSpPr>
        <p:spPr/>
        <p:txBody>
          <a:bodyPr/>
          <a:lstStyle/>
          <a:p>
            <a:r>
              <a:rPr lang="en-US" dirty="0"/>
              <a:t>Step 1: Model the world</a:t>
            </a:r>
          </a:p>
        </p:txBody>
      </p:sp>
      <p:sp>
        <p:nvSpPr>
          <p:cNvPr id="4" name="Slide Number Placeholder 3">
            <a:extLst>
              <a:ext uri="{FF2B5EF4-FFF2-40B4-BE49-F238E27FC236}">
                <a16:creationId xmlns:a16="http://schemas.microsoft.com/office/drawing/2014/main" id="{CE74B3E5-B451-46D5-963F-EEB6425BFE02}"/>
              </a:ext>
            </a:extLst>
          </p:cNvPr>
          <p:cNvSpPr>
            <a:spLocks noGrp="1"/>
          </p:cNvSpPr>
          <p:nvPr>
            <p:ph type="sldNum" sz="quarter" idx="11"/>
          </p:nvPr>
        </p:nvSpPr>
        <p:spPr/>
        <p:txBody>
          <a:bodyPr/>
          <a:lstStyle/>
          <a:p>
            <a:fld id="{34990F19-4AF9-4079-9E3A-38E608497707}" type="slidenum">
              <a:rPr lang="en-US" smtClean="0"/>
              <a:t>134</a:t>
            </a:fld>
            <a:endParaRPr lang="en-US"/>
          </a:p>
        </p:txBody>
      </p:sp>
      <p:grpSp>
        <p:nvGrpSpPr>
          <p:cNvPr id="5" name="Group 4">
            <a:extLst>
              <a:ext uri="{FF2B5EF4-FFF2-40B4-BE49-F238E27FC236}">
                <a16:creationId xmlns:a16="http://schemas.microsoft.com/office/drawing/2014/main" id="{9253B685-183D-45F1-9569-F3E5430420FD}"/>
              </a:ext>
            </a:extLst>
          </p:cNvPr>
          <p:cNvGrpSpPr/>
          <p:nvPr/>
        </p:nvGrpSpPr>
        <p:grpSpPr>
          <a:xfrm>
            <a:off x="121761" y="1820862"/>
            <a:ext cx="9105073" cy="3005278"/>
            <a:chOff x="17075106" y="16937085"/>
            <a:chExt cx="9105073" cy="3005278"/>
          </a:xfrm>
        </p:grpSpPr>
        <p:sp>
          <p:nvSpPr>
            <p:cNvPr id="6" name="Oval 5">
              <a:extLst>
                <a:ext uri="{FF2B5EF4-FFF2-40B4-BE49-F238E27FC236}">
                  <a16:creationId xmlns:a16="http://schemas.microsoft.com/office/drawing/2014/main" id="{7F7DFE40-B51C-4D2E-9E47-4C68BD0CEDAB}"/>
                </a:ext>
              </a:extLst>
            </p:cNvPr>
            <p:cNvSpPr/>
            <p:nvPr/>
          </p:nvSpPr>
          <p:spPr>
            <a:xfrm>
              <a:off x="17075106" y="18919325"/>
              <a:ext cx="3246120"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Ice Cream</a:t>
              </a:r>
            </a:p>
          </p:txBody>
        </p:sp>
        <p:sp>
          <p:nvSpPr>
            <p:cNvPr id="7" name="Oval 6">
              <a:extLst>
                <a:ext uri="{FF2B5EF4-FFF2-40B4-BE49-F238E27FC236}">
                  <a16:creationId xmlns:a16="http://schemas.microsoft.com/office/drawing/2014/main" id="{DB28D41D-EDCF-48F8-8EDA-A22139E36C3C}"/>
                </a:ext>
              </a:extLst>
            </p:cNvPr>
            <p:cNvSpPr/>
            <p:nvPr/>
          </p:nvSpPr>
          <p:spPr>
            <a:xfrm>
              <a:off x="19643758" y="16937085"/>
              <a:ext cx="4130566"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Temperature</a:t>
              </a:r>
            </a:p>
          </p:txBody>
        </p:sp>
        <p:sp>
          <p:nvSpPr>
            <p:cNvPr id="8" name="Oval 7">
              <a:extLst>
                <a:ext uri="{FF2B5EF4-FFF2-40B4-BE49-F238E27FC236}">
                  <a16:creationId xmlns:a16="http://schemas.microsoft.com/office/drawing/2014/main" id="{285DF622-EFF9-49BC-A8AC-933FE624E5E6}"/>
                </a:ext>
              </a:extLst>
            </p:cNvPr>
            <p:cNvSpPr/>
            <p:nvPr/>
          </p:nvSpPr>
          <p:spPr>
            <a:xfrm>
              <a:off x="22683426" y="18916416"/>
              <a:ext cx="3496753"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Swimming</a:t>
              </a:r>
            </a:p>
          </p:txBody>
        </p:sp>
        <p:cxnSp>
          <p:nvCxnSpPr>
            <p:cNvPr id="9" name="Straight Arrow Connector 8">
              <a:extLst>
                <a:ext uri="{FF2B5EF4-FFF2-40B4-BE49-F238E27FC236}">
                  <a16:creationId xmlns:a16="http://schemas.microsoft.com/office/drawing/2014/main" id="{4E262674-E793-4CEF-9A0A-0445FABD2F40}"/>
                </a:ext>
              </a:extLst>
            </p:cNvPr>
            <p:cNvCxnSpPr>
              <a:cxnSpLocks/>
              <a:stCxn id="6" idx="6"/>
              <a:endCxn id="8" idx="2"/>
            </p:cNvCxnSpPr>
            <p:nvPr/>
          </p:nvCxnSpPr>
          <p:spPr>
            <a:xfrm flipV="1">
              <a:off x="20321226" y="19427935"/>
              <a:ext cx="2362200" cy="2909"/>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2CE5DA-3349-4442-8973-0B24F62ED51C}"/>
                </a:ext>
              </a:extLst>
            </p:cNvPr>
            <p:cNvCxnSpPr>
              <a:cxnSpLocks/>
              <a:stCxn id="7" idx="3"/>
              <a:endCxn id="6" idx="0"/>
            </p:cNvCxnSpPr>
            <p:nvPr/>
          </p:nvCxnSpPr>
          <p:spPr>
            <a:xfrm flipH="1">
              <a:off x="18698166" y="17810303"/>
              <a:ext cx="1550499" cy="110902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A7A4EB-57F2-4C61-A603-DBB7E4036C90}"/>
                </a:ext>
              </a:extLst>
            </p:cNvPr>
            <p:cNvCxnSpPr>
              <a:cxnSpLocks/>
              <a:stCxn id="7" idx="5"/>
              <a:endCxn id="8" idx="0"/>
            </p:cNvCxnSpPr>
            <p:nvPr/>
          </p:nvCxnSpPr>
          <p:spPr>
            <a:xfrm>
              <a:off x="23169417" y="17810303"/>
              <a:ext cx="1262386" cy="1106113"/>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92D2308-21E2-4B55-92BA-FF8A03981B2B}"/>
                </a:ext>
              </a:extLst>
            </p:cNvPr>
            <p:cNvSpPr txBox="1"/>
            <p:nvPr/>
          </p:nvSpPr>
          <p:spPr>
            <a:xfrm>
              <a:off x="21225390" y="18488450"/>
              <a:ext cx="861849" cy="1023037"/>
            </a:xfrm>
            <a:prstGeom prst="rect">
              <a:avLst/>
            </a:prstGeom>
            <a:noFill/>
          </p:spPr>
          <p:txBody>
            <a:bodyPr wrap="square" rtlCol="0">
              <a:spAutoFit/>
            </a:bodyPr>
            <a:lstStyle/>
            <a:p>
              <a:r>
                <a:rPr lang="en-US" dirty="0"/>
                <a:t>?</a:t>
              </a:r>
            </a:p>
          </p:txBody>
        </p:sp>
      </p:grpSp>
    </p:spTree>
    <p:extLst>
      <p:ext uri="{BB962C8B-B14F-4D97-AF65-F5344CB8AC3E}">
        <p14:creationId xmlns:p14="http://schemas.microsoft.com/office/powerpoint/2010/main" val="106586711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9A8FE6-A02F-4E46-994F-0B55381E9F63}"/>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729D26E-5AA0-4A5E-B14D-99398616DA5B}"/>
              </a:ext>
            </a:extLst>
          </p:cNvPr>
          <p:cNvSpPr>
            <a:spLocks noGrp="1"/>
          </p:cNvSpPr>
          <p:nvPr>
            <p:ph type="title"/>
          </p:nvPr>
        </p:nvSpPr>
        <p:spPr/>
        <p:txBody>
          <a:bodyPr/>
          <a:lstStyle/>
          <a:p>
            <a:r>
              <a:rPr lang="en-US" dirty="0"/>
              <a:t>Step 2: Identify the causal effect</a:t>
            </a:r>
          </a:p>
        </p:txBody>
      </p:sp>
      <p:sp>
        <p:nvSpPr>
          <p:cNvPr id="4" name="Slide Number Placeholder 3">
            <a:extLst>
              <a:ext uri="{FF2B5EF4-FFF2-40B4-BE49-F238E27FC236}">
                <a16:creationId xmlns:a16="http://schemas.microsoft.com/office/drawing/2014/main" id="{6C97C9FF-2DE7-4424-ADAA-11A2DA2DE60F}"/>
              </a:ext>
            </a:extLst>
          </p:cNvPr>
          <p:cNvSpPr>
            <a:spLocks noGrp="1"/>
          </p:cNvSpPr>
          <p:nvPr>
            <p:ph type="sldNum" sz="quarter" idx="11"/>
          </p:nvPr>
        </p:nvSpPr>
        <p:spPr/>
        <p:txBody>
          <a:bodyPr/>
          <a:lstStyle/>
          <a:p>
            <a:fld id="{34990F19-4AF9-4079-9E3A-38E608497707}" type="slidenum">
              <a:rPr lang="en-US" smtClean="0"/>
              <a:t>135</a:t>
            </a:fld>
            <a:endParaRPr lang="en-US"/>
          </a:p>
        </p:txBody>
      </p:sp>
      <p:grpSp>
        <p:nvGrpSpPr>
          <p:cNvPr id="5" name="Group 4">
            <a:extLst>
              <a:ext uri="{FF2B5EF4-FFF2-40B4-BE49-F238E27FC236}">
                <a16:creationId xmlns:a16="http://schemas.microsoft.com/office/drawing/2014/main" id="{F4146C64-0F64-4C0D-BDB1-CE6397C5345A}"/>
              </a:ext>
            </a:extLst>
          </p:cNvPr>
          <p:cNvGrpSpPr/>
          <p:nvPr/>
        </p:nvGrpSpPr>
        <p:grpSpPr>
          <a:xfrm>
            <a:off x="-197882" y="1864965"/>
            <a:ext cx="9722326" cy="4618385"/>
            <a:chOff x="16663626" y="16937085"/>
            <a:chExt cx="9722326" cy="4618385"/>
          </a:xfrm>
        </p:grpSpPr>
        <p:sp>
          <p:nvSpPr>
            <p:cNvPr id="6" name="Oval 5">
              <a:extLst>
                <a:ext uri="{FF2B5EF4-FFF2-40B4-BE49-F238E27FC236}">
                  <a16:creationId xmlns:a16="http://schemas.microsoft.com/office/drawing/2014/main" id="{A867C0AD-2DEE-439B-8EB1-850C0426F7EA}"/>
                </a:ext>
              </a:extLst>
            </p:cNvPr>
            <p:cNvSpPr/>
            <p:nvPr/>
          </p:nvSpPr>
          <p:spPr>
            <a:xfrm>
              <a:off x="17075106" y="18919325"/>
              <a:ext cx="3246120"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Ice Cream</a:t>
              </a:r>
            </a:p>
          </p:txBody>
        </p:sp>
        <p:sp>
          <p:nvSpPr>
            <p:cNvPr id="7" name="Oval 6">
              <a:extLst>
                <a:ext uri="{FF2B5EF4-FFF2-40B4-BE49-F238E27FC236}">
                  <a16:creationId xmlns:a16="http://schemas.microsoft.com/office/drawing/2014/main" id="{EB74A57C-9D7E-40F3-9D9C-73B489568B4E}"/>
                </a:ext>
              </a:extLst>
            </p:cNvPr>
            <p:cNvSpPr/>
            <p:nvPr/>
          </p:nvSpPr>
          <p:spPr>
            <a:xfrm>
              <a:off x="19643758" y="16937085"/>
              <a:ext cx="4130566"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Temperature</a:t>
              </a:r>
            </a:p>
          </p:txBody>
        </p:sp>
        <p:sp>
          <p:nvSpPr>
            <p:cNvPr id="8" name="Oval 7">
              <a:extLst>
                <a:ext uri="{FF2B5EF4-FFF2-40B4-BE49-F238E27FC236}">
                  <a16:creationId xmlns:a16="http://schemas.microsoft.com/office/drawing/2014/main" id="{443CC5DA-502C-4878-B7B5-56921BD3F128}"/>
                </a:ext>
              </a:extLst>
            </p:cNvPr>
            <p:cNvSpPr/>
            <p:nvPr/>
          </p:nvSpPr>
          <p:spPr>
            <a:xfrm>
              <a:off x="22683426" y="18916416"/>
              <a:ext cx="3496753"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Swimming</a:t>
              </a:r>
            </a:p>
          </p:txBody>
        </p:sp>
        <p:cxnSp>
          <p:nvCxnSpPr>
            <p:cNvPr id="9" name="Straight Arrow Connector 8">
              <a:extLst>
                <a:ext uri="{FF2B5EF4-FFF2-40B4-BE49-F238E27FC236}">
                  <a16:creationId xmlns:a16="http://schemas.microsoft.com/office/drawing/2014/main" id="{EE3C2A16-B278-4626-BACC-CF917B0C7BA6}"/>
                </a:ext>
              </a:extLst>
            </p:cNvPr>
            <p:cNvCxnSpPr>
              <a:cxnSpLocks/>
              <a:stCxn id="6" idx="6"/>
              <a:endCxn id="8" idx="2"/>
            </p:cNvCxnSpPr>
            <p:nvPr/>
          </p:nvCxnSpPr>
          <p:spPr>
            <a:xfrm flipV="1">
              <a:off x="20321226" y="19427935"/>
              <a:ext cx="2362200" cy="2909"/>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7DF8F72-F38A-4E03-ADAA-298407E17001}"/>
                </a:ext>
              </a:extLst>
            </p:cNvPr>
            <p:cNvCxnSpPr>
              <a:cxnSpLocks/>
              <a:stCxn id="7" idx="3"/>
              <a:endCxn id="6" idx="0"/>
            </p:cNvCxnSpPr>
            <p:nvPr/>
          </p:nvCxnSpPr>
          <p:spPr>
            <a:xfrm flipH="1">
              <a:off x="18698166" y="17810303"/>
              <a:ext cx="1550499" cy="110902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482A963-75C3-48A8-AA99-E7EA5412DEF3}"/>
                </a:ext>
              </a:extLst>
            </p:cNvPr>
            <p:cNvCxnSpPr>
              <a:cxnSpLocks/>
              <a:stCxn id="7" idx="5"/>
              <a:endCxn id="8" idx="0"/>
            </p:cNvCxnSpPr>
            <p:nvPr/>
          </p:nvCxnSpPr>
          <p:spPr>
            <a:xfrm>
              <a:off x="23169417" y="17810303"/>
              <a:ext cx="1262386" cy="1106113"/>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67F02C-C3CB-42FD-BDC9-75F599F3C3D4}"/>
                    </a:ext>
                  </a:extLst>
                </p:cNvPr>
                <p:cNvSpPr txBox="1"/>
                <p:nvPr/>
              </p:nvSpPr>
              <p:spPr>
                <a:xfrm>
                  <a:off x="16663626" y="20118858"/>
                  <a:ext cx="9722326" cy="14366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𝑃</m:t>
                        </m:r>
                        <m:r>
                          <a:rPr lang="en-US" sz="3600" b="0" i="1" smtClean="0">
                            <a:latin typeface="Cambria Math" panose="02040503050406030204" pitchFamily="18" charset="0"/>
                          </a:rPr>
                          <m:t>(</m:t>
                        </m:r>
                        <m:r>
                          <a:rPr lang="en-US" sz="3600" b="0" i="1" smtClean="0">
                            <a:latin typeface="Cambria Math" panose="02040503050406030204" pitchFamily="18" charset="0"/>
                          </a:rPr>
                          <m:t>𝑆</m:t>
                        </m:r>
                        <m:r>
                          <a:rPr lang="en-US" sz="3600" b="0" i="1" smtClean="0">
                            <a:latin typeface="Cambria Math" panose="02040503050406030204" pitchFamily="18" charset="0"/>
                          </a:rPr>
                          <m:t>|</m:t>
                        </m:r>
                        <m:r>
                          <a:rPr lang="en-US" sz="3600" b="0" i="1" smtClean="0">
                            <a:latin typeface="Cambria Math" panose="02040503050406030204" pitchFamily="18" charset="0"/>
                          </a:rPr>
                          <m:t>𝑑𝑜</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𝐼</m:t>
                            </m:r>
                            <m:r>
                              <a:rPr lang="en-US" sz="3600" b="0" i="1" smtClean="0">
                                <a:latin typeface="Cambria Math" panose="02040503050406030204" pitchFamily="18" charset="0"/>
                              </a:rPr>
                              <m:t>)</m:t>
                            </m:r>
                          </m:e>
                        </m:d>
                        <m:r>
                          <a:rPr lang="en-US" sz="3600" b="0" i="1" smtClean="0">
                            <a:latin typeface="Cambria Math" panose="02040503050406030204" pitchFamily="18" charset="0"/>
                          </a:rPr>
                          <m:t>=</m:t>
                        </m:r>
                        <m:nary>
                          <m:naryPr>
                            <m:chr m:val="∑"/>
                            <m:supHide m:val="on"/>
                            <m:ctrlPr>
                              <a:rPr lang="en-US" sz="3600" b="0" i="1" smtClean="0">
                                <a:latin typeface="Cambria Math" panose="02040503050406030204" pitchFamily="18" charset="0"/>
                              </a:rPr>
                            </m:ctrlPr>
                          </m:naryPr>
                          <m:sub>
                            <m:r>
                              <a:rPr lang="en-US" sz="3600" b="0" i="1" smtClean="0">
                                <a:latin typeface="Cambria Math" panose="02040503050406030204" pitchFamily="18" charset="0"/>
                              </a:rPr>
                              <m:t>𝑡</m:t>
                            </m:r>
                          </m:sub>
                          <m:sup/>
                          <m:e>
                            <m:r>
                              <a:rPr lang="en-US" sz="3600" b="0" i="1" smtClean="0">
                                <a:latin typeface="Cambria Math" panose="02040503050406030204" pitchFamily="18" charset="0"/>
                              </a:rPr>
                              <m:t>𝑃</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𝑆</m:t>
                                </m:r>
                              </m:e>
                              <m:e>
                                <m:r>
                                  <a:rPr lang="en-US" sz="3600" b="0" i="1" smtClean="0">
                                    <a:latin typeface="Cambria Math" panose="02040503050406030204" pitchFamily="18" charset="0"/>
                                  </a:rPr>
                                  <m:t>𝐼</m:t>
                                </m:r>
                                <m:r>
                                  <a:rPr lang="en-US" sz="3600" b="0" i="1" smtClean="0">
                                    <a:latin typeface="Cambria Math" panose="02040503050406030204" pitchFamily="18" charset="0"/>
                                  </a:rPr>
                                  <m:t>,</m:t>
                                </m:r>
                                <m:r>
                                  <a:rPr lang="en-US" sz="3600" b="0" i="1" smtClean="0">
                                    <a:latin typeface="Cambria Math" panose="02040503050406030204" pitchFamily="18" charset="0"/>
                                  </a:rPr>
                                  <m:t>𝑇</m:t>
                                </m:r>
                                <m:r>
                                  <a:rPr lang="en-US" sz="3600" b="0" i="1" smtClean="0">
                                    <a:latin typeface="Cambria Math" panose="02040503050406030204" pitchFamily="18" charset="0"/>
                                  </a:rPr>
                                  <m:t>=</m:t>
                                </m:r>
                                <m:r>
                                  <a:rPr lang="en-US" sz="3600" b="0" i="1" smtClean="0">
                                    <a:latin typeface="Cambria Math" panose="02040503050406030204" pitchFamily="18" charset="0"/>
                                  </a:rPr>
                                  <m:t>𝑡</m:t>
                                </m:r>
                              </m:e>
                            </m:d>
                            <m:r>
                              <a:rPr lang="en-US" sz="3600" b="0" i="1" smtClean="0">
                                <a:latin typeface="Cambria Math" panose="02040503050406030204" pitchFamily="18" charset="0"/>
                              </a:rPr>
                              <m:t>𝑃</m:t>
                            </m:r>
                            <m:r>
                              <a:rPr lang="en-US" sz="3600" b="0" i="1" smtClean="0">
                                <a:latin typeface="Cambria Math" panose="02040503050406030204" pitchFamily="18" charset="0"/>
                              </a:rPr>
                              <m:t>(</m:t>
                            </m:r>
                            <m:r>
                              <a:rPr lang="en-US" sz="3600" b="0" i="1" smtClean="0">
                                <a:latin typeface="Cambria Math" panose="02040503050406030204" pitchFamily="18" charset="0"/>
                              </a:rPr>
                              <m:t>𝑇</m:t>
                            </m:r>
                            <m:r>
                              <a:rPr lang="en-US" sz="3600" b="0" i="1" smtClean="0">
                                <a:latin typeface="Cambria Math" panose="02040503050406030204" pitchFamily="18" charset="0"/>
                              </a:rPr>
                              <m:t>=</m:t>
                            </m:r>
                            <m:r>
                              <a:rPr lang="en-US" sz="3600" b="0" i="1" smtClean="0">
                                <a:latin typeface="Cambria Math" panose="02040503050406030204" pitchFamily="18" charset="0"/>
                              </a:rPr>
                              <m:t>𝑡</m:t>
                            </m:r>
                            <m:r>
                              <a:rPr lang="en-US" sz="3600" b="0" i="1" smtClean="0">
                                <a:latin typeface="Cambria Math" panose="02040503050406030204" pitchFamily="18" charset="0"/>
                              </a:rPr>
                              <m:t>)</m:t>
                            </m:r>
                          </m:e>
                        </m:nary>
                      </m:oMath>
                    </m:oMathPara>
                  </a14:m>
                  <a:endParaRPr lang="en-US" sz="3600" dirty="0"/>
                </a:p>
              </p:txBody>
            </p:sp>
          </mc:Choice>
          <mc:Fallback xmlns="">
            <p:sp>
              <p:nvSpPr>
                <p:cNvPr id="59" name="TextBox 58">
                  <a:extLst>
                    <a:ext uri="{FF2B5EF4-FFF2-40B4-BE49-F238E27FC236}">
                      <a16:creationId xmlns:a16="http://schemas.microsoft.com/office/drawing/2014/main" id="{E868B43C-6DE6-4979-8814-881C37431E3B}"/>
                    </a:ext>
                  </a:extLst>
                </p:cNvPr>
                <p:cNvSpPr txBox="1">
                  <a:spLocks noRot="1" noChangeAspect="1" noMove="1" noResize="1" noEditPoints="1" noAdjustHandles="1" noChangeArrowheads="1" noChangeShapeType="1" noTextEdit="1"/>
                </p:cNvSpPr>
                <p:nvPr/>
              </p:nvSpPr>
              <p:spPr>
                <a:xfrm>
                  <a:off x="16663626" y="20118858"/>
                  <a:ext cx="9722326" cy="143661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1744265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6B9E5-765F-4A4D-93A9-D12B2FC08DFA}"/>
              </a:ext>
            </a:extLst>
          </p:cNvPr>
          <p:cNvSpPr>
            <a:spLocks noGrp="1"/>
          </p:cNvSpPr>
          <p:nvPr>
            <p:ph type="title"/>
          </p:nvPr>
        </p:nvSpPr>
        <p:spPr/>
        <p:txBody>
          <a:bodyPr/>
          <a:lstStyle/>
          <a:p>
            <a:r>
              <a:rPr lang="en-US" dirty="0"/>
              <a:t>Step 3: Estimate the effect</a:t>
            </a:r>
          </a:p>
        </p:txBody>
      </p:sp>
      <p:sp>
        <p:nvSpPr>
          <p:cNvPr id="5" name="Text Placeholder 4">
            <a:extLst>
              <a:ext uri="{FF2B5EF4-FFF2-40B4-BE49-F238E27FC236}">
                <a16:creationId xmlns:a16="http://schemas.microsoft.com/office/drawing/2014/main" id="{F4BA494B-CC56-449B-8B19-805DA63AFF07}"/>
              </a:ext>
            </a:extLst>
          </p:cNvPr>
          <p:cNvSpPr>
            <a:spLocks noGrp="1"/>
          </p:cNvSpPr>
          <p:nvPr>
            <p:ph type="body" sz="quarter" idx="10"/>
          </p:nvPr>
        </p:nvSpPr>
        <p:spPr>
          <a:xfrm>
            <a:off x="205962" y="1221160"/>
            <a:ext cx="8914641" cy="5922006"/>
          </a:xfrm>
        </p:spPr>
        <p:txBody>
          <a:bodyPr/>
          <a:lstStyle/>
          <a:p>
            <a:r>
              <a:rPr lang="en-US" sz="1800" b="1" dirty="0"/>
              <a:t>def </a:t>
            </a:r>
            <a:r>
              <a:rPr lang="en-US" sz="1800" b="1" dirty="0" err="1"/>
              <a:t>linear_causal_estimate</a:t>
            </a:r>
            <a:r>
              <a:rPr lang="en-US" sz="1800" b="1" dirty="0"/>
              <a:t>(</a:t>
            </a:r>
            <a:r>
              <a:rPr lang="en-US" sz="1800" b="1" dirty="0" err="1"/>
              <a:t>df</a:t>
            </a:r>
            <a:r>
              <a:rPr lang="en-US" sz="1800" b="1" dirty="0"/>
              <a:t>):</a:t>
            </a:r>
          </a:p>
          <a:p>
            <a:r>
              <a:rPr lang="en-US" sz="1800" dirty="0"/>
              <a:t>        </a:t>
            </a:r>
            <a:r>
              <a:rPr lang="en-US" sz="1800" dirty="0" err="1"/>
              <a:t>observed_common_causes</a:t>
            </a:r>
            <a:r>
              <a:rPr lang="en-US" sz="1800" dirty="0"/>
              <a:t> = </a:t>
            </a:r>
            <a:r>
              <a:rPr lang="en-US" sz="1800" dirty="0" err="1"/>
              <a:t>df</a:t>
            </a:r>
            <a:r>
              <a:rPr lang="en-US" sz="1800" dirty="0"/>
              <a:t>[['w0']]</a:t>
            </a:r>
          </a:p>
          <a:p>
            <a:r>
              <a:rPr lang="en-US" sz="1800" dirty="0"/>
              <a:t>        treatment_2d = </a:t>
            </a:r>
            <a:r>
              <a:rPr lang="en-US" sz="1800" dirty="0" err="1"/>
              <a:t>df</a:t>
            </a:r>
            <a:r>
              <a:rPr lang="en-US" sz="1800" dirty="0"/>
              <a:t>["Treatment"].</a:t>
            </a:r>
            <a:r>
              <a:rPr lang="en-US" sz="1800" dirty="0" err="1"/>
              <a:t>values.reshape</a:t>
            </a:r>
            <a:r>
              <a:rPr lang="en-US" sz="1800" dirty="0"/>
              <a:t>(</a:t>
            </a:r>
            <a:r>
              <a:rPr lang="en-US" sz="1800" dirty="0" err="1"/>
              <a:t>len</a:t>
            </a:r>
            <a:r>
              <a:rPr lang="en-US" sz="1800" dirty="0"/>
              <a:t>(</a:t>
            </a:r>
            <a:r>
              <a:rPr lang="en-US" sz="1800" dirty="0" err="1"/>
              <a:t>df</a:t>
            </a:r>
            <a:r>
              <a:rPr lang="en-US" sz="1800" dirty="0"/>
              <a:t>["Treatment"]), -1)</a:t>
            </a:r>
          </a:p>
          <a:p>
            <a:r>
              <a:rPr lang="en-US" sz="1800" dirty="0"/>
              <a:t>        </a:t>
            </a:r>
          </a:p>
          <a:p>
            <a:r>
              <a:rPr lang="en-US" sz="1800" dirty="0"/>
              <a:t>        features = </a:t>
            </a:r>
            <a:r>
              <a:rPr lang="en-US" sz="1800" dirty="0" err="1"/>
              <a:t>np.concatenate</a:t>
            </a:r>
            <a:r>
              <a:rPr lang="en-US" sz="1800" dirty="0"/>
              <a:t>((treatment_2d, </a:t>
            </a:r>
            <a:r>
              <a:rPr lang="en-US" sz="1800" dirty="0" err="1"/>
              <a:t>observed_common_causes</a:t>
            </a:r>
            <a:r>
              <a:rPr lang="en-US" sz="1800" dirty="0"/>
              <a:t>),</a:t>
            </a:r>
          </a:p>
          <a:p>
            <a:r>
              <a:rPr lang="en-US" sz="1800" dirty="0"/>
              <a:t>                axis=1)</a:t>
            </a:r>
          </a:p>
          <a:p>
            <a:r>
              <a:rPr lang="en-US" sz="1800" dirty="0"/>
              <a:t>        model = </a:t>
            </a:r>
            <a:r>
              <a:rPr lang="en-US" sz="1800" dirty="0" err="1"/>
              <a:t>linear_model.LinearRegression</a:t>
            </a:r>
            <a:r>
              <a:rPr lang="en-US" sz="1800" dirty="0"/>
              <a:t>()</a:t>
            </a:r>
          </a:p>
          <a:p>
            <a:r>
              <a:rPr lang="en-US" sz="1800" dirty="0"/>
              <a:t>        </a:t>
            </a:r>
            <a:r>
              <a:rPr lang="en-US" sz="1800" dirty="0" err="1"/>
              <a:t>model.fit</a:t>
            </a:r>
            <a:r>
              <a:rPr lang="en-US" sz="1800" dirty="0"/>
              <a:t>(features, </a:t>
            </a:r>
            <a:r>
              <a:rPr lang="en-US" sz="1800" dirty="0" err="1"/>
              <a:t>df</a:t>
            </a:r>
            <a:r>
              <a:rPr lang="en-US" sz="1800" dirty="0"/>
              <a:t>["Outcome"])</a:t>
            </a:r>
          </a:p>
          <a:p>
            <a:r>
              <a:rPr lang="en-US" sz="1800" dirty="0"/>
              <a:t>        coefficients = </a:t>
            </a:r>
            <a:r>
              <a:rPr lang="en-US" sz="1800" dirty="0" err="1"/>
              <a:t>model.coef</a:t>
            </a:r>
            <a:r>
              <a:rPr lang="en-US" sz="1800" dirty="0"/>
              <a:t>_</a:t>
            </a:r>
          </a:p>
          <a:p>
            <a:r>
              <a:rPr lang="en-US" sz="1800" dirty="0"/>
              <a:t>        estimate= {'</a:t>
            </a:r>
            <a:r>
              <a:rPr lang="en-US" sz="1800" dirty="0" err="1"/>
              <a:t>value':coefficients</a:t>
            </a:r>
            <a:r>
              <a:rPr lang="en-US" sz="1800" dirty="0"/>
              <a:t>[0],</a:t>
            </a:r>
          </a:p>
          <a:p>
            <a:r>
              <a:rPr lang="en-US" sz="1800" dirty="0"/>
              <a:t>                   'intercept':</a:t>
            </a:r>
            <a:r>
              <a:rPr lang="en-US" sz="1800" dirty="0" err="1"/>
              <a:t>model.intercept</a:t>
            </a:r>
            <a:r>
              <a:rPr lang="en-US" sz="1800" dirty="0"/>
              <a:t>_}</a:t>
            </a:r>
          </a:p>
          <a:p>
            <a:r>
              <a:rPr lang="en-US" sz="1800" dirty="0"/>
              <a:t>        return estimate</a:t>
            </a:r>
          </a:p>
          <a:p>
            <a:endParaRPr lang="en-US" sz="1800" dirty="0"/>
          </a:p>
          <a:p>
            <a:endParaRPr lang="en-US" sz="1800" dirty="0"/>
          </a:p>
          <a:p>
            <a:r>
              <a:rPr lang="en-US" sz="1800" b="1" dirty="0"/>
              <a:t>estimate = </a:t>
            </a:r>
            <a:r>
              <a:rPr lang="en-US" sz="1800" b="1" dirty="0" err="1"/>
              <a:t>linear_causal_estimate</a:t>
            </a:r>
            <a:r>
              <a:rPr lang="en-US" sz="1800" b="1" dirty="0"/>
              <a:t>(</a:t>
            </a:r>
            <a:r>
              <a:rPr lang="en-US" sz="1800" b="1" dirty="0" err="1"/>
              <a:t>df</a:t>
            </a:r>
            <a:r>
              <a:rPr lang="en-US" sz="1800" b="1" dirty="0"/>
              <a:t>)</a:t>
            </a:r>
          </a:p>
          <a:p>
            <a:r>
              <a:rPr lang="en-US" sz="1800" b="1" dirty="0"/>
              <a:t>print("Causal Estimate is " + </a:t>
            </a:r>
            <a:r>
              <a:rPr lang="en-US" sz="1800" b="1" dirty="0" err="1"/>
              <a:t>str</a:t>
            </a:r>
            <a:r>
              <a:rPr lang="en-US" sz="1800" b="1" dirty="0"/>
              <a:t>(estimate["value"]))</a:t>
            </a:r>
          </a:p>
          <a:p>
            <a:endParaRPr lang="en-US" dirty="0"/>
          </a:p>
        </p:txBody>
      </p:sp>
      <p:sp>
        <p:nvSpPr>
          <p:cNvPr id="4" name="Slide Number Placeholder 3">
            <a:extLst>
              <a:ext uri="{FF2B5EF4-FFF2-40B4-BE49-F238E27FC236}">
                <a16:creationId xmlns:a16="http://schemas.microsoft.com/office/drawing/2014/main" id="{45C69F2B-3C02-4D06-8571-E2B7BB0E8773}"/>
              </a:ext>
            </a:extLst>
          </p:cNvPr>
          <p:cNvSpPr>
            <a:spLocks noGrp="1"/>
          </p:cNvSpPr>
          <p:nvPr>
            <p:ph type="sldNum" sz="quarter" idx="11"/>
          </p:nvPr>
        </p:nvSpPr>
        <p:spPr/>
        <p:txBody>
          <a:bodyPr/>
          <a:lstStyle/>
          <a:p>
            <a:fld id="{34990F19-4AF9-4079-9E3A-38E608497707}" type="slidenum">
              <a:rPr lang="en-US" smtClean="0"/>
              <a:t>136</a:t>
            </a:fld>
            <a:endParaRPr lang="en-US"/>
          </a:p>
        </p:txBody>
      </p:sp>
    </p:spTree>
    <p:extLst>
      <p:ext uri="{BB962C8B-B14F-4D97-AF65-F5344CB8AC3E}">
        <p14:creationId xmlns:p14="http://schemas.microsoft.com/office/powerpoint/2010/main" val="2702628788"/>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6B9E5-765F-4A4D-93A9-D12B2FC08DFA}"/>
              </a:ext>
            </a:extLst>
          </p:cNvPr>
          <p:cNvSpPr>
            <a:spLocks noGrp="1"/>
          </p:cNvSpPr>
          <p:nvPr>
            <p:ph type="title"/>
          </p:nvPr>
        </p:nvSpPr>
        <p:spPr/>
        <p:txBody>
          <a:bodyPr/>
          <a:lstStyle/>
          <a:p>
            <a:r>
              <a:rPr lang="en-US" dirty="0"/>
              <a:t>Step 3: Estimate the effect</a:t>
            </a:r>
          </a:p>
        </p:txBody>
      </p:sp>
      <p:sp>
        <p:nvSpPr>
          <p:cNvPr id="4" name="Slide Number Placeholder 3">
            <a:extLst>
              <a:ext uri="{FF2B5EF4-FFF2-40B4-BE49-F238E27FC236}">
                <a16:creationId xmlns:a16="http://schemas.microsoft.com/office/drawing/2014/main" id="{45C69F2B-3C02-4D06-8571-E2B7BB0E8773}"/>
              </a:ext>
            </a:extLst>
          </p:cNvPr>
          <p:cNvSpPr>
            <a:spLocks noGrp="1"/>
          </p:cNvSpPr>
          <p:nvPr>
            <p:ph type="sldNum" sz="quarter" idx="11"/>
          </p:nvPr>
        </p:nvSpPr>
        <p:spPr/>
        <p:txBody>
          <a:bodyPr/>
          <a:lstStyle/>
          <a:p>
            <a:fld id="{34990F19-4AF9-4079-9E3A-38E608497707}" type="slidenum">
              <a:rPr lang="en-US" smtClean="0"/>
              <a:t>137</a:t>
            </a:fld>
            <a:endParaRPr lang="en-US"/>
          </a:p>
        </p:txBody>
      </p:sp>
      <p:pic>
        <p:nvPicPr>
          <p:cNvPr id="11" name="Picture 10">
            <a:extLst>
              <a:ext uri="{FF2B5EF4-FFF2-40B4-BE49-F238E27FC236}">
                <a16:creationId xmlns:a16="http://schemas.microsoft.com/office/drawing/2014/main" id="{9D75952E-D82C-4D04-BF6E-2A300519418E}"/>
              </a:ext>
            </a:extLst>
          </p:cNvPr>
          <p:cNvPicPr>
            <a:picLocks noChangeAspect="1"/>
          </p:cNvPicPr>
          <p:nvPr/>
        </p:nvPicPr>
        <p:blipFill>
          <a:blip r:embed="rId2"/>
          <a:stretch>
            <a:fillRect/>
          </a:stretch>
        </p:blipFill>
        <p:spPr>
          <a:xfrm>
            <a:off x="900610" y="1265109"/>
            <a:ext cx="6707128" cy="5208187"/>
          </a:xfrm>
          <a:prstGeom prst="rect">
            <a:avLst/>
          </a:prstGeom>
        </p:spPr>
      </p:pic>
      <p:sp>
        <p:nvSpPr>
          <p:cNvPr id="12" name="Rectangle: Rounded Corners 11">
            <a:extLst>
              <a:ext uri="{FF2B5EF4-FFF2-40B4-BE49-F238E27FC236}">
                <a16:creationId xmlns:a16="http://schemas.microsoft.com/office/drawing/2014/main" id="{D54DD154-28EF-4732-A867-C3FCDC517544}"/>
              </a:ext>
            </a:extLst>
          </p:cNvPr>
          <p:cNvSpPr/>
          <p:nvPr/>
        </p:nvSpPr>
        <p:spPr bwMode="auto">
          <a:xfrm>
            <a:off x="3215481" y="5097462"/>
            <a:ext cx="914400" cy="30480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2712616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Study the effect of  app store recommendation system.</a:t>
            </a:r>
          </a:p>
          <a:p>
            <a:r>
              <a:rPr lang="en-US" dirty="0"/>
              <a:t>Using system logs, </a:t>
            </a:r>
          </a:p>
          <a:p>
            <a:r>
              <a:rPr lang="en-US" dirty="0"/>
              <a:t>	Compare two recommendation algorithms.</a:t>
            </a:r>
          </a:p>
          <a:p>
            <a:r>
              <a:rPr lang="en-US" dirty="0"/>
              <a:t>	Estimate the causal effect of recommendations.</a:t>
            </a:r>
          </a:p>
          <a:p>
            <a:endParaRPr lang="en-US" dirty="0"/>
          </a:p>
        </p:txBody>
      </p:sp>
      <p:sp>
        <p:nvSpPr>
          <p:cNvPr id="2" name="Title 1"/>
          <p:cNvSpPr>
            <a:spLocks noGrp="1"/>
          </p:cNvSpPr>
          <p:nvPr>
            <p:ph type="title"/>
          </p:nvPr>
        </p:nvSpPr>
        <p:spPr/>
        <p:txBody>
          <a:bodyPr/>
          <a:lstStyle/>
          <a:p>
            <a:r>
              <a:rPr lang="en-US" dirty="0"/>
              <a:t>Example 2: Effect of recommendations</a:t>
            </a:r>
          </a:p>
        </p:txBody>
      </p:sp>
      <p:sp>
        <p:nvSpPr>
          <p:cNvPr id="4" name="Slide Number Placeholder 3"/>
          <p:cNvSpPr>
            <a:spLocks noGrp="1"/>
          </p:cNvSpPr>
          <p:nvPr>
            <p:ph type="sldNum" sz="quarter" idx="11"/>
          </p:nvPr>
        </p:nvSpPr>
        <p:spPr/>
        <p:txBody>
          <a:bodyPr/>
          <a:lstStyle/>
          <a:p>
            <a:fld id="{34990F19-4AF9-4079-9E3A-38E608497707}" type="slidenum">
              <a:rPr lang="en-US" smtClean="0"/>
              <a:t>138</a:t>
            </a:fld>
            <a:endParaRPr lang="en-US"/>
          </a:p>
        </p:txBody>
      </p:sp>
    </p:spTree>
    <p:extLst>
      <p:ext uri="{BB962C8B-B14F-4D97-AF65-F5344CB8AC3E}">
        <p14:creationId xmlns:p14="http://schemas.microsoft.com/office/powerpoint/2010/main" val="4252270577"/>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b="1" dirty="0"/>
              <a:t>Situation:</a:t>
            </a:r>
            <a:r>
              <a:rPr lang="en-US" dirty="0"/>
              <a:t> Two Algorithms, A and B, were used to show app recommendations on the Store.</a:t>
            </a:r>
          </a:p>
          <a:p>
            <a:endParaRPr lang="en-US" dirty="0"/>
          </a:p>
          <a:p>
            <a:r>
              <a:rPr lang="en-US" b="1" dirty="0"/>
              <a:t>Data:</a:t>
            </a:r>
            <a:r>
              <a:rPr lang="en-US" dirty="0"/>
              <a:t> System log data recording users’ visits.</a:t>
            </a:r>
          </a:p>
          <a:p>
            <a:endParaRPr lang="en-US" dirty="0"/>
          </a:p>
          <a:p>
            <a:r>
              <a:rPr lang="en-US" b="1" dirty="0"/>
              <a:t>Causal question:</a:t>
            </a:r>
            <a:r>
              <a:rPr lang="en-US" dirty="0"/>
              <a:t> Which algorithm leads to higher click-through rates? </a:t>
            </a:r>
          </a:p>
        </p:txBody>
      </p:sp>
      <p:sp>
        <p:nvSpPr>
          <p:cNvPr id="2" name="Title 1"/>
          <p:cNvSpPr>
            <a:spLocks noGrp="1"/>
          </p:cNvSpPr>
          <p:nvPr>
            <p:ph type="title"/>
          </p:nvPr>
        </p:nvSpPr>
        <p:spPr/>
        <p:txBody>
          <a:bodyPr/>
          <a:lstStyle/>
          <a:p>
            <a:r>
              <a:rPr lang="en-US" dirty="0"/>
              <a:t>I. Which of the two algorithms is better?</a:t>
            </a:r>
          </a:p>
        </p:txBody>
      </p:sp>
      <p:sp>
        <p:nvSpPr>
          <p:cNvPr id="4" name="Slide Number Placeholder 3"/>
          <p:cNvSpPr>
            <a:spLocks noGrp="1"/>
          </p:cNvSpPr>
          <p:nvPr>
            <p:ph type="sldNum" sz="quarter" idx="11"/>
          </p:nvPr>
        </p:nvSpPr>
        <p:spPr/>
        <p:txBody>
          <a:bodyPr/>
          <a:lstStyle/>
          <a:p>
            <a:fld id="{34990F19-4AF9-4079-9E3A-38E608497707}" type="slidenum">
              <a:rPr lang="en-US" smtClean="0"/>
              <a:t>139</a:t>
            </a:fld>
            <a:endParaRPr lang="en-US"/>
          </a:p>
        </p:txBody>
      </p:sp>
    </p:spTree>
    <p:extLst>
      <p:ext uri="{BB962C8B-B14F-4D97-AF65-F5344CB8AC3E}">
        <p14:creationId xmlns:p14="http://schemas.microsoft.com/office/powerpoint/2010/main" val="4302716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815FBC-4122-47DE-9D84-960EE64CF41D}"/>
              </a:ext>
            </a:extLst>
          </p:cNvPr>
          <p:cNvSpPr>
            <a:spLocks noGrp="1"/>
          </p:cNvSpPr>
          <p:nvPr>
            <p:ph type="body" sz="quarter" idx="10"/>
          </p:nvPr>
        </p:nvSpPr>
        <p:spPr>
          <a:xfrm>
            <a:off x="205961" y="1212850"/>
            <a:ext cx="8914642" cy="6281720"/>
          </a:xfrm>
        </p:spPr>
        <p:txBody>
          <a:bodyPr/>
          <a:lstStyle/>
          <a:p>
            <a:r>
              <a:rPr lang="en-US" dirty="0"/>
              <a:t>Empirical causal inference is pragmatic, best-effort.</a:t>
            </a:r>
          </a:p>
          <a:p>
            <a:endParaRPr lang="en-US" dirty="0"/>
          </a:p>
          <a:p>
            <a:r>
              <a:rPr lang="en-US" dirty="0"/>
              <a:t>Concerns effect of actions </a:t>
            </a:r>
            <a:r>
              <a:rPr lang="en-US" b="1" dirty="0"/>
              <a:t>that generalize to all reasonable contexts</a:t>
            </a:r>
            <a:r>
              <a:rPr lang="en-US" dirty="0"/>
              <a:t>.</a:t>
            </a:r>
          </a:p>
          <a:p>
            <a:r>
              <a:rPr lang="en-US" dirty="0"/>
              <a:t>	</a:t>
            </a:r>
            <a:r>
              <a:rPr lang="en-US" sz="2400" i="1" dirty="0"/>
              <a:t>If I strike a match, would it light up </a:t>
            </a:r>
            <a:r>
              <a:rPr lang="en-US" sz="2400" b="1" i="1" dirty="0"/>
              <a:t>(assuming that everything else stays the same)</a:t>
            </a:r>
            <a:r>
              <a:rPr lang="en-US" sz="2400" i="1" dirty="0"/>
              <a:t>?</a:t>
            </a:r>
          </a:p>
          <a:p>
            <a:endParaRPr lang="en-US" sz="2400" i="1" dirty="0"/>
          </a:p>
          <a:p>
            <a:pPr lvl="0" defTabSz="932742">
              <a:spcBef>
                <a:spcPts val="0"/>
              </a:spcBef>
              <a:spcAft>
                <a:spcPts val="600"/>
              </a:spcAft>
              <a:buSzTx/>
            </a:pPr>
            <a:r>
              <a:rPr lang="en-US" sz="2800" dirty="0">
                <a:solidFill>
                  <a:srgbClr val="FFFFFF"/>
                </a:solidFill>
                <a:latin typeface="Segoe UI"/>
              </a:rPr>
              <a:t>“A bag of tricks to produce knowledge!”</a:t>
            </a:r>
            <a:endParaRPr lang="en-US" sz="2400" i="1" dirty="0"/>
          </a:p>
          <a:p>
            <a:r>
              <a:rPr lang="en-US" dirty="0"/>
              <a:t>--Try the action multiple times</a:t>
            </a:r>
          </a:p>
          <a:p>
            <a:r>
              <a:rPr lang="en-US" dirty="0"/>
              <a:t>--Try controlling for the environment</a:t>
            </a:r>
          </a:p>
          <a:p>
            <a:r>
              <a:rPr lang="en-US" dirty="0"/>
              <a:t>--Somehow account for uncontrolled factors</a:t>
            </a:r>
          </a:p>
          <a:p>
            <a:endParaRPr lang="en-US" dirty="0"/>
          </a:p>
          <a:p>
            <a:endParaRPr lang="en-US" dirty="0"/>
          </a:p>
        </p:txBody>
      </p:sp>
      <p:sp>
        <p:nvSpPr>
          <p:cNvPr id="3" name="Title 2">
            <a:extLst>
              <a:ext uri="{FF2B5EF4-FFF2-40B4-BE49-F238E27FC236}">
                <a16:creationId xmlns:a16="http://schemas.microsoft.com/office/drawing/2014/main" id="{DDD8E69F-FADC-48CD-BBEC-88E0C1F860C3}"/>
              </a:ext>
            </a:extLst>
          </p:cNvPr>
          <p:cNvSpPr>
            <a:spLocks noGrp="1"/>
          </p:cNvSpPr>
          <p:nvPr>
            <p:ph type="title"/>
          </p:nvPr>
        </p:nvSpPr>
        <p:spPr/>
        <p:txBody>
          <a:bodyPr/>
          <a:lstStyle/>
          <a:p>
            <a:r>
              <a:rPr lang="en-US" dirty="0"/>
              <a:t>Still, everyone aims to find causal effects</a:t>
            </a:r>
          </a:p>
        </p:txBody>
      </p:sp>
      <p:sp>
        <p:nvSpPr>
          <p:cNvPr id="4" name="Slide Number Placeholder 3">
            <a:extLst>
              <a:ext uri="{FF2B5EF4-FFF2-40B4-BE49-F238E27FC236}">
                <a16:creationId xmlns:a16="http://schemas.microsoft.com/office/drawing/2014/main" id="{B3D27528-6CF0-40A7-82E6-2CD779218A01}"/>
              </a:ext>
            </a:extLst>
          </p:cNvPr>
          <p:cNvSpPr>
            <a:spLocks noGrp="1"/>
          </p:cNvSpPr>
          <p:nvPr>
            <p:ph type="sldNum" sz="quarter" idx="11"/>
          </p:nvPr>
        </p:nvSpPr>
        <p:spPr/>
        <p:txBody>
          <a:bodyPr/>
          <a:lstStyle/>
          <a:p>
            <a:fld id="{34990F19-4AF9-4079-9E3A-38E608497707}" type="slidenum">
              <a:rPr lang="en-US" smtClean="0"/>
              <a:t>14</a:t>
            </a:fld>
            <a:endParaRPr lang="en-US"/>
          </a:p>
        </p:txBody>
      </p:sp>
    </p:spTree>
    <p:extLst>
      <p:ext uri="{BB962C8B-B14F-4D97-AF65-F5344CB8AC3E}">
        <p14:creationId xmlns:p14="http://schemas.microsoft.com/office/powerpoint/2010/main" val="394400300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600164"/>
          </a:xfrm>
        </p:spPr>
        <p:txBody>
          <a:bodyPr/>
          <a:lstStyle/>
          <a:p>
            <a:r>
              <a:rPr lang="en-US" dirty="0" err="1">
                <a:latin typeface="Lucida Console" panose="020B0609040504020204" pitchFamily="49" charset="0"/>
                <a:cs typeface="Consolas" panose="020B0609020204030204" pitchFamily="49" charset="0"/>
              </a:rPr>
              <a:t>Jupyter</a:t>
            </a:r>
            <a:r>
              <a:rPr lang="en-US" dirty="0">
                <a:latin typeface="Lucida Console" panose="020B0609040504020204" pitchFamily="49" charset="0"/>
                <a:cs typeface="Consolas" panose="020B0609020204030204" pitchFamily="49" charset="0"/>
              </a:rPr>
              <a:t> notebook</a:t>
            </a:r>
          </a:p>
        </p:txBody>
      </p:sp>
      <p:sp>
        <p:nvSpPr>
          <p:cNvPr id="2" name="Title 1"/>
          <p:cNvSpPr>
            <a:spLocks noGrp="1"/>
          </p:cNvSpPr>
          <p:nvPr>
            <p:ph type="title"/>
          </p:nvPr>
        </p:nvSpPr>
        <p:spPr/>
        <p:txBody>
          <a:bodyPr/>
          <a:lstStyle/>
          <a:p>
            <a:r>
              <a:rPr lang="en-US" dirty="0"/>
              <a:t>Loading user-app visits data</a:t>
            </a:r>
          </a:p>
        </p:txBody>
      </p:sp>
      <p:sp>
        <p:nvSpPr>
          <p:cNvPr id="4" name="Slide Number Placeholder 3"/>
          <p:cNvSpPr>
            <a:spLocks noGrp="1"/>
          </p:cNvSpPr>
          <p:nvPr>
            <p:ph type="sldNum" sz="quarter" idx="11"/>
          </p:nvPr>
        </p:nvSpPr>
        <p:spPr/>
        <p:txBody>
          <a:bodyPr/>
          <a:lstStyle/>
          <a:p>
            <a:fld id="{34990F19-4AF9-4079-9E3A-38E608497707}" type="slidenum">
              <a:rPr lang="en-US" smtClean="0"/>
              <a:t>140</a:t>
            </a:fld>
            <a:endParaRPr lang="en-US"/>
          </a:p>
        </p:txBody>
      </p:sp>
      <p:sp>
        <p:nvSpPr>
          <p:cNvPr id="5" name="Rectangle 1">
            <a:extLst>
              <a:ext uri="{FF2B5EF4-FFF2-40B4-BE49-F238E27FC236}">
                <a16:creationId xmlns:a16="http://schemas.microsoft.com/office/drawing/2014/main" id="{09FBE0C5-304C-466E-9E61-76781D145F24}"/>
              </a:ext>
            </a:extLst>
          </p:cNvPr>
          <p:cNvSpPr txBox="1">
            <a:spLocks noChangeArrowheads="1"/>
          </p:cNvSpPr>
          <p:nvPr/>
        </p:nvSpPr>
        <p:spPr bwMode="auto">
          <a:xfrm>
            <a:off x="335196" y="2486189"/>
            <a:ext cx="8785407"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685709" eaLnBrk="0" fontAlgn="base" hangingPunct="0">
              <a:lnSpc>
                <a:spcPct val="100000"/>
              </a:lnSpc>
              <a:spcBef>
                <a:spcPct val="0"/>
              </a:spcBef>
              <a:spcAft>
                <a:spcPct val="0"/>
              </a:spcAft>
              <a:buSzTx/>
            </a:pPr>
            <a:r>
              <a:rPr lang="en-US" altLang="en-US" sz="2400" dirty="0" err="1">
                <a:solidFill>
                  <a:schemeClr val="bg1"/>
                </a:solidFill>
                <a:latin typeface="Lucida Console" panose="020B0609040504020204" pitchFamily="49" charset="0"/>
              </a:rPr>
              <a:t>user_app_visits_A</a:t>
            </a:r>
            <a:r>
              <a:rPr lang="en-US" altLang="en-US" sz="2400" dirty="0">
                <a:solidFill>
                  <a:schemeClr val="bg1"/>
                </a:solidFill>
                <a:latin typeface="Lucida Console" panose="020B0609040504020204" pitchFamily="49" charset="0"/>
              </a:rPr>
              <a:t> = </a:t>
            </a:r>
            <a:r>
              <a:rPr lang="en-US" altLang="en-US" sz="2400" dirty="0" err="1">
                <a:solidFill>
                  <a:schemeClr val="bg1"/>
                </a:solidFill>
                <a:latin typeface="Lucida Console" panose="020B0609040504020204" pitchFamily="49" charset="0"/>
              </a:rPr>
              <a:t>pd.read_csv</a:t>
            </a:r>
            <a:r>
              <a:rPr lang="en-US" altLang="en-US" sz="2400" dirty="0">
                <a:solidFill>
                  <a:schemeClr val="bg1"/>
                </a:solidFill>
                <a:latin typeface="Lucida Console" panose="020B0609040504020204" pitchFamily="49" charset="0"/>
              </a:rPr>
              <a:t>("../datasets/user_app_visits_A.csv)</a:t>
            </a:r>
          </a:p>
          <a:p>
            <a:pPr defTabSz="685709" eaLnBrk="0" fontAlgn="base" hangingPunct="0">
              <a:lnSpc>
                <a:spcPct val="100000"/>
              </a:lnSpc>
              <a:spcBef>
                <a:spcPct val="0"/>
              </a:spcBef>
              <a:spcAft>
                <a:spcPct val="0"/>
              </a:spcAft>
              <a:buSzTx/>
            </a:pPr>
            <a:r>
              <a:rPr lang="en-US" altLang="en-US" sz="2400" dirty="0">
                <a:solidFill>
                  <a:schemeClr val="bg1"/>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err="1">
                <a:solidFill>
                  <a:schemeClr val="bg1"/>
                </a:solidFill>
                <a:latin typeface="Lucida Console" panose="020B0609040504020204" pitchFamily="49" charset="0"/>
              </a:rPr>
              <a:t>user_app_visits_B</a:t>
            </a:r>
            <a:r>
              <a:rPr lang="en-US" altLang="en-US" sz="2400" dirty="0">
                <a:solidFill>
                  <a:schemeClr val="bg1"/>
                </a:solidFill>
                <a:latin typeface="Lucida Console" panose="020B0609040504020204" pitchFamily="49" charset="0"/>
              </a:rPr>
              <a:t> = </a:t>
            </a:r>
            <a:r>
              <a:rPr lang="en-US" altLang="en-US" sz="2400" dirty="0" err="1">
                <a:solidFill>
                  <a:schemeClr val="bg1"/>
                </a:solidFill>
                <a:latin typeface="Lucida Console" panose="020B0609040504020204" pitchFamily="49" charset="0"/>
              </a:rPr>
              <a:t>pd.read_csv</a:t>
            </a:r>
            <a:r>
              <a:rPr lang="en-US" altLang="en-US" sz="2400" dirty="0">
                <a:solidFill>
                  <a:schemeClr val="bg1"/>
                </a:solidFill>
                <a:latin typeface="Lucida Console" panose="020B0609040504020204" pitchFamily="49" charset="0"/>
              </a:rPr>
              <a:t>("../datasets/user_app_visits_B.csv)</a:t>
            </a:r>
          </a:p>
        </p:txBody>
      </p:sp>
    </p:spTree>
    <p:extLst>
      <p:ext uri="{BB962C8B-B14F-4D97-AF65-F5344CB8AC3E}">
        <p14:creationId xmlns:p14="http://schemas.microsoft.com/office/powerpoint/2010/main" val="3539804531"/>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0251" y="1954343"/>
            <a:ext cx="8675901" cy="3485853"/>
          </a:xfrm>
          <a:prstGeom prst="rect">
            <a:avLst/>
          </a:prstGeom>
        </p:spPr>
      </p:pic>
      <p:sp>
        <p:nvSpPr>
          <p:cNvPr id="4" name="Title 3"/>
          <p:cNvSpPr>
            <a:spLocks noGrp="1"/>
          </p:cNvSpPr>
          <p:nvPr>
            <p:ph type="title"/>
          </p:nvPr>
        </p:nvSpPr>
        <p:spPr>
          <a:xfrm>
            <a:off x="205962" y="295277"/>
            <a:ext cx="8916415" cy="917575"/>
          </a:xfrm>
        </p:spPr>
        <p:txBody>
          <a:bodyPr/>
          <a:lstStyle/>
          <a:p>
            <a:r>
              <a:rPr lang="en-US" dirty="0"/>
              <a:t>Dataset at a glance</a:t>
            </a:r>
          </a:p>
        </p:txBody>
      </p:sp>
      <p:sp>
        <p:nvSpPr>
          <p:cNvPr id="2" name="Slide Number Placeholder 1"/>
          <p:cNvSpPr>
            <a:spLocks noGrp="1"/>
          </p:cNvSpPr>
          <p:nvPr>
            <p:ph type="sldNum" sz="quarter" idx="11"/>
          </p:nvPr>
        </p:nvSpPr>
        <p:spPr/>
        <p:txBody>
          <a:bodyPr/>
          <a:lstStyle/>
          <a:p>
            <a:fld id="{34990F19-4AF9-4079-9E3A-38E608497707}" type="slidenum">
              <a:rPr lang="en-US" smtClean="0"/>
              <a:t>141</a:t>
            </a:fld>
            <a:endParaRPr lang="en-US"/>
          </a:p>
        </p:txBody>
      </p:sp>
    </p:spTree>
    <p:extLst>
      <p:ext uri="{BB962C8B-B14F-4D97-AF65-F5344CB8AC3E}">
        <p14:creationId xmlns:p14="http://schemas.microsoft.com/office/powerpoint/2010/main" val="423144695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b="1" dirty="0" err="1"/>
              <a:t>user_id</a:t>
            </a:r>
            <a:r>
              <a:rPr lang="en-US" b="1" dirty="0"/>
              <a:t>:</a:t>
            </a:r>
            <a:r>
              <a:rPr lang="en-US" dirty="0"/>
              <a:t> </a:t>
            </a:r>
            <a:r>
              <a:rPr lang="en-US" sz="2400" dirty="0"/>
              <a:t>Unique ID for user</a:t>
            </a:r>
          </a:p>
          <a:p>
            <a:r>
              <a:rPr lang="en-US" b="1" dirty="0" err="1"/>
              <a:t>activity_level</a:t>
            </a:r>
            <a:r>
              <a:rPr lang="en-US" b="1" dirty="0"/>
              <a:t>:</a:t>
            </a:r>
            <a:r>
              <a:rPr lang="en-US" dirty="0"/>
              <a:t> </a:t>
            </a:r>
            <a:r>
              <a:rPr lang="en-US" sz="2400" dirty="0"/>
              <a:t>User’s activity level. Discrete (1:Lowest, 4:Highest)</a:t>
            </a:r>
          </a:p>
          <a:p>
            <a:r>
              <a:rPr lang="en-US" b="1" dirty="0" err="1"/>
              <a:t>product_id</a:t>
            </a:r>
            <a:r>
              <a:rPr lang="en-US" b="1" dirty="0"/>
              <a:t>:</a:t>
            </a:r>
            <a:r>
              <a:rPr lang="en-US" dirty="0"/>
              <a:t> </a:t>
            </a:r>
            <a:r>
              <a:rPr lang="en-US" sz="2400" dirty="0"/>
              <a:t>Unique ID for an app</a:t>
            </a:r>
          </a:p>
          <a:p>
            <a:r>
              <a:rPr lang="en-US" b="1" dirty="0"/>
              <a:t>category: </a:t>
            </a:r>
            <a:r>
              <a:rPr lang="en-US" sz="2400" dirty="0"/>
              <a:t>Category for an app (e.g. productivity, music, etc.)</a:t>
            </a:r>
          </a:p>
          <a:p>
            <a:r>
              <a:rPr lang="en-US" b="1" dirty="0" err="1"/>
              <a:t>is_rec_visit</a:t>
            </a:r>
            <a:r>
              <a:rPr lang="en-US" b="1" dirty="0"/>
              <a:t>:</a:t>
            </a:r>
            <a:r>
              <a:rPr lang="en-US" dirty="0"/>
              <a:t> </a:t>
            </a:r>
            <a:r>
              <a:rPr lang="en-US" sz="2400" dirty="0"/>
              <a:t>Whether the app visit came through a recommendation click-through.</a:t>
            </a:r>
          </a:p>
          <a:p>
            <a:r>
              <a:rPr lang="en-US" b="1" dirty="0" err="1"/>
              <a:t>rec_rank</a:t>
            </a:r>
            <a:r>
              <a:rPr lang="en-US" b="1" dirty="0"/>
              <a:t>:</a:t>
            </a:r>
            <a:r>
              <a:rPr lang="en-US" sz="2400" dirty="0"/>
              <a:t> Rank in the recommendation list (only top-3 apps shown to user, -1 means that app was not in the recommendation list)</a:t>
            </a:r>
          </a:p>
        </p:txBody>
      </p:sp>
      <p:sp>
        <p:nvSpPr>
          <p:cNvPr id="2" name="Title 1"/>
          <p:cNvSpPr>
            <a:spLocks noGrp="1"/>
          </p:cNvSpPr>
          <p:nvPr>
            <p:ph type="title"/>
          </p:nvPr>
        </p:nvSpPr>
        <p:spPr/>
        <p:txBody>
          <a:bodyPr/>
          <a:lstStyle/>
          <a:p>
            <a:r>
              <a:rPr lang="en-US" dirty="0"/>
              <a:t>Data description</a:t>
            </a:r>
          </a:p>
        </p:txBody>
      </p:sp>
      <p:sp>
        <p:nvSpPr>
          <p:cNvPr id="4" name="Slide Number Placeholder 3"/>
          <p:cNvSpPr>
            <a:spLocks noGrp="1"/>
          </p:cNvSpPr>
          <p:nvPr>
            <p:ph type="sldNum" sz="quarter" idx="11"/>
          </p:nvPr>
        </p:nvSpPr>
        <p:spPr/>
        <p:txBody>
          <a:bodyPr/>
          <a:lstStyle/>
          <a:p>
            <a:fld id="{34990F19-4AF9-4079-9E3A-38E608497707}" type="slidenum">
              <a:rPr lang="en-US" smtClean="0"/>
              <a:t>142</a:t>
            </a:fld>
            <a:endParaRPr lang="en-US"/>
          </a:p>
        </p:txBody>
      </p:sp>
    </p:spTree>
    <p:extLst>
      <p:ext uri="{BB962C8B-B14F-4D97-AF65-F5344CB8AC3E}">
        <p14:creationId xmlns:p14="http://schemas.microsoft.com/office/powerpoint/2010/main" val="394783937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the dataset?</a:t>
            </a:r>
          </a:p>
        </p:txBody>
      </p:sp>
      <p:sp>
        <p:nvSpPr>
          <p:cNvPr id="5" name="Rectangle 1"/>
          <p:cNvSpPr>
            <a:spLocks noGrp="1" noChangeArrowheads="1"/>
          </p:cNvSpPr>
          <p:nvPr>
            <p:ph type="body" sz="quarter" idx="10"/>
          </p:nvPr>
        </p:nvSpPr>
        <p:spPr bwMode="auto">
          <a:xfrm>
            <a:off x="350143" y="2011334"/>
            <a:ext cx="8656169"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a:t>
            </a:r>
            <a:r>
              <a:rPr lang="en-US" altLang="en-US" sz="2400" dirty="0" err="1">
                <a:solidFill>
                  <a:srgbClr val="0000FF"/>
                </a:solidFill>
                <a:latin typeface="Lucida Console" panose="020B0609040504020204" pitchFamily="49" charset="0"/>
              </a:rPr>
              <a:t>nrow</a:t>
            </a:r>
            <a:r>
              <a:rPr lang="en-US" altLang="en-US" sz="2400" dirty="0">
                <a:solidFill>
                  <a:srgbClr val="0000FF"/>
                </a:solidFill>
                <a:latin typeface="Lucida Console" panose="020B0609040504020204" pitchFamily="49" charset="0"/>
              </a:rPr>
              <a:t>(</a:t>
            </a:r>
            <a:r>
              <a:rPr lang="en-US" altLang="en-US" sz="2400" dirty="0" err="1">
                <a:solidFill>
                  <a:srgbClr val="0000FF"/>
                </a:solidFill>
                <a:latin typeface="Lucida Console" panose="020B0609040504020204" pitchFamily="49" charset="0"/>
              </a:rPr>
              <a:t>user_app_visits_A</a:t>
            </a:r>
            <a:r>
              <a:rPr lang="en-US" altLang="en-US" sz="24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1,000,000</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user_app_visits_A$user_id</a:t>
            </a:r>
            <a:r>
              <a:rPr lang="en-US" altLang="en-US" sz="24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10,000 </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user_app_visits_A$product_id</a:t>
            </a:r>
            <a:r>
              <a:rPr lang="en-US" altLang="en-US" sz="2400" dirty="0">
                <a:solidFill>
                  <a:srgbClr val="0000FF"/>
                </a:solidFill>
                <a:latin typeface="Lucida Console" panose="020B0609040504020204" pitchFamily="49" charset="0"/>
              </a:rPr>
              <a:t>))</a:t>
            </a:r>
          </a:p>
          <a:p>
            <a:pPr defTabSz="685709" eaLnBrk="0" fontAlgn="base" hangingPunct="0">
              <a:lnSpc>
                <a:spcPct val="100000"/>
              </a:lnSpc>
              <a:spcBef>
                <a:spcPct val="0"/>
              </a:spcBef>
              <a:spcAft>
                <a:spcPct val="0"/>
              </a:spcAft>
              <a:buSzTx/>
            </a:pPr>
            <a:r>
              <a:rPr lang="en-US" altLang="en-US" sz="2400" dirty="0">
                <a:solidFill>
                  <a:srgbClr val="000000"/>
                </a:solidFill>
                <a:latin typeface="Lucida Console" panose="020B0609040504020204" pitchFamily="49" charset="0"/>
              </a:rPr>
              <a:t>[1] 990</a:t>
            </a:r>
          </a:p>
          <a:p>
            <a:pPr defTabSz="685709" eaLnBrk="0" fontAlgn="base" hangingPunct="0">
              <a:lnSpc>
                <a:spcPct val="100000"/>
              </a:lnSpc>
              <a:spcBef>
                <a:spcPct val="0"/>
              </a:spcBef>
              <a:spcAft>
                <a:spcPct val="0"/>
              </a:spcAft>
              <a:buSzTx/>
            </a:pPr>
            <a:r>
              <a:rPr lang="en-US" altLang="en-US" sz="2400" dirty="0">
                <a:solidFill>
                  <a:srgbClr val="0000FF"/>
                </a:solidFill>
                <a:latin typeface="Lucida Console" panose="020B0609040504020204" pitchFamily="49" charset="0"/>
              </a:rPr>
              <a:t>&gt; length(unique(</a:t>
            </a:r>
            <a:r>
              <a:rPr lang="en-US" altLang="en-US" sz="2400" dirty="0" err="1">
                <a:solidFill>
                  <a:srgbClr val="0000FF"/>
                </a:solidFill>
                <a:latin typeface="Lucida Console" panose="020B0609040504020204" pitchFamily="49" charset="0"/>
              </a:rPr>
              <a:t>user_app_visits_A$category</a:t>
            </a:r>
            <a:r>
              <a:rPr lang="en-US" altLang="en-US" sz="2400" dirty="0">
                <a:solidFill>
                  <a:srgbClr val="0000FF"/>
                </a:solidFill>
                <a:latin typeface="Lucida Console" panose="020B0609040504020204" pitchFamily="49" charset="0"/>
              </a:rPr>
              <a:t>)) </a:t>
            </a:r>
            <a:r>
              <a:rPr lang="en-US" altLang="en-US" sz="2400" dirty="0">
                <a:solidFill>
                  <a:srgbClr val="000000"/>
                </a:solidFill>
                <a:latin typeface="Lucida Console" panose="020B0609040504020204" pitchFamily="49" charset="0"/>
              </a:rPr>
              <a:t>[1] 10</a:t>
            </a:r>
          </a:p>
          <a:p>
            <a:pPr defTabSz="685709" eaLnBrk="0" fontAlgn="base" hangingPunct="0">
              <a:lnSpc>
                <a:spcPct val="100000"/>
              </a:lnSpc>
              <a:spcBef>
                <a:spcPct val="0"/>
              </a:spcBef>
              <a:spcAft>
                <a:spcPct val="0"/>
              </a:spcAft>
              <a:buSzTx/>
            </a:pPr>
            <a:endParaRPr lang="en-US" altLang="en-US" sz="2400" dirty="0">
              <a:solidFill>
                <a:srgbClr val="000000"/>
              </a:solidFill>
              <a:latin typeface="Lucida Console" panose="020B0609040504020204" pitchFamily="49" charset="0"/>
            </a:endParaRPr>
          </a:p>
          <a:p>
            <a:pPr defTabSz="685709" eaLnBrk="0" fontAlgn="base" hangingPunct="0">
              <a:lnSpc>
                <a:spcPct val="100000"/>
              </a:lnSpc>
              <a:spcBef>
                <a:spcPct val="0"/>
              </a:spcBef>
              <a:spcAft>
                <a:spcPct val="0"/>
              </a:spcAft>
              <a:buSzTx/>
            </a:pPr>
            <a:endParaRPr lang="en-US" altLang="en-US" sz="2400" dirty="0">
              <a:solidFill>
                <a:schemeClr val="tx1"/>
              </a:solidFill>
              <a:latin typeface="Arial" panose="020B0604020202020204" pitchFamily="34" charset="0"/>
            </a:endParaRPr>
          </a:p>
        </p:txBody>
      </p:sp>
      <p:sp>
        <p:nvSpPr>
          <p:cNvPr id="10" name="Rectangle 6"/>
          <p:cNvSpPr>
            <a:spLocks noChangeArrowheads="1"/>
          </p:cNvSpPr>
          <p:nvPr/>
        </p:nvSpPr>
        <p:spPr bwMode="auto">
          <a:xfrm>
            <a:off x="377396" y="3050517"/>
            <a:ext cx="65" cy="2077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709" eaLnBrk="0" fontAlgn="base" hangingPunct="0">
              <a:spcBef>
                <a:spcPct val="0"/>
              </a:spcBef>
              <a:spcAft>
                <a:spcPct val="0"/>
              </a:spcAft>
            </a:pPr>
            <a:endParaRPr lang="en-US" altLang="en-US" sz="1350" dirty="0">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143</a:t>
            </a:fld>
            <a:endParaRPr lang="en-US"/>
          </a:p>
        </p:txBody>
      </p:sp>
    </p:spTree>
    <p:extLst>
      <p:ext uri="{BB962C8B-B14F-4D97-AF65-F5344CB8AC3E}">
        <p14:creationId xmlns:p14="http://schemas.microsoft.com/office/powerpoint/2010/main" val="2439139370"/>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We ask the system designers/look at the source code for the system.</a:t>
            </a:r>
          </a:p>
          <a:p>
            <a:r>
              <a:rPr lang="en-US" dirty="0"/>
              <a:t>	Algorithm was selected based on activity level of 	users.</a:t>
            </a:r>
          </a:p>
          <a:p>
            <a:r>
              <a:rPr lang="en-US" dirty="0"/>
              <a:t>Further, CTR depends on </a:t>
            </a:r>
          </a:p>
          <a:p>
            <a:pPr marL="428568" indent="-428568">
              <a:buFont typeface="Arial" panose="020B0604020202020204" pitchFamily="34" charset="0"/>
              <a:buChar char="•"/>
            </a:pPr>
            <a:r>
              <a:rPr lang="en-US" dirty="0"/>
              <a:t>Activity level</a:t>
            </a:r>
          </a:p>
          <a:p>
            <a:pPr marL="428568" indent="-428568">
              <a:buFont typeface="Arial" panose="020B0604020202020204" pitchFamily="34" charset="0"/>
              <a:buChar char="•"/>
            </a:pPr>
            <a:r>
              <a:rPr lang="en-US" dirty="0"/>
              <a:t>Time of day</a:t>
            </a:r>
          </a:p>
          <a:p>
            <a:pPr marL="428568" indent="-428568">
              <a:buFont typeface="Arial" panose="020B0604020202020204" pitchFamily="34" charset="0"/>
              <a:buChar char="•"/>
            </a:pPr>
            <a:r>
              <a:rPr lang="en-US" dirty="0"/>
              <a:t>App category	</a:t>
            </a:r>
          </a:p>
        </p:txBody>
      </p:sp>
      <p:sp>
        <p:nvSpPr>
          <p:cNvPr id="4" name="Title 3"/>
          <p:cNvSpPr>
            <a:spLocks noGrp="1"/>
          </p:cNvSpPr>
          <p:nvPr>
            <p:ph type="title"/>
          </p:nvPr>
        </p:nvSpPr>
        <p:spPr/>
        <p:txBody>
          <a:bodyPr/>
          <a:lstStyle/>
          <a:p>
            <a:r>
              <a:rPr lang="en-US" dirty="0"/>
              <a:t>Causal assumptions</a:t>
            </a:r>
          </a:p>
        </p:txBody>
      </p:sp>
      <p:sp>
        <p:nvSpPr>
          <p:cNvPr id="2" name="Slide Number Placeholder 1"/>
          <p:cNvSpPr>
            <a:spLocks noGrp="1"/>
          </p:cNvSpPr>
          <p:nvPr>
            <p:ph type="sldNum" sz="quarter" idx="11"/>
          </p:nvPr>
        </p:nvSpPr>
        <p:spPr/>
        <p:txBody>
          <a:bodyPr/>
          <a:lstStyle/>
          <a:p>
            <a:fld id="{34990F19-4AF9-4079-9E3A-38E608497707}" type="slidenum">
              <a:rPr lang="en-US" smtClean="0"/>
              <a:t>144</a:t>
            </a:fld>
            <a:endParaRPr lang="en-US"/>
          </a:p>
        </p:txBody>
      </p:sp>
    </p:spTree>
    <p:extLst>
      <p:ext uri="{BB962C8B-B14F-4D97-AF65-F5344CB8AC3E}">
        <p14:creationId xmlns:p14="http://schemas.microsoft.com/office/powerpoint/2010/main" val="239946428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Estimate the effect of changing algorithm</a:t>
            </a:r>
          </a:p>
        </p:txBody>
      </p:sp>
      <p:sp>
        <p:nvSpPr>
          <p:cNvPr id="3" name="Slide Number Placeholder 2"/>
          <p:cNvSpPr>
            <a:spLocks noGrp="1"/>
          </p:cNvSpPr>
          <p:nvPr>
            <p:ph type="sldNum" sz="quarter" idx="11"/>
          </p:nvPr>
        </p:nvSpPr>
        <p:spPr/>
        <p:txBody>
          <a:bodyPr/>
          <a:lstStyle/>
          <a:p>
            <a:fld id="{34990F19-4AF9-4079-9E3A-38E608497707}" type="slidenum">
              <a:rPr lang="en-US" smtClean="0"/>
              <a:t>145</a:t>
            </a:fld>
            <a:endParaRPr lang="en-US"/>
          </a:p>
        </p:txBody>
      </p:sp>
      <p:sp>
        <p:nvSpPr>
          <p:cNvPr id="6" name="Text Placeholder 5">
            <a:extLst>
              <a:ext uri="{FF2B5EF4-FFF2-40B4-BE49-F238E27FC236}">
                <a16:creationId xmlns:a16="http://schemas.microsoft.com/office/drawing/2014/main" id="{350FDAED-6A2E-4063-8239-99A0626CE0DD}"/>
              </a:ext>
            </a:extLst>
          </p:cNvPr>
          <p:cNvSpPr>
            <a:spLocks noGrp="1"/>
          </p:cNvSpPr>
          <p:nvPr>
            <p:ph type="body" sz="quarter" idx="10"/>
          </p:nvPr>
        </p:nvSpPr>
        <p:spPr>
          <a:xfrm>
            <a:off x="181854" y="3056923"/>
            <a:ext cx="8914641" cy="527452"/>
          </a:xfrm>
        </p:spPr>
        <p:txBody>
          <a:bodyPr/>
          <a:lstStyle/>
          <a:p>
            <a:r>
              <a:rPr lang="en-US" dirty="0">
                <a:solidFill>
                  <a:schemeClr val="tx1"/>
                </a:solidFill>
              </a:rPr>
              <a:t>Algorithm B appears to be better.</a:t>
            </a:r>
          </a:p>
        </p:txBody>
      </p:sp>
      <p:sp>
        <p:nvSpPr>
          <p:cNvPr id="7" name="TextBox 6">
            <a:extLst>
              <a:ext uri="{FF2B5EF4-FFF2-40B4-BE49-F238E27FC236}">
                <a16:creationId xmlns:a16="http://schemas.microsoft.com/office/drawing/2014/main" id="{FC978DEF-74C9-4E63-B377-253CC065BC69}"/>
              </a:ext>
            </a:extLst>
          </p:cNvPr>
          <p:cNvSpPr txBox="1"/>
          <p:nvPr/>
        </p:nvSpPr>
        <p:spPr>
          <a:xfrm>
            <a:off x="181854" y="1820955"/>
            <a:ext cx="71628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Naïve estimate for comparing algorithms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695532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Model the world</a:t>
            </a:r>
          </a:p>
        </p:txBody>
      </p:sp>
      <p:sp>
        <p:nvSpPr>
          <p:cNvPr id="3" name="Slide Number Placeholder 2"/>
          <p:cNvSpPr>
            <a:spLocks noGrp="1"/>
          </p:cNvSpPr>
          <p:nvPr>
            <p:ph type="sldNum" sz="quarter" idx="11"/>
          </p:nvPr>
        </p:nvSpPr>
        <p:spPr/>
        <p:txBody>
          <a:bodyPr/>
          <a:lstStyle/>
          <a:p>
            <a:fld id="{34990F19-4AF9-4079-9E3A-38E608497707}" type="slidenum">
              <a:rPr lang="en-US" smtClean="0"/>
              <a:t>146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2" y="1784325"/>
            <a:ext cx="8182320" cy="3810320"/>
          </a:xfrm>
          <a:prstGeom prst="rect">
            <a:avLst/>
          </a:prstGeom>
        </p:spPr>
      </p:pic>
      <p:sp>
        <p:nvSpPr>
          <p:cNvPr id="6" name="Rectangle 5"/>
          <p:cNvSpPr/>
          <p:nvPr/>
        </p:nvSpPr>
        <p:spPr bwMode="auto">
          <a:xfrm>
            <a:off x="948847" y="4640165"/>
            <a:ext cx="4228740" cy="1028612"/>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83806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Step 2: Using backdoor criterion, identify correct variables on condition 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22" y="2258475"/>
            <a:ext cx="8182320" cy="3810320"/>
          </a:xfrm>
          <a:prstGeom prst="rect">
            <a:avLst/>
          </a:prstGeom>
        </p:spPr>
      </p:pic>
      <p:sp>
        <p:nvSpPr>
          <p:cNvPr id="5" name="Oval 4"/>
          <p:cNvSpPr/>
          <p:nvPr/>
        </p:nvSpPr>
        <p:spPr bwMode="auto">
          <a:xfrm>
            <a:off x="663121" y="3782988"/>
            <a:ext cx="2457241" cy="742887"/>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147</a:t>
            </a:fld>
            <a:endParaRPr lang="en-US"/>
          </a:p>
        </p:txBody>
      </p:sp>
    </p:spTree>
    <p:extLst>
      <p:ext uri="{BB962C8B-B14F-4D97-AF65-F5344CB8AC3E}">
        <p14:creationId xmlns:p14="http://schemas.microsoft.com/office/powerpoint/2010/main" val="842191573"/>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Estimate the effect of changing algorithm</a:t>
            </a:r>
          </a:p>
        </p:txBody>
      </p:sp>
      <p:sp>
        <p:nvSpPr>
          <p:cNvPr id="7" name="Rectangle 2"/>
          <p:cNvSpPr>
            <a:spLocks noGrp="1" noChangeArrowheads="1"/>
          </p:cNvSpPr>
          <p:nvPr>
            <p:ph type="body" sz="quarter" idx="10"/>
          </p:nvPr>
        </p:nvSpPr>
        <p:spPr bwMode="auto">
          <a:xfrm>
            <a:off x="360453" y="2323008"/>
            <a:ext cx="7046028"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stratified_by_activity_estimate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[4 x 2] </a:t>
            </a:r>
          </a:p>
          <a:p>
            <a:pPr defTabSz="685709" eaLnBrk="0" fontAlgn="base" hangingPunct="0">
              <a:lnSpc>
                <a:spcPct val="100000"/>
              </a:lnSpc>
              <a:spcBef>
                <a:spcPct val="0"/>
              </a:spcBef>
              <a:spcAft>
                <a:spcPct val="0"/>
              </a:spcAft>
              <a:buSzTx/>
            </a:pPr>
            <a:r>
              <a:rPr lang="en-US" altLang="en-US" sz="1500" dirty="0" err="1">
                <a:solidFill>
                  <a:srgbClr val="000000"/>
                </a:solidFill>
                <a:latin typeface="Lucida Console" panose="020B0609040504020204" pitchFamily="49" charset="0"/>
              </a:rPr>
              <a:t>activity_level</a:t>
            </a:r>
            <a:r>
              <a:rPr lang="en-US" altLang="en-US" sz="1500" dirty="0">
                <a:solidFill>
                  <a:srgbClr val="000000"/>
                </a:solidFill>
                <a:latin typeface="Lucida Console" panose="020B0609040504020204" pitchFamily="49" charset="0"/>
              </a:rPr>
              <a:t>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1 1 0.1248852</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2 2 0.1750483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3 3 0.2266394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4 4 0.2763522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stratified_by_activity_estimate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[4 x 2] </a:t>
            </a:r>
          </a:p>
          <a:p>
            <a:pPr defTabSz="685709" eaLnBrk="0" fontAlgn="base" hangingPunct="0">
              <a:lnSpc>
                <a:spcPct val="100000"/>
              </a:lnSpc>
              <a:spcBef>
                <a:spcPct val="0"/>
              </a:spcBef>
              <a:spcAft>
                <a:spcPct val="0"/>
              </a:spcAft>
              <a:buSzTx/>
            </a:pPr>
            <a:r>
              <a:rPr lang="en-US" altLang="en-US" sz="1500" dirty="0" err="1">
                <a:solidFill>
                  <a:srgbClr val="000000"/>
                </a:solidFill>
                <a:latin typeface="Lucida Console" panose="020B0609040504020204" pitchFamily="49" charset="0"/>
              </a:rPr>
              <a:t>activity_level</a:t>
            </a:r>
            <a:r>
              <a:rPr lang="en-US" altLang="en-US" sz="1500" dirty="0">
                <a:solidFill>
                  <a:srgbClr val="000000"/>
                </a:solidFill>
                <a:latin typeface="Lucida Console" panose="020B0609040504020204" pitchFamily="49" charset="0"/>
              </a:rPr>
              <a:t>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1 1 0.1253469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2 2 0.1753933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3 3 0.2257211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4 4 0.2749867</a:t>
            </a: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148</a:t>
            </a:fld>
            <a:endParaRPr lang="en-US"/>
          </a:p>
        </p:txBody>
      </p:sp>
      <p:sp>
        <p:nvSpPr>
          <p:cNvPr id="4" name="TextBox 3">
            <a:extLst>
              <a:ext uri="{FF2B5EF4-FFF2-40B4-BE49-F238E27FC236}">
                <a16:creationId xmlns:a16="http://schemas.microsoft.com/office/drawing/2014/main" id="{4F3EB4F7-C3BF-44DA-AACE-18FD9159CD28}"/>
              </a:ext>
            </a:extLst>
          </p:cNvPr>
          <p:cNvSpPr txBox="1"/>
          <p:nvPr/>
        </p:nvSpPr>
        <p:spPr>
          <a:xfrm>
            <a:off x="205962" y="1563876"/>
            <a:ext cx="75794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Stratified estimate for comparing algorithms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5747475"/>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had conditioned on category…</a:t>
            </a:r>
          </a:p>
        </p:txBody>
      </p:sp>
      <p:sp>
        <p:nvSpPr>
          <p:cNvPr id="4" name="Rectangle 1"/>
          <p:cNvSpPr>
            <a:spLocks noGrp="1" noChangeArrowheads="1"/>
          </p:cNvSpPr>
          <p:nvPr>
            <p:ph type="body" sz="quarter" idx="10"/>
          </p:nvPr>
        </p:nvSpPr>
        <p:spPr bwMode="auto">
          <a:xfrm>
            <a:off x="320251" y="1897022"/>
            <a:ext cx="8057464"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stratified_by_category_estimate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[10 x 2]</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category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1 1 0.1758294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2 2 0.2276829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3 3 0.2763157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4 4 0.1239860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5 5 0.1767163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 … …</a:t>
            </a:r>
          </a:p>
          <a:p>
            <a:pPr defTabSz="685709" eaLnBrk="0" fontAlgn="base" hangingPunct="0">
              <a:lnSpc>
                <a:spcPct val="100000"/>
              </a:lnSpc>
              <a:spcBef>
                <a:spcPct val="0"/>
              </a:spcBef>
              <a:spcAft>
                <a:spcPct val="0"/>
              </a:spcAft>
              <a:buSzTx/>
            </a:pPr>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stratified_by_category_estimate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user_app_visits_B</a:t>
            </a:r>
            <a:r>
              <a:rPr lang="en-US" altLang="en-US" sz="1500" dirty="0">
                <a:solidFill>
                  <a:srgbClr val="0000FF"/>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Source: local data frame [10 x 2]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category </a:t>
            </a:r>
            <a:r>
              <a:rPr lang="en-US" altLang="en-US" sz="1500" dirty="0" err="1">
                <a:solidFill>
                  <a:srgbClr val="000000"/>
                </a:solidFill>
                <a:latin typeface="Lucida Console" panose="020B0609040504020204" pitchFamily="49" charset="0"/>
              </a:rPr>
              <a:t>stratified_estimate</a:t>
            </a:r>
            <a:r>
              <a:rPr lang="en-US" altLang="en-US" sz="1500" dirty="0">
                <a:solidFill>
                  <a:srgbClr val="000000"/>
                </a:solidFill>
                <a:latin typeface="Lucida Console" panose="020B0609040504020204" pitchFamily="49" charset="0"/>
              </a:rPr>
              <a:t>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1 1 0.2002127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2 2 0.2517528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3 3 0.3021371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4 4 0.1503150 </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5 5 0.1999519</a:t>
            </a:r>
          </a:p>
          <a:p>
            <a:pPr defTabSz="685709" eaLnBrk="0" fontAlgn="base" hangingPunct="0">
              <a:lnSpc>
                <a:spcPct val="100000"/>
              </a:lnSpc>
              <a:spcBef>
                <a:spcPct val="0"/>
              </a:spcBef>
              <a:spcAft>
                <a:spcPct val="0"/>
              </a:spcAft>
              <a:buSzTx/>
            </a:pPr>
            <a:r>
              <a:rPr lang="en-US" altLang="en-US" sz="1500" dirty="0">
                <a:solidFill>
                  <a:srgbClr val="000000"/>
                </a:solidFill>
                <a:latin typeface="Lucida Console" panose="020B0609040504020204" pitchFamily="49" charset="0"/>
              </a:rPr>
              <a:t>… … …</a:t>
            </a:r>
            <a:endParaRPr lang="en-US" altLang="en-US" sz="1500" dirty="0">
              <a:solidFill>
                <a:schemeClr val="tx1"/>
              </a:solidFill>
              <a:latin typeface="Arial" panose="020B0604020202020204" pitchFamily="34" charset="0"/>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149</a:t>
            </a:fld>
            <a:endParaRPr lang="en-US"/>
          </a:p>
        </p:txBody>
      </p:sp>
    </p:spTree>
    <p:extLst>
      <p:ext uri="{BB962C8B-B14F-4D97-AF65-F5344CB8AC3E}">
        <p14:creationId xmlns:p14="http://schemas.microsoft.com/office/powerpoint/2010/main" val="12181066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038413"/>
          </a:xfrm>
        </p:spPr>
        <p:txBody>
          <a:bodyPr/>
          <a:lstStyle/>
          <a:p>
            <a:endParaRPr lang="en-US" sz="1275" dirty="0"/>
          </a:p>
          <a:p>
            <a:pPr marL="257141" lvl="1"/>
            <a:r>
              <a:rPr lang="en-US" sz="2625" b="1" dirty="0">
                <a:latin typeface="+mj-lt"/>
              </a:rPr>
              <a:t>Definition:</a:t>
            </a:r>
            <a:r>
              <a:rPr lang="en-US" sz="2625" dirty="0">
                <a:latin typeface="+mj-lt"/>
              </a:rPr>
              <a:t> X causes Y </a:t>
            </a:r>
            <a:r>
              <a:rPr lang="en-US" sz="2625" dirty="0" err="1">
                <a:latin typeface="+mj-lt"/>
              </a:rPr>
              <a:t>iff</a:t>
            </a:r>
            <a:r>
              <a:rPr lang="en-US" sz="2625" dirty="0">
                <a:latin typeface="+mj-lt"/>
              </a:rPr>
              <a:t> </a:t>
            </a:r>
          </a:p>
          <a:p>
            <a:pPr marL="257141" lvl="1"/>
            <a:r>
              <a:rPr lang="en-US" sz="2625" dirty="0">
                <a:latin typeface="+mj-lt"/>
              </a:rPr>
              <a:t>	changing X leads to a change in Y, </a:t>
            </a:r>
          </a:p>
          <a:p>
            <a:pPr marL="257141" lvl="1"/>
            <a:r>
              <a:rPr lang="en-US" sz="2625" dirty="0">
                <a:latin typeface="+mj-lt"/>
              </a:rPr>
              <a:t>	keeping everything else constant.</a:t>
            </a:r>
          </a:p>
          <a:p>
            <a:pPr marL="257141" lvl="1"/>
            <a:endParaRPr lang="en-US" sz="2625" dirty="0">
              <a:latin typeface="+mj-lt"/>
            </a:endParaRPr>
          </a:p>
          <a:p>
            <a:pPr marL="257141" lvl="1"/>
            <a:r>
              <a:rPr lang="en-US" sz="2625" dirty="0">
                <a:latin typeface="+mj-lt"/>
              </a:rPr>
              <a:t>The </a:t>
            </a:r>
            <a:r>
              <a:rPr lang="en-US" sz="2625" b="1" dirty="0">
                <a:latin typeface="+mj-lt"/>
              </a:rPr>
              <a:t>causal effect </a:t>
            </a:r>
            <a:r>
              <a:rPr lang="en-US" sz="2625" dirty="0">
                <a:latin typeface="+mj-lt"/>
              </a:rPr>
              <a:t>is the magnitude by which Y is changed by a unit change in X.</a:t>
            </a:r>
          </a:p>
          <a:p>
            <a:pPr marL="257141" lvl="1"/>
            <a:endParaRPr lang="en-US" sz="2625" dirty="0">
              <a:latin typeface="+mj-lt"/>
            </a:endParaRPr>
          </a:p>
          <a:p>
            <a:pPr marL="257141" lvl="1"/>
            <a:r>
              <a:rPr lang="en-US" sz="2625" dirty="0">
                <a:latin typeface="+mj-lt"/>
              </a:rPr>
              <a:t>Called the “interventionist” interpretation of causality.</a:t>
            </a:r>
          </a:p>
          <a:p>
            <a:pPr marL="257141" lvl="1"/>
            <a:endParaRPr lang="en-US" sz="1200" dirty="0"/>
          </a:p>
        </p:txBody>
      </p:sp>
      <p:sp>
        <p:nvSpPr>
          <p:cNvPr id="2" name="Title 1"/>
          <p:cNvSpPr>
            <a:spLocks noGrp="1"/>
          </p:cNvSpPr>
          <p:nvPr>
            <p:ph type="title"/>
          </p:nvPr>
        </p:nvSpPr>
        <p:spPr/>
        <p:txBody>
          <a:bodyPr/>
          <a:lstStyle/>
          <a:p>
            <a:r>
              <a:rPr lang="en-US" dirty="0"/>
              <a:t>A practical definition</a:t>
            </a:r>
          </a:p>
        </p:txBody>
      </p:sp>
      <p:sp>
        <p:nvSpPr>
          <p:cNvPr id="4" name="Slide Number Placeholder 3"/>
          <p:cNvSpPr>
            <a:spLocks noGrp="1"/>
          </p:cNvSpPr>
          <p:nvPr>
            <p:ph type="sldNum" sz="quarter" idx="11"/>
          </p:nvPr>
        </p:nvSpPr>
        <p:spPr/>
        <p:txBody>
          <a:bodyPr/>
          <a:lstStyle/>
          <a:p>
            <a:fld id="{34990F19-4AF9-4079-9E3A-38E608497707}" type="slidenum">
              <a:rPr lang="en-US" smtClean="0"/>
              <a:t>15</a:t>
            </a:fld>
            <a:endParaRPr lang="en-US"/>
          </a:p>
        </p:txBody>
      </p:sp>
      <p:sp>
        <p:nvSpPr>
          <p:cNvPr id="5" name="TextBox 4"/>
          <p:cNvSpPr txBox="1"/>
          <p:nvPr/>
        </p:nvSpPr>
        <p:spPr>
          <a:xfrm>
            <a:off x="396081" y="6163250"/>
            <a:ext cx="7962520" cy="849463"/>
          </a:xfrm>
          <a:prstGeom prst="rect">
            <a:avLst/>
          </a:prstGeom>
          <a:noFill/>
        </p:spPr>
        <p:txBody>
          <a:bodyPr wrap="square" lIns="182880" tIns="146304" rIns="182880" bIns="146304" rtlCol="0">
            <a:spAutoFit/>
          </a:bodyPr>
          <a:lstStyle/>
          <a:p>
            <a:pPr algn="r">
              <a:lnSpc>
                <a:spcPct val="90000"/>
              </a:lnSpc>
              <a:spcAft>
                <a:spcPts val="600"/>
              </a:spcAft>
            </a:pPr>
            <a:r>
              <a:rPr lang="en-US" sz="2000" i="1" dirty="0">
                <a:gradFill>
                  <a:gsLst>
                    <a:gs pos="2917">
                      <a:schemeClr val="tx1"/>
                    </a:gs>
                    <a:gs pos="30000">
                      <a:schemeClr val="tx1"/>
                    </a:gs>
                  </a:gsLst>
                  <a:lin ang="5400000" scaled="0"/>
                </a:gradFill>
              </a:rPr>
              <a:t>*Interventionist</a:t>
            </a:r>
            <a:r>
              <a:rPr lang="en-US" sz="2000" dirty="0">
                <a:gradFill>
                  <a:gsLst>
                    <a:gs pos="2917">
                      <a:schemeClr val="tx1"/>
                    </a:gs>
                    <a:gs pos="30000">
                      <a:schemeClr val="tx1"/>
                    </a:gs>
                  </a:gsLst>
                  <a:lin ang="5400000" scaled="0"/>
                </a:gradFill>
              </a:rPr>
              <a:t> definition [</a:t>
            </a:r>
            <a:r>
              <a:rPr lang="en-US" sz="2000" dirty="0">
                <a:gradFill>
                  <a:gsLst>
                    <a:gs pos="2917">
                      <a:schemeClr val="tx1"/>
                    </a:gs>
                    <a:gs pos="30000">
                      <a:schemeClr val="tx1"/>
                    </a:gs>
                  </a:gsLst>
                  <a:lin ang="5400000" scaled="0"/>
                </a:gradFill>
                <a:hlinkClick r:id="rId2"/>
              </a:rPr>
              <a:t>http://plato.stanford.edu/entries/causation-mani/</a:t>
            </a:r>
            <a:r>
              <a:rPr lang="en-US" sz="20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992593482"/>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The two Algorithms lead to roughly the same CTR.</a:t>
            </a:r>
          </a:p>
          <a:p>
            <a:endParaRPr lang="en-US" sz="1200" dirty="0"/>
          </a:p>
          <a:p>
            <a:r>
              <a:rPr lang="en-US" b="1" dirty="0"/>
              <a:t>Answer:</a:t>
            </a:r>
            <a:r>
              <a:rPr lang="en-US" dirty="0"/>
              <a:t> Both are equally effective.</a:t>
            </a:r>
          </a:p>
          <a:p>
            <a:endParaRPr lang="en-US" dirty="0"/>
          </a:p>
          <a:p>
            <a:r>
              <a:rPr lang="en-US" dirty="0"/>
              <a:t>Still, the CTR estimate must be an over-estimate of the causal effect of recommendations, as people might have visited some of the apps anyways.</a:t>
            </a:r>
          </a:p>
          <a:p>
            <a:endParaRPr lang="en-US" sz="1200" dirty="0"/>
          </a:p>
          <a:p>
            <a:r>
              <a:rPr lang="en-US" dirty="0"/>
              <a:t>How to estimate the causal effect?</a:t>
            </a:r>
          </a:p>
        </p:txBody>
      </p:sp>
      <p:sp>
        <p:nvSpPr>
          <p:cNvPr id="4" name="Title 3"/>
          <p:cNvSpPr>
            <a:spLocks noGrp="1"/>
          </p:cNvSpPr>
          <p:nvPr>
            <p:ph type="title"/>
          </p:nvPr>
        </p:nvSpPr>
        <p:spPr/>
        <p:txBody>
          <a:bodyPr/>
          <a:lstStyle/>
          <a:p>
            <a:r>
              <a:rPr lang="en-US" dirty="0"/>
              <a:t>I. Which of the two algorithms is better?</a:t>
            </a:r>
          </a:p>
        </p:txBody>
      </p:sp>
      <p:sp>
        <p:nvSpPr>
          <p:cNvPr id="2" name="Slide Number Placeholder 1"/>
          <p:cNvSpPr>
            <a:spLocks noGrp="1"/>
          </p:cNvSpPr>
          <p:nvPr>
            <p:ph type="sldNum" sz="quarter" idx="11"/>
          </p:nvPr>
        </p:nvSpPr>
        <p:spPr/>
        <p:txBody>
          <a:bodyPr/>
          <a:lstStyle/>
          <a:p>
            <a:fld id="{34990F19-4AF9-4079-9E3A-38E608497707}" type="slidenum">
              <a:rPr lang="en-US" smtClean="0"/>
              <a:t>150</a:t>
            </a:fld>
            <a:endParaRPr lang="en-US"/>
          </a:p>
        </p:txBody>
      </p:sp>
    </p:spTree>
    <p:extLst>
      <p:ext uri="{BB962C8B-B14F-4D97-AF65-F5344CB8AC3E}">
        <p14:creationId xmlns:p14="http://schemas.microsoft.com/office/powerpoint/2010/main" val="2216221011"/>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985980"/>
          </a:xfrm>
        </p:spPr>
        <p:txBody>
          <a:bodyPr/>
          <a:lstStyle/>
          <a:p>
            <a:endParaRPr lang="en-US" b="1" dirty="0"/>
          </a:p>
          <a:p>
            <a:r>
              <a:rPr lang="en-US" b="1" dirty="0"/>
              <a:t>Situation:</a:t>
            </a:r>
            <a:r>
              <a:rPr lang="en-US" dirty="0"/>
              <a:t> Two Algorithms, A and B, were used to show app recommendations on the Store.</a:t>
            </a:r>
          </a:p>
          <a:p>
            <a:endParaRPr lang="en-US" dirty="0"/>
          </a:p>
          <a:p>
            <a:r>
              <a:rPr lang="en-US" b="1" dirty="0"/>
              <a:t>Data:</a:t>
            </a:r>
            <a:r>
              <a:rPr lang="en-US" dirty="0"/>
              <a:t> System logs containing user-app visits.</a:t>
            </a:r>
          </a:p>
          <a:p>
            <a:endParaRPr lang="en-US" dirty="0"/>
          </a:p>
          <a:p>
            <a:r>
              <a:rPr lang="en-US" b="1" dirty="0"/>
              <a:t>Causal question:</a:t>
            </a:r>
            <a:r>
              <a:rPr lang="en-US" dirty="0"/>
              <a:t> How many apps would users have visited in case no recommendations were shown?</a:t>
            </a:r>
          </a:p>
          <a:p>
            <a:endParaRPr lang="en-US" dirty="0"/>
          </a:p>
          <a:p>
            <a:endParaRPr lang="en-US" dirty="0"/>
          </a:p>
        </p:txBody>
      </p:sp>
      <p:sp>
        <p:nvSpPr>
          <p:cNvPr id="2" name="Title 1"/>
          <p:cNvSpPr>
            <a:spLocks noGrp="1"/>
          </p:cNvSpPr>
          <p:nvPr>
            <p:ph type="title"/>
          </p:nvPr>
        </p:nvSpPr>
        <p:spPr/>
        <p:txBody>
          <a:bodyPr/>
          <a:lstStyle/>
          <a:p>
            <a:r>
              <a:rPr lang="en-US" dirty="0"/>
              <a:t>II. What is the causal effect of the recommendation system?</a:t>
            </a:r>
          </a:p>
        </p:txBody>
      </p:sp>
      <p:sp>
        <p:nvSpPr>
          <p:cNvPr id="4" name="Slide Number Placeholder 3"/>
          <p:cNvSpPr>
            <a:spLocks noGrp="1"/>
          </p:cNvSpPr>
          <p:nvPr>
            <p:ph type="sldNum" sz="quarter" idx="11"/>
          </p:nvPr>
        </p:nvSpPr>
        <p:spPr/>
        <p:txBody>
          <a:bodyPr/>
          <a:lstStyle/>
          <a:p>
            <a:fld id="{34990F19-4AF9-4079-9E3A-38E608497707}" type="slidenum">
              <a:rPr lang="en-US" smtClean="0"/>
              <a:t>151</a:t>
            </a:fld>
            <a:endParaRPr lang="en-US"/>
          </a:p>
        </p:txBody>
      </p:sp>
    </p:spTree>
    <p:extLst>
      <p:ext uri="{BB962C8B-B14F-4D97-AF65-F5344CB8AC3E}">
        <p14:creationId xmlns:p14="http://schemas.microsoft.com/office/powerpoint/2010/main" val="4048628049"/>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Step 1, Model: Graphical model to estimate causal effect </a:t>
            </a:r>
          </a:p>
        </p:txBody>
      </p:sp>
      <p:sp>
        <p:nvSpPr>
          <p:cNvPr id="3" name="Text Placeholder 2"/>
          <p:cNvSpPr>
            <a:spLocks noGrp="1"/>
          </p:cNvSpPr>
          <p:nvPr>
            <p:ph type="body" sz="quarter" idx="10"/>
          </p:nvPr>
        </p:nvSpPr>
        <p:spPr>
          <a:xfrm>
            <a:off x="472281" y="1784099"/>
            <a:ext cx="8534400" cy="4570482"/>
          </a:xfrm>
        </p:spPr>
        <p:txBody>
          <a:bodyPr/>
          <a:lstStyle/>
          <a:p>
            <a:endParaRPr lang="en-US" dirty="0"/>
          </a:p>
          <a:p>
            <a:endParaRPr lang="en-US" dirty="0"/>
          </a:p>
          <a:p>
            <a:endParaRPr lang="en-US" dirty="0"/>
          </a:p>
          <a:p>
            <a:endParaRPr lang="en-US" dirty="0"/>
          </a:p>
          <a:p>
            <a:endParaRPr lang="en-US" dirty="0"/>
          </a:p>
          <a:p>
            <a:endParaRPr lang="en-US" dirty="0"/>
          </a:p>
          <a:p>
            <a:r>
              <a:rPr lang="en-US" dirty="0"/>
              <a:t>We observe total recommendation click-</a:t>
            </a:r>
            <a:r>
              <a:rPr lang="en-US" dirty="0" err="1"/>
              <a:t>throughs</a:t>
            </a:r>
            <a:r>
              <a:rPr lang="en-US" dirty="0"/>
              <a:t>.</a:t>
            </a:r>
          </a:p>
          <a:p>
            <a:r>
              <a:rPr lang="en-US" dirty="0"/>
              <a:t>But some of them may be due to correlated demand.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584" y="1803044"/>
            <a:ext cx="7733397" cy="2628676"/>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152</a:t>
            </a:fld>
            <a:endParaRPr lang="en-US"/>
          </a:p>
        </p:txBody>
      </p:sp>
    </p:spTree>
    <p:extLst>
      <p:ext uri="{BB962C8B-B14F-4D97-AF65-F5344CB8AC3E}">
        <p14:creationId xmlns:p14="http://schemas.microsoft.com/office/powerpoint/2010/main" val="319729569"/>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Step 2, Identify: Using regression discontinuity analysis</a:t>
            </a:r>
          </a:p>
        </p:txBody>
      </p:sp>
      <p:sp>
        <p:nvSpPr>
          <p:cNvPr id="3" name="Text Placeholder 2"/>
          <p:cNvSpPr>
            <a:spLocks noGrp="1"/>
          </p:cNvSpPr>
          <p:nvPr>
            <p:ph type="body" sz="quarter" idx="10"/>
          </p:nvPr>
        </p:nvSpPr>
        <p:spPr>
          <a:xfrm>
            <a:off x="205961" y="1784101"/>
            <a:ext cx="8914641" cy="3836435"/>
          </a:xfrm>
        </p:spPr>
        <p:txBody>
          <a:bodyPr/>
          <a:lstStyle/>
          <a:p>
            <a:r>
              <a:rPr lang="en-US" dirty="0"/>
              <a:t>We know that the Store only shows top-3 recommendations.</a:t>
            </a:r>
          </a:p>
          <a:p>
            <a:endParaRPr lang="en-US" dirty="0"/>
          </a:p>
          <a:p>
            <a:r>
              <a:rPr lang="en-US" dirty="0"/>
              <a:t>Comparing number of visits to the 4</a:t>
            </a:r>
            <a:r>
              <a:rPr lang="en-US" baseline="30000" dirty="0"/>
              <a:t>th</a:t>
            </a:r>
            <a:r>
              <a:rPr lang="en-US" dirty="0"/>
              <a:t> ranked app </a:t>
            </a:r>
            <a:r>
              <a:rPr lang="en-US" i="1" dirty="0"/>
              <a:t>(not shown to the user)</a:t>
            </a:r>
            <a:r>
              <a:rPr lang="en-US" dirty="0"/>
              <a:t> with the 3</a:t>
            </a:r>
            <a:r>
              <a:rPr lang="en-US" baseline="30000" dirty="0"/>
              <a:t>rd</a:t>
            </a:r>
            <a:r>
              <a:rPr lang="en-US" dirty="0"/>
              <a:t> ranked app can be used to estimate the effect of showing a recommendation.</a:t>
            </a:r>
          </a:p>
          <a:p>
            <a:endParaRPr lang="en-US" sz="1200" dirty="0"/>
          </a:p>
          <a:p>
            <a:r>
              <a:rPr lang="en-US" sz="2100" dirty="0"/>
              <a:t>(Assuming 3</a:t>
            </a:r>
            <a:r>
              <a:rPr lang="en-US" sz="2100" baseline="30000" dirty="0"/>
              <a:t>rd</a:t>
            </a:r>
            <a:r>
              <a:rPr lang="en-US" sz="2100" dirty="0"/>
              <a:t> and 4</a:t>
            </a:r>
            <a:r>
              <a:rPr lang="en-US" sz="2100" baseline="30000" dirty="0"/>
              <a:t>th</a:t>
            </a:r>
            <a:r>
              <a:rPr lang="en-US" sz="2100" dirty="0"/>
              <a:t> ranked apps are equally relevant to a user)</a:t>
            </a:r>
          </a:p>
        </p:txBody>
      </p:sp>
      <p:sp>
        <p:nvSpPr>
          <p:cNvPr id="4" name="Slide Number Placeholder 3"/>
          <p:cNvSpPr>
            <a:spLocks noGrp="1"/>
          </p:cNvSpPr>
          <p:nvPr>
            <p:ph type="sldNum" sz="quarter" idx="11"/>
          </p:nvPr>
        </p:nvSpPr>
        <p:spPr/>
        <p:txBody>
          <a:bodyPr/>
          <a:lstStyle/>
          <a:p>
            <a:fld id="{34990F19-4AF9-4079-9E3A-38E608497707}" type="slidenum">
              <a:rPr lang="en-US" smtClean="0"/>
              <a:t>153</a:t>
            </a:fld>
            <a:endParaRPr lang="en-US"/>
          </a:p>
        </p:txBody>
      </p:sp>
    </p:spTree>
    <p:extLst>
      <p:ext uri="{BB962C8B-B14F-4D97-AF65-F5344CB8AC3E}">
        <p14:creationId xmlns:p14="http://schemas.microsoft.com/office/powerpoint/2010/main" val="194086948"/>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bwMode="auto">
          <a:xfrm>
            <a:off x="205961" y="2091244"/>
            <a:ext cx="6857416" cy="1920324"/>
          </a:xfrm>
          <a:prstGeom prst="rect">
            <a:avLst/>
          </a:prstGeom>
          <a:solidFill>
            <a:srgbClr val="FFFF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Step 3, Estimate: Discontinuity estimate for recommendations</a:t>
            </a:r>
          </a:p>
        </p:txBody>
      </p:sp>
      <p:sp>
        <p:nvSpPr>
          <p:cNvPr id="3" name="Text Placeholder 2"/>
          <p:cNvSpPr>
            <a:spLocks noGrp="1"/>
          </p:cNvSpPr>
          <p:nvPr>
            <p:ph type="body" sz="quarter" idx="10"/>
          </p:nvPr>
        </p:nvSpPr>
        <p:spPr>
          <a:xfrm>
            <a:off x="205962" y="2091246"/>
            <a:ext cx="8914641" cy="2334870"/>
          </a:xfrm>
        </p:spPr>
        <p:txBody>
          <a:bodyPr/>
          <a:lstStyle/>
          <a:p>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naive_observational_estimate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naive_estimate</a:t>
            </a:r>
            <a:endParaRPr lang="en-US" altLang="en-US" sz="1500" dirty="0">
              <a:solidFill>
                <a:schemeClr val="bg1"/>
              </a:solidFill>
              <a:latin typeface="Lucida Console" panose="020B0609040504020204" pitchFamily="49" charset="0"/>
            </a:endParaRPr>
          </a:p>
          <a:p>
            <a:r>
              <a:rPr lang="en-US" altLang="en-US" sz="1500" dirty="0">
                <a:solidFill>
                  <a:schemeClr val="bg1"/>
                </a:solidFill>
                <a:latin typeface="Lucida Console" panose="020B0609040504020204" pitchFamily="49" charset="0"/>
              </a:rPr>
              <a:t>[1]       0.200768</a:t>
            </a:r>
          </a:p>
          <a:p>
            <a:endParaRPr lang="en-US" altLang="en-US" sz="1500" dirty="0">
              <a:solidFill>
                <a:schemeClr val="bg1"/>
              </a:solidFill>
              <a:latin typeface="Lucida Console" panose="020B0609040504020204" pitchFamily="49" charset="0"/>
            </a:endParaRPr>
          </a:p>
          <a:p>
            <a:r>
              <a:rPr lang="en-US" altLang="en-US" sz="1500" dirty="0">
                <a:solidFill>
                  <a:srgbClr val="0000FF"/>
                </a:solidFill>
                <a:latin typeface="Lucida Console" panose="020B0609040504020204" pitchFamily="49" charset="0"/>
              </a:rPr>
              <a:t>&gt; </a:t>
            </a:r>
            <a:r>
              <a:rPr lang="en-US" altLang="en-US" sz="1500" dirty="0" err="1">
                <a:solidFill>
                  <a:srgbClr val="0000FF"/>
                </a:solidFill>
                <a:latin typeface="Lucida Console" panose="020B0609040504020204" pitchFamily="49" charset="0"/>
              </a:rPr>
              <a:t>ranking_discontinuity_estimate</a:t>
            </a:r>
            <a:r>
              <a:rPr lang="en-US" altLang="en-US" sz="1500" dirty="0">
                <a:solidFill>
                  <a:srgbClr val="0000FF"/>
                </a:solidFill>
                <a:latin typeface="Lucida Console" panose="020B0609040504020204" pitchFamily="49" charset="0"/>
              </a:rPr>
              <a:t>(</a:t>
            </a:r>
            <a:r>
              <a:rPr lang="en-US" altLang="en-US" sz="1500" dirty="0" err="1">
                <a:solidFill>
                  <a:srgbClr val="0000FF"/>
                </a:solidFill>
                <a:latin typeface="Lucida Console" panose="020B0609040504020204" pitchFamily="49" charset="0"/>
              </a:rPr>
              <a:t>user_app_visits_A</a:t>
            </a:r>
            <a:r>
              <a:rPr lang="en-US" altLang="en-US" sz="1500" dirty="0">
                <a:solidFill>
                  <a:srgbClr val="0000FF"/>
                </a:solidFill>
                <a:latin typeface="Lucida Console" panose="020B0609040504020204" pitchFamily="49" charset="0"/>
              </a:rPr>
              <a:t>)</a:t>
            </a:r>
          </a:p>
          <a:p>
            <a:r>
              <a:rPr lang="en-US" altLang="en-US" sz="1500" dirty="0">
                <a:solidFill>
                  <a:srgbClr val="0000FF"/>
                </a:solidFill>
                <a:latin typeface="Lucida Console" panose="020B0609040504020204" pitchFamily="49" charset="0"/>
              </a:rPr>
              <a:t>  </a:t>
            </a:r>
            <a:r>
              <a:rPr lang="en-US" altLang="en-US" sz="1500" dirty="0" err="1">
                <a:solidFill>
                  <a:schemeClr val="bg1"/>
                </a:solidFill>
                <a:latin typeface="Lucida Console" panose="020B0609040504020204" pitchFamily="49" charset="0"/>
              </a:rPr>
              <a:t>discontinuity_estimate</a:t>
            </a:r>
            <a:endParaRPr lang="en-US" altLang="en-US" sz="1500" dirty="0">
              <a:solidFill>
                <a:schemeClr val="bg1"/>
              </a:solidFill>
              <a:latin typeface="Lucida Console" panose="020B0609040504020204" pitchFamily="49" charset="0"/>
            </a:endParaRPr>
          </a:p>
          <a:p>
            <a:r>
              <a:rPr lang="en-US" altLang="en-US" sz="1500" dirty="0">
                <a:solidFill>
                  <a:schemeClr val="bg1"/>
                </a:solidFill>
                <a:latin typeface="Lucida Console" panose="020B0609040504020204" pitchFamily="49" charset="0"/>
              </a:rPr>
              <a:t>[1] 	    0.121362</a:t>
            </a:r>
          </a:p>
          <a:p>
            <a:endParaRPr lang="en-US" dirty="0">
              <a:solidFill>
                <a:schemeClr val="bg1"/>
              </a:solidFill>
            </a:endParaRPr>
          </a:p>
        </p:txBody>
      </p:sp>
      <p:sp>
        <p:nvSpPr>
          <p:cNvPr id="8" name="TextBox 7"/>
          <p:cNvSpPr txBox="1"/>
          <p:nvPr/>
        </p:nvSpPr>
        <p:spPr>
          <a:xfrm>
            <a:off x="205962" y="4125860"/>
            <a:ext cx="8914640" cy="1947695"/>
          </a:xfrm>
          <a:prstGeom prst="rect">
            <a:avLst/>
          </a:prstGeom>
          <a:noFill/>
        </p:spPr>
        <p:txBody>
          <a:bodyPr wrap="square" lIns="137148" tIns="109719" rIns="137148" bIns="109719" rtlCol="0">
            <a:spAutoFit/>
          </a:bodyPr>
          <a:lstStyle/>
          <a:p>
            <a:pPr>
              <a:lnSpc>
                <a:spcPct val="90000"/>
              </a:lnSpc>
              <a:spcAft>
                <a:spcPts val="450"/>
              </a:spcAft>
            </a:pPr>
            <a:r>
              <a:rPr lang="en-US" sz="3000" dirty="0">
                <a:latin typeface="+mj-lt"/>
              </a:rPr>
              <a:t>40% of app visits coming from recommendation click-</a:t>
            </a:r>
            <a:r>
              <a:rPr lang="en-US" sz="3000" dirty="0" err="1">
                <a:latin typeface="+mj-lt"/>
              </a:rPr>
              <a:t>throughs</a:t>
            </a:r>
            <a:r>
              <a:rPr lang="en-US" sz="3000" dirty="0">
                <a:latin typeface="+mj-lt"/>
              </a:rPr>
              <a:t> are not causal. </a:t>
            </a:r>
          </a:p>
          <a:p>
            <a:pPr>
              <a:lnSpc>
                <a:spcPct val="90000"/>
              </a:lnSpc>
              <a:spcAft>
                <a:spcPts val="450"/>
              </a:spcAft>
            </a:pPr>
            <a:r>
              <a:rPr lang="en-US" sz="3000" dirty="0">
                <a:latin typeface="+mj-lt"/>
              </a:rPr>
              <a:t>Could have happened even without the recommendation system. </a:t>
            </a:r>
          </a:p>
        </p:txBody>
      </p:sp>
      <p:sp>
        <p:nvSpPr>
          <p:cNvPr id="5" name="Slide Number Placeholder 4"/>
          <p:cNvSpPr>
            <a:spLocks noGrp="1"/>
          </p:cNvSpPr>
          <p:nvPr>
            <p:ph type="sldNum" sz="quarter" idx="11"/>
          </p:nvPr>
        </p:nvSpPr>
        <p:spPr/>
        <p:txBody>
          <a:bodyPr/>
          <a:lstStyle/>
          <a:p>
            <a:fld id="{34990F19-4AF9-4079-9E3A-38E608497707}" type="slidenum">
              <a:rPr lang="en-US" smtClean="0"/>
              <a:t>154</a:t>
            </a:fld>
            <a:endParaRPr lang="en-US"/>
          </a:p>
        </p:txBody>
      </p:sp>
    </p:spTree>
    <p:extLst>
      <p:ext uri="{BB962C8B-B14F-4D97-AF65-F5344CB8AC3E}">
        <p14:creationId xmlns:p14="http://schemas.microsoft.com/office/powerpoint/2010/main" val="290223073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23C84-E6FC-4F1B-B401-C5FD4199EF69}"/>
              </a:ext>
            </a:extLst>
          </p:cNvPr>
          <p:cNvSpPr>
            <a:spLocks noGrp="1"/>
          </p:cNvSpPr>
          <p:nvPr>
            <p:ph type="title"/>
          </p:nvPr>
        </p:nvSpPr>
        <p:spPr/>
        <p:txBody>
          <a:bodyPr/>
          <a:lstStyle/>
          <a:p>
            <a:r>
              <a:rPr lang="en-US" dirty="0"/>
              <a:t>IV. Advanced methods</a:t>
            </a:r>
          </a:p>
        </p:txBody>
      </p:sp>
      <p:sp>
        <p:nvSpPr>
          <p:cNvPr id="4" name="Slide Number Placeholder 3">
            <a:extLst>
              <a:ext uri="{FF2B5EF4-FFF2-40B4-BE49-F238E27FC236}">
                <a16:creationId xmlns:a16="http://schemas.microsoft.com/office/drawing/2014/main" id="{200BA632-96E7-47D9-9D8D-82D62ACB18F0}"/>
              </a:ext>
            </a:extLst>
          </p:cNvPr>
          <p:cNvSpPr>
            <a:spLocks noGrp="1"/>
          </p:cNvSpPr>
          <p:nvPr>
            <p:ph type="sldNum" sz="quarter" idx="10"/>
          </p:nvPr>
        </p:nvSpPr>
        <p:spPr/>
        <p:txBody>
          <a:bodyPr/>
          <a:lstStyle/>
          <a:p>
            <a:fld id="{34990F19-4AF9-4079-9E3A-38E608497707}" type="slidenum">
              <a:rPr lang="en-US" smtClean="0"/>
              <a:t>155</a:t>
            </a:fld>
            <a:endParaRPr lang="en-US"/>
          </a:p>
        </p:txBody>
      </p:sp>
    </p:spTree>
    <p:extLst>
      <p:ext uri="{BB962C8B-B14F-4D97-AF65-F5344CB8AC3E}">
        <p14:creationId xmlns:p14="http://schemas.microsoft.com/office/powerpoint/2010/main" val="1126783033"/>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FF0B8EC-D5DD-4C50-8CC3-3A2D6CDE35EB}"/>
              </a:ext>
            </a:extLst>
          </p:cNvPr>
          <p:cNvSpPr>
            <a:spLocks noGrp="1"/>
          </p:cNvSpPr>
          <p:nvPr>
            <p:ph type="body" sz="quarter" idx="10"/>
          </p:nvPr>
        </p:nvSpPr>
        <p:spPr>
          <a:xfrm>
            <a:off x="205961" y="1212850"/>
            <a:ext cx="8914642" cy="3139321"/>
          </a:xfrm>
        </p:spPr>
        <p:txBody>
          <a:bodyPr/>
          <a:lstStyle/>
          <a:p>
            <a:endParaRPr lang="en-US" dirty="0"/>
          </a:p>
          <a:p>
            <a:pPr marL="514350" indent="-514350">
              <a:buAutoNum type="arabicPeriod"/>
            </a:pPr>
            <a:r>
              <a:rPr lang="en-US" dirty="0"/>
              <a:t>Inverse propensity weighting</a:t>
            </a:r>
          </a:p>
          <a:p>
            <a:pPr marL="514350" indent="-514350">
              <a:buAutoNum type="arabicPeriod"/>
            </a:pPr>
            <a:r>
              <a:rPr lang="en-US" dirty="0"/>
              <a:t>Doubly robust estimation</a:t>
            </a:r>
          </a:p>
          <a:p>
            <a:pPr marL="514350" indent="-514350">
              <a:buAutoNum type="arabicPeriod"/>
            </a:pPr>
            <a:endParaRPr lang="en-US" dirty="0"/>
          </a:p>
          <a:p>
            <a:r>
              <a:rPr lang="en-US" b="1" dirty="0"/>
              <a:t>Refutation:</a:t>
            </a:r>
            <a:r>
              <a:rPr lang="en-US" dirty="0"/>
              <a:t> 4</a:t>
            </a:r>
            <a:r>
              <a:rPr lang="en-US" baseline="30000" dirty="0"/>
              <a:t>th</a:t>
            </a:r>
            <a:r>
              <a:rPr lang="en-US" dirty="0"/>
              <a:t> step in causal analysis</a:t>
            </a:r>
          </a:p>
          <a:p>
            <a:r>
              <a:rPr lang="en-US" i="1" dirty="0"/>
              <a:t>(Model, Identify, Estimate, Refute)</a:t>
            </a:r>
          </a:p>
        </p:txBody>
      </p:sp>
      <p:sp>
        <p:nvSpPr>
          <p:cNvPr id="4" name="Title 3">
            <a:extLst>
              <a:ext uri="{FF2B5EF4-FFF2-40B4-BE49-F238E27FC236}">
                <a16:creationId xmlns:a16="http://schemas.microsoft.com/office/drawing/2014/main" id="{16B2D1C8-3EC3-48B6-A665-7FD5641E0CD4}"/>
              </a:ext>
            </a:extLst>
          </p:cNvPr>
          <p:cNvSpPr>
            <a:spLocks noGrp="1"/>
          </p:cNvSpPr>
          <p:nvPr>
            <p:ph type="title"/>
          </p:nvPr>
        </p:nvSpPr>
        <p:spPr/>
        <p:txBody>
          <a:bodyPr/>
          <a:lstStyle/>
          <a:p>
            <a:r>
              <a:rPr lang="en-US" dirty="0"/>
              <a:t>Advanced methods</a:t>
            </a:r>
          </a:p>
        </p:txBody>
      </p:sp>
      <p:sp>
        <p:nvSpPr>
          <p:cNvPr id="3" name="Slide Number Placeholder 2">
            <a:extLst>
              <a:ext uri="{FF2B5EF4-FFF2-40B4-BE49-F238E27FC236}">
                <a16:creationId xmlns:a16="http://schemas.microsoft.com/office/drawing/2014/main" id="{A916762D-1358-4AED-9998-3239A10F9407}"/>
              </a:ext>
            </a:extLst>
          </p:cNvPr>
          <p:cNvSpPr>
            <a:spLocks noGrp="1"/>
          </p:cNvSpPr>
          <p:nvPr>
            <p:ph type="sldNum" sz="quarter" idx="11"/>
          </p:nvPr>
        </p:nvSpPr>
        <p:spPr/>
        <p:txBody>
          <a:bodyPr/>
          <a:lstStyle/>
          <a:p>
            <a:fld id="{34990F19-4AF9-4079-9E3A-38E608497707}" type="slidenum">
              <a:rPr lang="en-US" smtClean="0"/>
              <a:t>156</a:t>
            </a:fld>
            <a:endParaRPr lang="en-US"/>
          </a:p>
        </p:txBody>
      </p:sp>
    </p:spTree>
    <p:extLst>
      <p:ext uri="{BB962C8B-B14F-4D97-AF65-F5344CB8AC3E}">
        <p14:creationId xmlns:p14="http://schemas.microsoft.com/office/powerpoint/2010/main" val="198328064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B346-1080-4163-88E2-83A800C8127F}"/>
              </a:ext>
            </a:extLst>
          </p:cNvPr>
          <p:cNvSpPr>
            <a:spLocks noGrp="1"/>
          </p:cNvSpPr>
          <p:nvPr>
            <p:ph type="title"/>
          </p:nvPr>
        </p:nvSpPr>
        <p:spPr>
          <a:xfrm>
            <a:off x="205961" y="2125662"/>
            <a:ext cx="8914642" cy="1680204"/>
          </a:xfrm>
        </p:spPr>
        <p:txBody>
          <a:bodyPr/>
          <a:lstStyle/>
          <a:p>
            <a:r>
              <a:rPr lang="en-US" dirty="0"/>
              <a:t>IV.A. Inverse Propensity Weighting</a:t>
            </a:r>
          </a:p>
        </p:txBody>
      </p:sp>
      <p:sp>
        <p:nvSpPr>
          <p:cNvPr id="3" name="Slide Number Placeholder 2">
            <a:extLst>
              <a:ext uri="{FF2B5EF4-FFF2-40B4-BE49-F238E27FC236}">
                <a16:creationId xmlns:a16="http://schemas.microsoft.com/office/drawing/2014/main" id="{85D49C79-CF54-4729-95DD-E2FEA0358D84}"/>
              </a:ext>
            </a:extLst>
          </p:cNvPr>
          <p:cNvSpPr>
            <a:spLocks noGrp="1"/>
          </p:cNvSpPr>
          <p:nvPr>
            <p:ph type="sldNum" sz="quarter" idx="10"/>
          </p:nvPr>
        </p:nvSpPr>
        <p:spPr/>
        <p:txBody>
          <a:bodyPr/>
          <a:lstStyle/>
          <a:p>
            <a:fld id="{34990F19-4AF9-4079-9E3A-38E608497707}" type="slidenum">
              <a:rPr lang="en-US" smtClean="0"/>
              <a:t>157</a:t>
            </a:fld>
            <a:endParaRPr lang="en-US"/>
          </a:p>
        </p:txBody>
      </p:sp>
    </p:spTree>
    <p:extLst>
      <p:ext uri="{BB962C8B-B14F-4D97-AF65-F5344CB8AC3E}">
        <p14:creationId xmlns:p14="http://schemas.microsoft.com/office/powerpoint/2010/main" val="1650073321"/>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0432F3C-9ABC-4230-8405-3A2D1B628277}"/>
              </a:ext>
            </a:extLst>
          </p:cNvPr>
          <p:cNvSpPr>
            <a:spLocks noGrp="1"/>
          </p:cNvSpPr>
          <p:nvPr>
            <p:ph type="body" sz="quarter" idx="10"/>
          </p:nvPr>
        </p:nvSpPr>
        <p:spPr>
          <a:xfrm>
            <a:off x="205961" y="1212850"/>
            <a:ext cx="8914642" cy="5724644"/>
          </a:xfrm>
        </p:spPr>
        <p:txBody>
          <a:bodyPr/>
          <a:lstStyle/>
          <a:p>
            <a:r>
              <a:rPr lang="en-US" dirty="0"/>
              <a:t>Suppose people who were shown a recommendation were really likely to find it. </a:t>
            </a:r>
          </a:p>
          <a:p>
            <a:endParaRPr lang="en-US" dirty="0"/>
          </a:p>
          <a:p>
            <a:r>
              <a:rPr lang="en-US" dirty="0"/>
              <a:t>So if we had a score for their likelihood to find it themselves, we could:</a:t>
            </a:r>
          </a:p>
          <a:p>
            <a:r>
              <a:rPr lang="en-US" dirty="0"/>
              <a:t>	</a:t>
            </a:r>
            <a:r>
              <a:rPr lang="en-US" dirty="0" err="1"/>
              <a:t>downweight</a:t>
            </a:r>
            <a:r>
              <a:rPr lang="en-US" dirty="0"/>
              <a:t> the people who saw recommendations who had a higher likelihood</a:t>
            </a:r>
          </a:p>
          <a:p>
            <a:r>
              <a:rPr lang="en-US" dirty="0"/>
              <a:t>	give higher weight to people who had a lower likelihood of finding it anyways</a:t>
            </a:r>
          </a:p>
          <a:p>
            <a:endParaRPr lang="en-US" dirty="0"/>
          </a:p>
          <a:p>
            <a:r>
              <a:rPr lang="en-US" dirty="0"/>
              <a:t>Turns out this creates a balanced dataset, assuming the likelihood is accurate. </a:t>
            </a:r>
          </a:p>
        </p:txBody>
      </p:sp>
      <p:sp>
        <p:nvSpPr>
          <p:cNvPr id="4" name="Title 3">
            <a:extLst>
              <a:ext uri="{FF2B5EF4-FFF2-40B4-BE49-F238E27FC236}">
                <a16:creationId xmlns:a16="http://schemas.microsoft.com/office/drawing/2014/main" id="{E1B50E15-CAE0-41D8-B4E4-2F4852A51798}"/>
              </a:ext>
            </a:extLst>
          </p:cNvPr>
          <p:cNvSpPr>
            <a:spLocks noGrp="1"/>
          </p:cNvSpPr>
          <p:nvPr>
            <p:ph type="title"/>
          </p:nvPr>
        </p:nvSpPr>
        <p:spPr/>
        <p:txBody>
          <a:bodyPr/>
          <a:lstStyle/>
          <a:p>
            <a:r>
              <a:rPr lang="en-US" dirty="0"/>
              <a:t>Weighting to balance treatment and control</a:t>
            </a:r>
          </a:p>
        </p:txBody>
      </p:sp>
      <p:sp>
        <p:nvSpPr>
          <p:cNvPr id="3" name="Slide Number Placeholder 2">
            <a:extLst>
              <a:ext uri="{FF2B5EF4-FFF2-40B4-BE49-F238E27FC236}">
                <a16:creationId xmlns:a16="http://schemas.microsoft.com/office/drawing/2014/main" id="{17E44176-D9C6-4F80-A9F9-75A0D7299881}"/>
              </a:ext>
            </a:extLst>
          </p:cNvPr>
          <p:cNvSpPr>
            <a:spLocks noGrp="1"/>
          </p:cNvSpPr>
          <p:nvPr>
            <p:ph type="sldNum" sz="quarter" idx="11"/>
          </p:nvPr>
        </p:nvSpPr>
        <p:spPr/>
        <p:txBody>
          <a:bodyPr/>
          <a:lstStyle/>
          <a:p>
            <a:fld id="{34990F19-4AF9-4079-9E3A-38E608497707}" type="slidenum">
              <a:rPr lang="en-US" smtClean="0"/>
              <a:t>158</a:t>
            </a:fld>
            <a:endParaRPr lang="en-US"/>
          </a:p>
        </p:txBody>
      </p:sp>
    </p:spTree>
    <p:extLst>
      <p:ext uri="{BB962C8B-B14F-4D97-AF65-F5344CB8AC3E}">
        <p14:creationId xmlns:p14="http://schemas.microsoft.com/office/powerpoint/2010/main" val="1704620203"/>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Estimation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5488938" y="1648064"/>
                <a:ext cx="3440927" cy="932563"/>
              </a:xfrm>
            </p:spPr>
            <p:txBody>
              <a:bodyPr/>
              <a:lstStyle/>
              <a:p>
                <a:r>
                  <a:rPr lang="en-US" dirty="0"/>
                  <a:t>Naïve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−1)</m:t>
                      </m:r>
                    </m:oMath>
                  </m:oMathPara>
                </a14:m>
                <a:endParaRPr lang="en-US" sz="2400"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5488938" y="1648064"/>
                <a:ext cx="3440927" cy="932563"/>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Placeholder 2"/>
              <p:cNvSpPr txBox="1">
                <a:spLocks/>
              </p:cNvSpPr>
              <p:nvPr/>
            </p:nvSpPr>
            <p:spPr>
              <a:xfrm>
                <a:off x="5425281" y="2976628"/>
                <a:ext cx="4048761"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𝑢</m:t>
                      </m:r>
                      <m:r>
                        <a:rPr lang="en-US" sz="2400" b="0" i="1" smtClean="0">
                          <a:latin typeface="Cambria Math" panose="02040503050406030204" pitchFamily="18" charset="0"/>
                        </a:rPr>
                        <m:t>)</m:t>
                      </m:r>
                    </m:oMath>
                  </m:oMathPara>
                </a14:m>
                <a:endParaRPr lang="en-US" sz="2400" dirty="0"/>
              </a:p>
            </p:txBody>
          </p:sp>
        </mc:Choice>
        <mc:Fallback>
          <p:sp>
            <p:nvSpPr>
              <p:cNvPr id="18" name="Text Placeholder 2"/>
              <p:cNvSpPr txBox="1">
                <a:spLocks noRot="1" noChangeAspect="1" noMove="1" noResize="1" noEditPoints="1" noAdjustHandles="1" noChangeArrowheads="1" noChangeShapeType="1" noTextEdit="1"/>
              </p:cNvSpPr>
              <p:nvPr/>
            </p:nvSpPr>
            <p:spPr>
              <a:xfrm>
                <a:off x="5425281" y="2976628"/>
                <a:ext cx="4048761" cy="886384"/>
              </a:xfrm>
              <a:prstGeom prst="rect">
                <a:avLst/>
              </a:prstGeom>
              <a:blipFill>
                <a:blip r:embed="rId3"/>
                <a:stretch>
                  <a:fillRect/>
                </a:stretch>
              </a:blipFill>
            </p:spPr>
            <p:txBody>
              <a:bodyPr/>
              <a:lstStyle/>
              <a:p>
                <a:r>
                  <a:rPr lang="en-US">
                    <a:noFill/>
                  </a:rPr>
                  <a:t> </a:t>
                </a:r>
              </a:p>
            </p:txBody>
          </p:sp>
        </mc:Fallback>
      </mc:AlternateContent>
      <p:sp>
        <p:nvSpPr>
          <p:cNvPr id="24" name="TextBox 23"/>
          <p:cNvSpPr txBox="1"/>
          <p:nvPr/>
        </p:nvSpPr>
        <p:spPr>
          <a:xfrm>
            <a:off x="4198823" y="5769582"/>
            <a:ext cx="1707439"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Control  users</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931523"/>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795620"/>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mc:Choice xmlns:a14="http://schemas.microsoft.com/office/drawing/2010/main" Requires="a14">
          <p:sp>
            <p:nvSpPr>
              <p:cNvPr id="9" name="Rounded Rectangle 8"/>
              <p:cNvSpPr/>
              <p:nvPr/>
            </p:nvSpPr>
            <p:spPr bwMode="auto">
              <a:xfrm>
                <a:off x="3315768" y="2330463"/>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p:sp>
            <p:nvSpPr>
              <p:cNvPr id="9" name="Rounded Rectangle 8"/>
              <p:cNvSpPr>
                <a:spLocks noRot="1" noChangeAspect="1" noMove="1" noResize="1" noEditPoints="1" noAdjustHandles="1" noChangeArrowheads="1" noChangeShapeType="1" noTextEdit="1"/>
              </p:cNvSpPr>
              <p:nvPr/>
            </p:nvSpPr>
            <p:spPr bwMode="auto">
              <a:xfrm>
                <a:off x="3315768" y="2330463"/>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ounded Rectangle 11"/>
              <p:cNvSpPr/>
              <p:nvPr/>
            </p:nvSpPr>
            <p:spPr bwMode="auto">
              <a:xfrm>
                <a:off x="5429347" y="4826547"/>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p:sp>
            <p:nvSpPr>
              <p:cNvPr id="12" name="Rounded Rectangle 11"/>
              <p:cNvSpPr>
                <a:spLocks noRot="1" noChangeAspect="1" noMove="1" noResize="1" noEditPoints="1" noAdjustHandles="1" noChangeArrowheads="1" noChangeShapeType="1" noTextEdit="1"/>
              </p:cNvSpPr>
              <p:nvPr/>
            </p:nvSpPr>
            <p:spPr bwMode="auto">
              <a:xfrm>
                <a:off x="5429347" y="4826547"/>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3430058" y="1862869"/>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7" name="TextBox 16"/>
          <p:cNvSpPr txBox="1"/>
          <p:nvPr/>
        </p:nvSpPr>
        <p:spPr>
          <a:xfrm rot="21550528">
            <a:off x="5517191" y="4333404"/>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20" name="TextBox 19"/>
          <p:cNvSpPr txBox="1"/>
          <p:nvPr/>
        </p:nvSpPr>
        <p:spPr>
          <a:xfrm rot="21578046">
            <a:off x="1317171" y="4267673"/>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mc:Choice xmlns:a14="http://schemas.microsoft.com/office/drawing/2010/main" Requires="a14">
          <p:sp>
            <p:nvSpPr>
              <p:cNvPr id="23" name="Rounded Rectangle 22"/>
              <p:cNvSpPr/>
              <p:nvPr/>
            </p:nvSpPr>
            <p:spPr bwMode="auto">
              <a:xfrm>
                <a:off x="1045235" y="4744369"/>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p:sp>
            <p:nvSpPr>
              <p:cNvPr id="23" name="Rounded Rectangle 22"/>
              <p:cNvSpPr>
                <a:spLocks noRot="1" noChangeAspect="1" noMove="1" noResize="1" noEditPoints="1" noAdjustHandles="1" noChangeArrowheads="1" noChangeShapeType="1" noTextEdit="1"/>
              </p:cNvSpPr>
              <p:nvPr/>
            </p:nvSpPr>
            <p:spPr bwMode="auto">
              <a:xfrm>
                <a:off x="1045235" y="4744369"/>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sp>
        <p:nvSpPr>
          <p:cNvPr id="26" name="Right Arrow 25"/>
          <p:cNvSpPr/>
          <p:nvPr/>
        </p:nvSpPr>
        <p:spPr bwMode="auto">
          <a:xfrm rot="2533427">
            <a:off x="2973762" y="3884981"/>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159</a:t>
            </a:fld>
            <a:endParaRPr lang="en-US"/>
          </a:p>
        </p:txBody>
      </p:sp>
      <p:pic>
        <p:nvPicPr>
          <p:cNvPr id="19" name="Picture 18"/>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2565" y="4333321"/>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843315" y="4383432"/>
            <a:ext cx="538597" cy="1436261"/>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49219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35C5D0-646E-4824-9F01-5B21AF4FB676}"/>
              </a:ext>
            </a:extLst>
          </p:cNvPr>
          <p:cNvSpPr>
            <a:spLocks noGrp="1"/>
          </p:cNvSpPr>
          <p:nvPr>
            <p:ph type="body" sz="quarter" idx="10"/>
          </p:nvPr>
        </p:nvSpPr>
        <p:spPr>
          <a:xfrm>
            <a:off x="548481" y="5259977"/>
            <a:ext cx="3695320" cy="600164"/>
          </a:xfrm>
        </p:spPr>
        <p:txBody>
          <a:bodyPr/>
          <a:lstStyle/>
          <a:p>
            <a:r>
              <a:rPr lang="en-US" dirty="0">
                <a:latin typeface="+mn-lt"/>
              </a:rPr>
              <a:t>Potential Outcomes</a:t>
            </a:r>
          </a:p>
        </p:txBody>
      </p:sp>
      <p:sp>
        <p:nvSpPr>
          <p:cNvPr id="3" name="Title 2">
            <a:extLst>
              <a:ext uri="{FF2B5EF4-FFF2-40B4-BE49-F238E27FC236}">
                <a16:creationId xmlns:a16="http://schemas.microsoft.com/office/drawing/2014/main" id="{EDF3E3B7-0C65-45E3-A220-374CD6E1D224}"/>
              </a:ext>
            </a:extLst>
          </p:cNvPr>
          <p:cNvSpPr>
            <a:spLocks noGrp="1"/>
          </p:cNvSpPr>
          <p:nvPr>
            <p:ph type="title"/>
          </p:nvPr>
        </p:nvSpPr>
        <p:spPr/>
        <p:txBody>
          <a:bodyPr/>
          <a:lstStyle/>
          <a:p>
            <a:r>
              <a:rPr lang="en-US" dirty="0"/>
              <a:t>Bag of tricks =&gt; Powerful statistical frameworks</a:t>
            </a:r>
          </a:p>
        </p:txBody>
      </p:sp>
      <p:sp>
        <p:nvSpPr>
          <p:cNvPr id="4" name="Slide Number Placeholder 3">
            <a:extLst>
              <a:ext uri="{FF2B5EF4-FFF2-40B4-BE49-F238E27FC236}">
                <a16:creationId xmlns:a16="http://schemas.microsoft.com/office/drawing/2014/main" id="{FDE8C489-45B5-467B-8ED8-AE1C3E224B59}"/>
              </a:ext>
            </a:extLst>
          </p:cNvPr>
          <p:cNvSpPr>
            <a:spLocks noGrp="1"/>
          </p:cNvSpPr>
          <p:nvPr>
            <p:ph type="sldNum" sz="quarter" idx="11"/>
          </p:nvPr>
        </p:nvSpPr>
        <p:spPr/>
        <p:txBody>
          <a:bodyPr/>
          <a:lstStyle/>
          <a:p>
            <a:fld id="{34990F19-4AF9-4079-9E3A-38E608497707}" type="slidenum">
              <a:rPr lang="en-US" smtClean="0"/>
              <a:t>16</a:t>
            </a:fld>
            <a:endParaRPr lang="en-US"/>
          </a:p>
        </p:txBody>
      </p:sp>
      <p:sp>
        <p:nvSpPr>
          <p:cNvPr id="6" name="Text Placeholder 1">
            <a:extLst>
              <a:ext uri="{FF2B5EF4-FFF2-40B4-BE49-F238E27FC236}">
                <a16:creationId xmlns:a16="http://schemas.microsoft.com/office/drawing/2014/main" id="{033A02B7-5EBB-49A7-AE52-10215B28E8EE}"/>
              </a:ext>
            </a:extLst>
          </p:cNvPr>
          <p:cNvSpPr txBox="1">
            <a:spLocks/>
          </p:cNvSpPr>
          <p:nvPr/>
        </p:nvSpPr>
        <p:spPr>
          <a:xfrm>
            <a:off x="4663281" y="5249862"/>
            <a:ext cx="3695320" cy="600164"/>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latin typeface="+mn-lt"/>
              </a:rPr>
              <a:t>Bayesian Networks</a:t>
            </a:r>
          </a:p>
        </p:txBody>
      </p:sp>
      <p:pic>
        <p:nvPicPr>
          <p:cNvPr id="7" name="Picture 6">
            <a:extLst>
              <a:ext uri="{FF2B5EF4-FFF2-40B4-BE49-F238E27FC236}">
                <a16:creationId xmlns:a16="http://schemas.microsoft.com/office/drawing/2014/main" id="{E0D19BDF-E282-41A0-8B32-58B8E36D632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44281" y="1509663"/>
            <a:ext cx="2418517" cy="3571964"/>
          </a:xfrm>
          <a:prstGeom prst="rect">
            <a:avLst/>
          </a:prstGeom>
        </p:spPr>
      </p:pic>
      <p:pic>
        <p:nvPicPr>
          <p:cNvPr id="10" name="Picture 9">
            <a:extLst>
              <a:ext uri="{FF2B5EF4-FFF2-40B4-BE49-F238E27FC236}">
                <a16:creationId xmlns:a16="http://schemas.microsoft.com/office/drawing/2014/main" id="{0AE3D8E5-14E2-4F19-A97F-B3A429C0CBF2}"/>
              </a:ext>
            </a:extLst>
          </p:cNvPr>
          <p:cNvPicPr>
            <a:picLocks noChangeAspect="1"/>
          </p:cNvPicPr>
          <p:nvPr/>
        </p:nvPicPr>
        <p:blipFill>
          <a:blip r:embed="rId5"/>
          <a:stretch>
            <a:fillRect/>
          </a:stretch>
        </p:blipFill>
        <p:spPr>
          <a:xfrm>
            <a:off x="1081881" y="1551522"/>
            <a:ext cx="2351077" cy="3488246"/>
          </a:xfrm>
          <a:prstGeom prst="rect">
            <a:avLst/>
          </a:prstGeom>
        </p:spPr>
      </p:pic>
    </p:spTree>
    <p:extLst>
      <p:ext uri="{BB962C8B-B14F-4D97-AF65-F5344CB8AC3E}">
        <p14:creationId xmlns:p14="http://schemas.microsoft.com/office/powerpoint/2010/main" val="1372055711"/>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66A0F7-BB16-4CF7-A0F4-AE73024E55BF}"/>
              </a:ext>
            </a:extLst>
          </p:cNvPr>
          <p:cNvSpPr>
            <a:spLocks noGrp="1"/>
          </p:cNvSpPr>
          <p:nvPr>
            <p:ph type="body" sz="quarter" idx="10"/>
          </p:nvPr>
        </p:nvSpPr>
        <p:spPr>
          <a:xfrm>
            <a:off x="205961" y="1212850"/>
            <a:ext cx="8914642" cy="4062651"/>
          </a:xfrm>
        </p:spPr>
        <p:txBody>
          <a:bodyPr/>
          <a:lstStyle/>
          <a:p>
            <a:r>
              <a:rPr lang="en-US" dirty="0"/>
              <a:t>What if likelihood/propensity too low? </a:t>
            </a:r>
          </a:p>
          <a:p>
            <a:endParaRPr lang="en-US" dirty="0"/>
          </a:p>
          <a:p>
            <a:r>
              <a:rPr lang="en-US" dirty="0"/>
              <a:t>Leads to high variance estimates. </a:t>
            </a:r>
          </a:p>
          <a:p>
            <a:endParaRPr lang="en-US" dirty="0"/>
          </a:p>
          <a:p>
            <a:r>
              <a:rPr lang="en-US" dirty="0"/>
              <a:t>A single value can derail the estimate. </a:t>
            </a:r>
          </a:p>
          <a:p>
            <a:endParaRPr lang="en-US" dirty="0"/>
          </a:p>
          <a:p>
            <a:r>
              <a:rPr lang="en-US" dirty="0"/>
              <a:t>Can we combine the benefits of prediction and causal inference?</a:t>
            </a:r>
          </a:p>
        </p:txBody>
      </p:sp>
      <p:sp>
        <p:nvSpPr>
          <p:cNvPr id="3" name="Title 2">
            <a:extLst>
              <a:ext uri="{FF2B5EF4-FFF2-40B4-BE49-F238E27FC236}">
                <a16:creationId xmlns:a16="http://schemas.microsoft.com/office/drawing/2014/main" id="{AA786237-FD4D-457D-8F5E-36F5C900F03A}"/>
              </a:ext>
            </a:extLst>
          </p:cNvPr>
          <p:cNvSpPr>
            <a:spLocks noGrp="1"/>
          </p:cNvSpPr>
          <p:nvPr>
            <p:ph type="title"/>
          </p:nvPr>
        </p:nvSpPr>
        <p:spPr/>
        <p:txBody>
          <a:bodyPr/>
          <a:lstStyle/>
          <a:p>
            <a:r>
              <a:rPr lang="en-US" dirty="0"/>
              <a:t>Caveat</a:t>
            </a:r>
          </a:p>
        </p:txBody>
      </p:sp>
      <p:sp>
        <p:nvSpPr>
          <p:cNvPr id="4" name="Slide Number Placeholder 3">
            <a:extLst>
              <a:ext uri="{FF2B5EF4-FFF2-40B4-BE49-F238E27FC236}">
                <a16:creationId xmlns:a16="http://schemas.microsoft.com/office/drawing/2014/main" id="{42E14B59-CDD2-432C-866F-69327EA9C401}"/>
              </a:ext>
            </a:extLst>
          </p:cNvPr>
          <p:cNvSpPr>
            <a:spLocks noGrp="1"/>
          </p:cNvSpPr>
          <p:nvPr>
            <p:ph type="sldNum" sz="quarter" idx="11"/>
          </p:nvPr>
        </p:nvSpPr>
        <p:spPr/>
        <p:txBody>
          <a:bodyPr/>
          <a:lstStyle/>
          <a:p>
            <a:fld id="{34990F19-4AF9-4079-9E3A-38E608497707}" type="slidenum">
              <a:rPr lang="en-US" smtClean="0"/>
              <a:t>160</a:t>
            </a:fld>
            <a:endParaRPr lang="en-US"/>
          </a:p>
        </p:txBody>
      </p:sp>
    </p:spTree>
    <p:extLst>
      <p:ext uri="{BB962C8B-B14F-4D97-AF65-F5344CB8AC3E}">
        <p14:creationId xmlns:p14="http://schemas.microsoft.com/office/powerpoint/2010/main" val="3254271740"/>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E5283-A6DC-47AE-A8E2-E49E191AE464}"/>
              </a:ext>
            </a:extLst>
          </p:cNvPr>
          <p:cNvSpPr>
            <a:spLocks noGrp="1"/>
          </p:cNvSpPr>
          <p:nvPr>
            <p:ph type="title"/>
          </p:nvPr>
        </p:nvSpPr>
        <p:spPr/>
        <p:txBody>
          <a:bodyPr/>
          <a:lstStyle/>
          <a:p>
            <a:r>
              <a:rPr lang="en-US" dirty="0"/>
              <a:t>IV.B. Doubly robust estimation</a:t>
            </a:r>
          </a:p>
        </p:txBody>
      </p:sp>
      <p:sp>
        <p:nvSpPr>
          <p:cNvPr id="3" name="Slide Number Placeholder 2">
            <a:extLst>
              <a:ext uri="{FF2B5EF4-FFF2-40B4-BE49-F238E27FC236}">
                <a16:creationId xmlns:a16="http://schemas.microsoft.com/office/drawing/2014/main" id="{58AE2FC1-4501-4B4B-8573-80590E62FFC3}"/>
              </a:ext>
            </a:extLst>
          </p:cNvPr>
          <p:cNvSpPr>
            <a:spLocks noGrp="1"/>
          </p:cNvSpPr>
          <p:nvPr>
            <p:ph type="sldNum" sz="quarter" idx="10"/>
          </p:nvPr>
        </p:nvSpPr>
        <p:spPr/>
        <p:txBody>
          <a:bodyPr/>
          <a:lstStyle/>
          <a:p>
            <a:fld id="{34990F19-4AF9-4079-9E3A-38E608497707}" type="slidenum">
              <a:rPr lang="en-US" smtClean="0"/>
              <a:t>161</a:t>
            </a:fld>
            <a:endParaRPr lang="en-US"/>
          </a:p>
        </p:txBody>
      </p:sp>
    </p:spTree>
    <p:extLst>
      <p:ext uri="{BB962C8B-B14F-4D97-AF65-F5344CB8AC3E}">
        <p14:creationId xmlns:p14="http://schemas.microsoft.com/office/powerpoint/2010/main" val="1727077211"/>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B15517F-A03D-42B2-B194-CFF462649EBE}"/>
              </a:ext>
            </a:extLst>
          </p:cNvPr>
          <p:cNvSpPr>
            <a:spLocks noGrp="1"/>
          </p:cNvSpPr>
          <p:nvPr>
            <p:ph type="body" sz="quarter" idx="10"/>
          </p:nvPr>
        </p:nvSpPr>
        <p:spPr>
          <a:xfrm>
            <a:off x="205961" y="1212850"/>
            <a:ext cx="9120602" cy="4801314"/>
          </a:xfrm>
        </p:spPr>
        <p:txBody>
          <a:bodyPr/>
          <a:lstStyle/>
          <a:p>
            <a:r>
              <a:rPr lang="en-US" dirty="0"/>
              <a:t>Use IPW as the unbiased estimate. </a:t>
            </a:r>
          </a:p>
          <a:p>
            <a:endParaRPr lang="en-US" dirty="0"/>
          </a:p>
          <a:p>
            <a:r>
              <a:rPr lang="en-US" dirty="0"/>
              <a:t>To reduce variance, add a term that is the output of a predictive ML model that tries to predict outcome variable. </a:t>
            </a:r>
          </a:p>
          <a:p>
            <a:endParaRPr lang="en-US" dirty="0"/>
          </a:p>
          <a:p>
            <a:r>
              <a:rPr lang="en-US" dirty="0"/>
              <a:t>Combine them in a special way to yield a property:</a:t>
            </a:r>
          </a:p>
          <a:p>
            <a:r>
              <a:rPr lang="en-US" dirty="0"/>
              <a:t>	The estimate is unbiased if either the propensity is correctly estimated, or if the prediction model is accurate. </a:t>
            </a:r>
          </a:p>
        </p:txBody>
      </p:sp>
      <p:sp>
        <p:nvSpPr>
          <p:cNvPr id="4" name="Title 3">
            <a:extLst>
              <a:ext uri="{FF2B5EF4-FFF2-40B4-BE49-F238E27FC236}">
                <a16:creationId xmlns:a16="http://schemas.microsoft.com/office/drawing/2014/main" id="{A7A91748-B0A4-41E9-A1B3-6F3054CE290C}"/>
              </a:ext>
            </a:extLst>
          </p:cNvPr>
          <p:cNvSpPr>
            <a:spLocks noGrp="1"/>
          </p:cNvSpPr>
          <p:nvPr>
            <p:ph type="title"/>
          </p:nvPr>
        </p:nvSpPr>
        <p:spPr/>
        <p:txBody>
          <a:bodyPr/>
          <a:lstStyle/>
          <a:p>
            <a:r>
              <a:rPr lang="en-US" dirty="0"/>
              <a:t>Prediction + IPW</a:t>
            </a:r>
          </a:p>
        </p:txBody>
      </p:sp>
      <p:sp>
        <p:nvSpPr>
          <p:cNvPr id="3" name="Slide Number Placeholder 2">
            <a:extLst>
              <a:ext uri="{FF2B5EF4-FFF2-40B4-BE49-F238E27FC236}">
                <a16:creationId xmlns:a16="http://schemas.microsoft.com/office/drawing/2014/main" id="{C3C8707D-D5E9-441A-BB36-D78622905894}"/>
              </a:ext>
            </a:extLst>
          </p:cNvPr>
          <p:cNvSpPr>
            <a:spLocks noGrp="1"/>
          </p:cNvSpPr>
          <p:nvPr>
            <p:ph type="sldNum" sz="quarter" idx="11"/>
          </p:nvPr>
        </p:nvSpPr>
        <p:spPr/>
        <p:txBody>
          <a:bodyPr/>
          <a:lstStyle/>
          <a:p>
            <a:fld id="{34990F19-4AF9-4079-9E3A-38E608497707}" type="slidenum">
              <a:rPr lang="en-US" smtClean="0"/>
              <a:t>162</a:t>
            </a:fld>
            <a:endParaRPr lang="en-US"/>
          </a:p>
        </p:txBody>
      </p:sp>
    </p:spTree>
    <p:extLst>
      <p:ext uri="{BB962C8B-B14F-4D97-AF65-F5344CB8AC3E}">
        <p14:creationId xmlns:p14="http://schemas.microsoft.com/office/powerpoint/2010/main" val="1785349121"/>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473E00-3013-49CE-BA0E-8BAF2F3CB907}"/>
              </a:ext>
            </a:extLst>
          </p:cNvPr>
          <p:cNvPicPr>
            <a:picLocks noChangeAspect="1"/>
          </p:cNvPicPr>
          <p:nvPr/>
        </p:nvPicPr>
        <p:blipFill>
          <a:blip r:embed="rId2"/>
          <a:stretch>
            <a:fillRect/>
          </a:stretch>
        </p:blipFill>
        <p:spPr>
          <a:xfrm>
            <a:off x="805657" y="1468437"/>
            <a:ext cx="3143250" cy="1323975"/>
          </a:xfrm>
          <a:prstGeom prst="rect">
            <a:avLst/>
          </a:prstGeom>
        </p:spPr>
      </p:pic>
      <p:sp>
        <p:nvSpPr>
          <p:cNvPr id="2" name="Text Placeholder 1">
            <a:extLst>
              <a:ext uri="{FF2B5EF4-FFF2-40B4-BE49-F238E27FC236}">
                <a16:creationId xmlns:a16="http://schemas.microsoft.com/office/drawing/2014/main" id="{7566A17E-7941-4A31-87AB-62E38E08EE47}"/>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BB54FCA8-3707-4018-BF3B-07B2E30FD0D6}"/>
              </a:ext>
            </a:extLst>
          </p:cNvPr>
          <p:cNvSpPr>
            <a:spLocks noGrp="1"/>
          </p:cNvSpPr>
          <p:nvPr>
            <p:ph type="title"/>
          </p:nvPr>
        </p:nvSpPr>
        <p:spPr/>
        <p:txBody>
          <a:bodyPr/>
          <a:lstStyle/>
          <a:p>
            <a:r>
              <a:rPr lang="en-US" dirty="0"/>
              <a:t>Simple example: Estimating average height of students in a class</a:t>
            </a:r>
          </a:p>
        </p:txBody>
      </p:sp>
      <p:sp>
        <p:nvSpPr>
          <p:cNvPr id="4" name="Slide Number Placeholder 3">
            <a:extLst>
              <a:ext uri="{FF2B5EF4-FFF2-40B4-BE49-F238E27FC236}">
                <a16:creationId xmlns:a16="http://schemas.microsoft.com/office/drawing/2014/main" id="{21EBA89C-E072-4368-B743-419DE9F98330}"/>
              </a:ext>
            </a:extLst>
          </p:cNvPr>
          <p:cNvSpPr>
            <a:spLocks noGrp="1"/>
          </p:cNvSpPr>
          <p:nvPr>
            <p:ph type="sldNum" sz="quarter" idx="11"/>
          </p:nvPr>
        </p:nvSpPr>
        <p:spPr/>
        <p:txBody>
          <a:bodyPr/>
          <a:lstStyle/>
          <a:p>
            <a:fld id="{34990F19-4AF9-4079-9E3A-38E608497707}" type="slidenum">
              <a:rPr lang="en-US" smtClean="0"/>
              <a:t>163</a:t>
            </a:fld>
            <a:endParaRPr lang="en-US"/>
          </a:p>
        </p:txBody>
      </p:sp>
      <p:pic>
        <p:nvPicPr>
          <p:cNvPr id="6" name="Picture 5">
            <a:extLst>
              <a:ext uri="{FF2B5EF4-FFF2-40B4-BE49-F238E27FC236}">
                <a16:creationId xmlns:a16="http://schemas.microsoft.com/office/drawing/2014/main" id="{7543984E-16DA-4F8D-B923-8A7C73F5816D}"/>
              </a:ext>
            </a:extLst>
          </p:cNvPr>
          <p:cNvPicPr>
            <a:picLocks noChangeAspect="1"/>
          </p:cNvPicPr>
          <p:nvPr/>
        </p:nvPicPr>
        <p:blipFill>
          <a:blip r:embed="rId3"/>
          <a:stretch>
            <a:fillRect/>
          </a:stretch>
        </p:blipFill>
        <p:spPr>
          <a:xfrm>
            <a:off x="5377657" y="1606549"/>
            <a:ext cx="3400425" cy="1047750"/>
          </a:xfrm>
          <a:prstGeom prst="rect">
            <a:avLst/>
          </a:prstGeom>
        </p:spPr>
      </p:pic>
      <p:sp>
        <p:nvSpPr>
          <p:cNvPr id="7" name="Plus Sign 6">
            <a:extLst>
              <a:ext uri="{FF2B5EF4-FFF2-40B4-BE49-F238E27FC236}">
                <a16:creationId xmlns:a16="http://schemas.microsoft.com/office/drawing/2014/main" id="{237CBCE6-5386-4CA5-A74E-0A5B048E00D8}"/>
              </a:ext>
            </a:extLst>
          </p:cNvPr>
          <p:cNvSpPr/>
          <p:nvPr/>
        </p:nvSpPr>
        <p:spPr bwMode="auto">
          <a:xfrm>
            <a:off x="4206081" y="1897062"/>
            <a:ext cx="685800" cy="533400"/>
          </a:xfrm>
          <a:prstGeom prst="mathPlus">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8B1EFA35-3914-4168-A2BD-26F51E254764}"/>
              </a:ext>
            </a:extLst>
          </p:cNvPr>
          <p:cNvPicPr>
            <a:picLocks noChangeAspect="1"/>
          </p:cNvPicPr>
          <p:nvPr/>
        </p:nvPicPr>
        <p:blipFill>
          <a:blip r:embed="rId4"/>
          <a:stretch>
            <a:fillRect/>
          </a:stretch>
        </p:blipFill>
        <p:spPr>
          <a:xfrm>
            <a:off x="1605756" y="3551876"/>
            <a:ext cx="6115050" cy="1238250"/>
          </a:xfrm>
          <a:prstGeom prst="rect">
            <a:avLst/>
          </a:prstGeom>
        </p:spPr>
      </p:pic>
      <p:pic>
        <p:nvPicPr>
          <p:cNvPr id="9" name="Picture 8">
            <a:extLst>
              <a:ext uri="{FF2B5EF4-FFF2-40B4-BE49-F238E27FC236}">
                <a16:creationId xmlns:a16="http://schemas.microsoft.com/office/drawing/2014/main" id="{30A07834-7D3D-4A25-8B6A-AE6C3D73199D}"/>
              </a:ext>
            </a:extLst>
          </p:cNvPr>
          <p:cNvPicPr>
            <a:picLocks noChangeAspect="1"/>
          </p:cNvPicPr>
          <p:nvPr/>
        </p:nvPicPr>
        <p:blipFill>
          <a:blip r:embed="rId5"/>
          <a:stretch>
            <a:fillRect/>
          </a:stretch>
        </p:blipFill>
        <p:spPr>
          <a:xfrm>
            <a:off x="1229518" y="5168900"/>
            <a:ext cx="6867525" cy="1314450"/>
          </a:xfrm>
          <a:prstGeom prst="rect">
            <a:avLst/>
          </a:prstGeom>
        </p:spPr>
      </p:pic>
    </p:spTree>
    <p:extLst>
      <p:ext uri="{BB962C8B-B14F-4D97-AF65-F5344CB8AC3E}">
        <p14:creationId xmlns:p14="http://schemas.microsoft.com/office/powerpoint/2010/main" val="1955787428"/>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88D3-F4EC-4813-A0CE-D97A5E026D75}"/>
              </a:ext>
            </a:extLst>
          </p:cNvPr>
          <p:cNvSpPr>
            <a:spLocks noGrp="1"/>
          </p:cNvSpPr>
          <p:nvPr>
            <p:ph type="title"/>
          </p:nvPr>
        </p:nvSpPr>
        <p:spPr>
          <a:xfrm>
            <a:off x="205961" y="2125662"/>
            <a:ext cx="8914642" cy="1680204"/>
          </a:xfrm>
        </p:spPr>
        <p:txBody>
          <a:bodyPr/>
          <a:lstStyle/>
          <a:p>
            <a:r>
              <a:rPr lang="en-US" dirty="0"/>
              <a:t>IV.C. Refuting the obtained causal estimate</a:t>
            </a:r>
          </a:p>
        </p:txBody>
      </p:sp>
      <p:sp>
        <p:nvSpPr>
          <p:cNvPr id="3" name="Slide Number Placeholder 2">
            <a:extLst>
              <a:ext uri="{FF2B5EF4-FFF2-40B4-BE49-F238E27FC236}">
                <a16:creationId xmlns:a16="http://schemas.microsoft.com/office/drawing/2014/main" id="{32A418EB-0BAF-4B1F-B708-F8CDD2ECBFA3}"/>
              </a:ext>
            </a:extLst>
          </p:cNvPr>
          <p:cNvSpPr>
            <a:spLocks noGrp="1"/>
          </p:cNvSpPr>
          <p:nvPr>
            <p:ph type="sldNum" sz="quarter" idx="10"/>
          </p:nvPr>
        </p:nvSpPr>
        <p:spPr/>
        <p:txBody>
          <a:bodyPr/>
          <a:lstStyle/>
          <a:p>
            <a:fld id="{34990F19-4AF9-4079-9E3A-38E608497707}" type="slidenum">
              <a:rPr lang="en-US" smtClean="0"/>
              <a:t>164</a:t>
            </a:fld>
            <a:endParaRPr lang="en-US"/>
          </a:p>
        </p:txBody>
      </p:sp>
    </p:spTree>
    <p:extLst>
      <p:ext uri="{BB962C8B-B14F-4D97-AF65-F5344CB8AC3E}">
        <p14:creationId xmlns:p14="http://schemas.microsoft.com/office/powerpoint/2010/main" val="372260405"/>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08A795-EE79-4655-856A-53C41C11F0AC}"/>
              </a:ext>
            </a:extLst>
          </p:cNvPr>
          <p:cNvSpPr>
            <a:spLocks noGrp="1"/>
          </p:cNvSpPr>
          <p:nvPr>
            <p:ph type="body" sz="quarter" idx="10"/>
          </p:nvPr>
        </p:nvSpPr>
        <p:spPr>
          <a:xfrm>
            <a:off x="205961" y="1212850"/>
            <a:ext cx="8914642" cy="4062651"/>
          </a:xfrm>
        </p:spPr>
        <p:txBody>
          <a:bodyPr/>
          <a:lstStyle/>
          <a:p>
            <a:r>
              <a:rPr lang="en-US" dirty="0"/>
              <a:t>“Causal” part does not come from the data. </a:t>
            </a:r>
          </a:p>
          <a:p>
            <a:endParaRPr lang="en-US" dirty="0"/>
          </a:p>
          <a:p>
            <a:r>
              <a:rPr lang="en-US" dirty="0"/>
              <a:t>It comes from your assumptions that lead to identification. </a:t>
            </a:r>
          </a:p>
          <a:p>
            <a:endParaRPr lang="en-US" dirty="0"/>
          </a:p>
          <a:p>
            <a:r>
              <a:rPr lang="en-US" dirty="0"/>
              <a:t>The data is simply used for statistical estimation. </a:t>
            </a:r>
          </a:p>
          <a:p>
            <a:endParaRPr lang="en-US" dirty="0"/>
          </a:p>
          <a:p>
            <a:r>
              <a:rPr lang="en-US" dirty="0"/>
              <a:t>Critical to verify your assumptions. How?</a:t>
            </a:r>
          </a:p>
        </p:txBody>
      </p:sp>
      <p:sp>
        <p:nvSpPr>
          <p:cNvPr id="4" name="Title 3">
            <a:extLst>
              <a:ext uri="{FF2B5EF4-FFF2-40B4-BE49-F238E27FC236}">
                <a16:creationId xmlns:a16="http://schemas.microsoft.com/office/drawing/2014/main" id="{F15A9531-3588-467C-A3C6-6CBDE2032575}"/>
              </a:ext>
            </a:extLst>
          </p:cNvPr>
          <p:cNvSpPr>
            <a:spLocks noGrp="1"/>
          </p:cNvSpPr>
          <p:nvPr>
            <p:ph type="title"/>
          </p:nvPr>
        </p:nvSpPr>
        <p:spPr/>
        <p:txBody>
          <a:bodyPr/>
          <a:lstStyle/>
          <a:p>
            <a:r>
              <a:rPr lang="en-US" dirty="0"/>
              <a:t>Causal estimate is a result of your assumptions</a:t>
            </a:r>
          </a:p>
        </p:txBody>
      </p:sp>
      <p:sp>
        <p:nvSpPr>
          <p:cNvPr id="3" name="Slide Number Placeholder 2">
            <a:extLst>
              <a:ext uri="{FF2B5EF4-FFF2-40B4-BE49-F238E27FC236}">
                <a16:creationId xmlns:a16="http://schemas.microsoft.com/office/drawing/2014/main" id="{0FA29090-74AE-4AD4-AC65-846381008928}"/>
              </a:ext>
            </a:extLst>
          </p:cNvPr>
          <p:cNvSpPr>
            <a:spLocks noGrp="1"/>
          </p:cNvSpPr>
          <p:nvPr>
            <p:ph type="sldNum" sz="quarter" idx="11"/>
          </p:nvPr>
        </p:nvSpPr>
        <p:spPr/>
        <p:txBody>
          <a:bodyPr/>
          <a:lstStyle/>
          <a:p>
            <a:fld id="{34990F19-4AF9-4079-9E3A-38E608497707}" type="slidenum">
              <a:rPr lang="en-US" smtClean="0"/>
              <a:t>165</a:t>
            </a:fld>
            <a:endParaRPr lang="en-US"/>
          </a:p>
        </p:txBody>
      </p:sp>
    </p:spTree>
    <p:extLst>
      <p:ext uri="{BB962C8B-B14F-4D97-AF65-F5344CB8AC3E}">
        <p14:creationId xmlns:p14="http://schemas.microsoft.com/office/powerpoint/2010/main" val="4188210056"/>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618582-160C-44F6-8979-738589C8534A}"/>
              </a:ext>
            </a:extLst>
          </p:cNvPr>
          <p:cNvSpPr>
            <a:spLocks noGrp="1"/>
          </p:cNvSpPr>
          <p:nvPr>
            <p:ph type="body" sz="quarter" idx="10"/>
          </p:nvPr>
        </p:nvSpPr>
        <p:spPr>
          <a:xfrm>
            <a:off x="205961" y="1212850"/>
            <a:ext cx="8914642" cy="3046988"/>
          </a:xfrm>
        </p:spPr>
        <p:txBody>
          <a:bodyPr/>
          <a:lstStyle/>
          <a:p>
            <a:r>
              <a:rPr lang="en-US" dirty="0"/>
              <a:t>Can add randomly drawn common causes, or random instruments. </a:t>
            </a:r>
          </a:p>
          <a:p>
            <a:endParaRPr lang="en-US" dirty="0"/>
          </a:p>
          <a:p>
            <a:r>
              <a:rPr lang="en-US" dirty="0"/>
              <a:t>Rerun your analysis. </a:t>
            </a:r>
          </a:p>
          <a:p>
            <a:endParaRPr lang="en-US" dirty="0"/>
          </a:p>
          <a:p>
            <a:r>
              <a:rPr lang="en-US" dirty="0"/>
              <a:t>Does the causal estimate change?</a:t>
            </a:r>
          </a:p>
        </p:txBody>
      </p:sp>
      <p:sp>
        <p:nvSpPr>
          <p:cNvPr id="3" name="Title 2">
            <a:extLst>
              <a:ext uri="{FF2B5EF4-FFF2-40B4-BE49-F238E27FC236}">
                <a16:creationId xmlns:a16="http://schemas.microsoft.com/office/drawing/2014/main" id="{07084944-5120-48D4-9D1A-17FDCBC13DBF}"/>
              </a:ext>
            </a:extLst>
          </p:cNvPr>
          <p:cNvSpPr>
            <a:spLocks noGrp="1"/>
          </p:cNvSpPr>
          <p:nvPr>
            <p:ph type="title"/>
          </p:nvPr>
        </p:nvSpPr>
        <p:spPr/>
        <p:txBody>
          <a:bodyPr/>
          <a:lstStyle/>
          <a:p>
            <a:r>
              <a:rPr lang="en-US" dirty="0"/>
              <a:t>Sanity check 1: Add random variables to your model</a:t>
            </a:r>
          </a:p>
        </p:txBody>
      </p:sp>
      <p:sp>
        <p:nvSpPr>
          <p:cNvPr id="4" name="Slide Number Placeholder 3">
            <a:extLst>
              <a:ext uri="{FF2B5EF4-FFF2-40B4-BE49-F238E27FC236}">
                <a16:creationId xmlns:a16="http://schemas.microsoft.com/office/drawing/2014/main" id="{B19940D2-2DB1-4629-8787-D9F66DEA0318}"/>
              </a:ext>
            </a:extLst>
          </p:cNvPr>
          <p:cNvSpPr>
            <a:spLocks noGrp="1"/>
          </p:cNvSpPr>
          <p:nvPr>
            <p:ph type="sldNum" sz="quarter" idx="11"/>
          </p:nvPr>
        </p:nvSpPr>
        <p:spPr/>
        <p:txBody>
          <a:bodyPr/>
          <a:lstStyle/>
          <a:p>
            <a:fld id="{34990F19-4AF9-4079-9E3A-38E608497707}" type="slidenum">
              <a:rPr lang="en-US" smtClean="0"/>
              <a:t>166</a:t>
            </a:fld>
            <a:endParaRPr lang="en-US"/>
          </a:p>
        </p:txBody>
      </p:sp>
    </p:spTree>
    <p:extLst>
      <p:ext uri="{BB962C8B-B14F-4D97-AF65-F5344CB8AC3E}">
        <p14:creationId xmlns:p14="http://schemas.microsoft.com/office/powerpoint/2010/main" val="2665373289"/>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618582-160C-44F6-8979-738589C8534A}"/>
              </a:ext>
            </a:extLst>
          </p:cNvPr>
          <p:cNvSpPr>
            <a:spLocks noGrp="1"/>
          </p:cNvSpPr>
          <p:nvPr>
            <p:ph type="body" sz="quarter" idx="10"/>
          </p:nvPr>
        </p:nvSpPr>
        <p:spPr>
          <a:xfrm>
            <a:off x="205961" y="1212850"/>
            <a:ext cx="8914642" cy="4062651"/>
          </a:xfrm>
        </p:spPr>
        <p:txBody>
          <a:bodyPr/>
          <a:lstStyle/>
          <a:p>
            <a:r>
              <a:rPr lang="en-US" dirty="0"/>
              <a:t>Can randomize or permute the treatment. </a:t>
            </a:r>
          </a:p>
          <a:p>
            <a:endParaRPr lang="en-US" dirty="0"/>
          </a:p>
          <a:p>
            <a:r>
              <a:rPr lang="en-US" dirty="0"/>
              <a:t>Or match treatment and control to have the same distribution of the treatment variable.</a:t>
            </a:r>
          </a:p>
          <a:p>
            <a:endParaRPr lang="en-US" dirty="0"/>
          </a:p>
          <a:p>
            <a:r>
              <a:rPr lang="en-US" dirty="0"/>
              <a:t>Rerun your analysis. </a:t>
            </a:r>
          </a:p>
          <a:p>
            <a:endParaRPr lang="en-US" dirty="0"/>
          </a:p>
          <a:p>
            <a:r>
              <a:rPr lang="en-US" dirty="0"/>
              <a:t>Does the causal estimate change?</a:t>
            </a:r>
          </a:p>
        </p:txBody>
      </p:sp>
      <p:sp>
        <p:nvSpPr>
          <p:cNvPr id="3" name="Title 2">
            <a:extLst>
              <a:ext uri="{FF2B5EF4-FFF2-40B4-BE49-F238E27FC236}">
                <a16:creationId xmlns:a16="http://schemas.microsoft.com/office/drawing/2014/main" id="{07084944-5120-48D4-9D1A-17FDCBC13DBF}"/>
              </a:ext>
            </a:extLst>
          </p:cNvPr>
          <p:cNvSpPr>
            <a:spLocks noGrp="1"/>
          </p:cNvSpPr>
          <p:nvPr>
            <p:ph type="title"/>
          </p:nvPr>
        </p:nvSpPr>
        <p:spPr/>
        <p:txBody>
          <a:bodyPr/>
          <a:lstStyle/>
          <a:p>
            <a:r>
              <a:rPr lang="en-US" dirty="0"/>
              <a:t>Sanity check 2: Replace treatment by a placebo (A/A test)</a:t>
            </a:r>
          </a:p>
        </p:txBody>
      </p:sp>
      <p:sp>
        <p:nvSpPr>
          <p:cNvPr id="4" name="Slide Number Placeholder 3">
            <a:extLst>
              <a:ext uri="{FF2B5EF4-FFF2-40B4-BE49-F238E27FC236}">
                <a16:creationId xmlns:a16="http://schemas.microsoft.com/office/drawing/2014/main" id="{B19940D2-2DB1-4629-8787-D9F66DEA0318}"/>
              </a:ext>
            </a:extLst>
          </p:cNvPr>
          <p:cNvSpPr>
            <a:spLocks noGrp="1"/>
          </p:cNvSpPr>
          <p:nvPr>
            <p:ph type="sldNum" sz="quarter" idx="11"/>
          </p:nvPr>
        </p:nvSpPr>
        <p:spPr/>
        <p:txBody>
          <a:bodyPr/>
          <a:lstStyle/>
          <a:p>
            <a:fld id="{34990F19-4AF9-4079-9E3A-38E608497707}" type="slidenum">
              <a:rPr lang="en-US" smtClean="0"/>
              <a:t>167</a:t>
            </a:fld>
            <a:endParaRPr lang="en-US"/>
          </a:p>
        </p:txBody>
      </p:sp>
    </p:spTree>
    <p:extLst>
      <p:ext uri="{BB962C8B-B14F-4D97-AF65-F5344CB8AC3E}">
        <p14:creationId xmlns:p14="http://schemas.microsoft.com/office/powerpoint/2010/main" val="281675735"/>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FA83F4-B6EF-4C49-AAB1-F256EDAC4DB7}"/>
              </a:ext>
            </a:extLst>
          </p:cNvPr>
          <p:cNvSpPr>
            <a:spLocks noGrp="1"/>
          </p:cNvSpPr>
          <p:nvPr>
            <p:ph type="body" sz="quarter" idx="10"/>
          </p:nvPr>
        </p:nvSpPr>
        <p:spPr>
          <a:xfrm>
            <a:off x="205961" y="1212850"/>
            <a:ext cx="8914642" cy="3139321"/>
          </a:xfrm>
        </p:spPr>
        <p:txBody>
          <a:bodyPr/>
          <a:lstStyle/>
          <a:p>
            <a:endParaRPr lang="en-US" dirty="0"/>
          </a:p>
          <a:p>
            <a:r>
              <a:rPr lang="en-US" dirty="0"/>
              <a:t>Create subsets of your data.</a:t>
            </a:r>
          </a:p>
          <a:p>
            <a:endParaRPr lang="en-US" dirty="0"/>
          </a:p>
          <a:p>
            <a:r>
              <a:rPr lang="en-US" dirty="0"/>
              <a:t>Rerun your analysis. </a:t>
            </a:r>
          </a:p>
          <a:p>
            <a:endParaRPr lang="en-US" dirty="0"/>
          </a:p>
          <a:p>
            <a:r>
              <a:rPr lang="en-US" dirty="0"/>
              <a:t>Does the causal estimate change?</a:t>
            </a:r>
          </a:p>
        </p:txBody>
      </p:sp>
      <p:sp>
        <p:nvSpPr>
          <p:cNvPr id="3" name="Title 2">
            <a:extLst>
              <a:ext uri="{FF2B5EF4-FFF2-40B4-BE49-F238E27FC236}">
                <a16:creationId xmlns:a16="http://schemas.microsoft.com/office/drawing/2014/main" id="{8F0CAE0D-4BA5-4C33-977C-19E7CBDC19FA}"/>
              </a:ext>
            </a:extLst>
          </p:cNvPr>
          <p:cNvSpPr>
            <a:spLocks noGrp="1"/>
          </p:cNvSpPr>
          <p:nvPr>
            <p:ph type="title"/>
          </p:nvPr>
        </p:nvSpPr>
        <p:spPr/>
        <p:txBody>
          <a:bodyPr/>
          <a:lstStyle/>
          <a:p>
            <a:r>
              <a:rPr lang="en-US" dirty="0"/>
              <a:t>Sanity Check 3: Divide data into subsets   (cross-validation)</a:t>
            </a:r>
          </a:p>
        </p:txBody>
      </p:sp>
      <p:sp>
        <p:nvSpPr>
          <p:cNvPr id="4" name="Slide Number Placeholder 3">
            <a:extLst>
              <a:ext uri="{FF2B5EF4-FFF2-40B4-BE49-F238E27FC236}">
                <a16:creationId xmlns:a16="http://schemas.microsoft.com/office/drawing/2014/main" id="{58E3E936-15AA-4C6B-A55B-C6088472E319}"/>
              </a:ext>
            </a:extLst>
          </p:cNvPr>
          <p:cNvSpPr>
            <a:spLocks noGrp="1"/>
          </p:cNvSpPr>
          <p:nvPr>
            <p:ph type="sldNum" sz="quarter" idx="11"/>
          </p:nvPr>
        </p:nvSpPr>
        <p:spPr/>
        <p:txBody>
          <a:bodyPr/>
          <a:lstStyle/>
          <a:p>
            <a:fld id="{34990F19-4AF9-4079-9E3A-38E608497707}" type="slidenum">
              <a:rPr lang="en-US" smtClean="0"/>
              <a:t>168</a:t>
            </a:fld>
            <a:endParaRPr lang="en-US"/>
          </a:p>
        </p:txBody>
      </p:sp>
    </p:spTree>
    <p:extLst>
      <p:ext uri="{BB962C8B-B14F-4D97-AF65-F5344CB8AC3E}">
        <p14:creationId xmlns:p14="http://schemas.microsoft.com/office/powerpoint/2010/main" val="3246766786"/>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A69CEC-7DCB-40F1-9C51-D99834068C52}"/>
              </a:ext>
            </a:extLst>
          </p:cNvPr>
          <p:cNvSpPr>
            <a:spLocks noGrp="1"/>
          </p:cNvSpPr>
          <p:nvPr>
            <p:ph type="body" sz="quarter" idx="10"/>
          </p:nvPr>
        </p:nvSpPr>
        <p:spPr>
          <a:xfrm>
            <a:off x="205961" y="1212850"/>
            <a:ext cx="8914642" cy="3554819"/>
          </a:xfrm>
        </p:spPr>
        <p:txBody>
          <a:bodyPr/>
          <a:lstStyle/>
          <a:p>
            <a:endParaRPr lang="en-US" dirty="0"/>
          </a:p>
          <a:p>
            <a:r>
              <a:rPr lang="en-US" dirty="0"/>
              <a:t>Use simulation to add effect of unknown confounders. </a:t>
            </a:r>
          </a:p>
          <a:p>
            <a:endParaRPr lang="en-US" dirty="0"/>
          </a:p>
          <a:p>
            <a:r>
              <a:rPr lang="en-US" dirty="0"/>
              <a:t>Domain knowledge to guide reasonable values of the simulation. </a:t>
            </a:r>
          </a:p>
          <a:p>
            <a:endParaRPr lang="en-US" dirty="0"/>
          </a:p>
          <a:p>
            <a:r>
              <a:rPr lang="en-US" dirty="0"/>
              <a:t>Make comparisons to other known estimates.</a:t>
            </a:r>
          </a:p>
        </p:txBody>
      </p:sp>
      <p:sp>
        <p:nvSpPr>
          <p:cNvPr id="3" name="Title 2">
            <a:extLst>
              <a:ext uri="{FF2B5EF4-FFF2-40B4-BE49-F238E27FC236}">
                <a16:creationId xmlns:a16="http://schemas.microsoft.com/office/drawing/2014/main" id="{6CDC2255-165D-4DC4-84C6-B1EDC1B561DE}"/>
              </a:ext>
            </a:extLst>
          </p:cNvPr>
          <p:cNvSpPr>
            <a:spLocks noGrp="1"/>
          </p:cNvSpPr>
          <p:nvPr>
            <p:ph type="title"/>
          </p:nvPr>
        </p:nvSpPr>
        <p:spPr/>
        <p:txBody>
          <a:bodyPr/>
          <a:lstStyle/>
          <a:p>
            <a:r>
              <a:rPr lang="en-US" dirty="0"/>
              <a:t>Sensitivity Analysis: How bad should a confounder be so that your estimate reverses?</a:t>
            </a:r>
          </a:p>
        </p:txBody>
      </p:sp>
      <p:sp>
        <p:nvSpPr>
          <p:cNvPr id="4" name="Slide Number Placeholder 3">
            <a:extLst>
              <a:ext uri="{FF2B5EF4-FFF2-40B4-BE49-F238E27FC236}">
                <a16:creationId xmlns:a16="http://schemas.microsoft.com/office/drawing/2014/main" id="{53511C28-9CF2-4C25-B749-87444EB378BD}"/>
              </a:ext>
            </a:extLst>
          </p:cNvPr>
          <p:cNvSpPr>
            <a:spLocks noGrp="1"/>
          </p:cNvSpPr>
          <p:nvPr>
            <p:ph type="sldNum" sz="quarter" idx="11"/>
          </p:nvPr>
        </p:nvSpPr>
        <p:spPr/>
        <p:txBody>
          <a:bodyPr/>
          <a:lstStyle/>
          <a:p>
            <a:fld id="{34990F19-4AF9-4079-9E3A-38E608497707}" type="slidenum">
              <a:rPr lang="en-US" smtClean="0"/>
              <a:t>169</a:t>
            </a:fld>
            <a:endParaRPr lang="en-US"/>
          </a:p>
        </p:txBody>
      </p:sp>
    </p:spTree>
    <p:extLst>
      <p:ext uri="{BB962C8B-B14F-4D97-AF65-F5344CB8AC3E}">
        <p14:creationId xmlns:p14="http://schemas.microsoft.com/office/powerpoint/2010/main" val="1495418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125662"/>
            <a:ext cx="8914642" cy="2095830"/>
          </a:xfrm>
        </p:spPr>
        <p:txBody>
          <a:bodyPr/>
          <a:lstStyle/>
          <a:p>
            <a:r>
              <a:rPr lang="en-US" dirty="0"/>
              <a:t>I.B Why should we care?</a:t>
            </a:r>
            <a:r>
              <a:rPr lang="en-US" sz="2800" dirty="0"/>
              <a:t> </a:t>
            </a:r>
            <a:br>
              <a:rPr lang="en-US" sz="2800" dirty="0"/>
            </a:br>
            <a:br>
              <a:rPr lang="en-US" sz="2800" dirty="0"/>
            </a:br>
            <a:r>
              <a:rPr lang="en-US" sz="2800" dirty="0"/>
              <a:t>We have increasing amounts of data and highly accurate predictions. How is causal inference useful?</a:t>
            </a:r>
            <a:endParaRPr lang="en-US" dirty="0"/>
          </a:p>
        </p:txBody>
      </p:sp>
      <p:sp>
        <p:nvSpPr>
          <p:cNvPr id="3" name="Slide Number Placeholder 2"/>
          <p:cNvSpPr>
            <a:spLocks noGrp="1"/>
          </p:cNvSpPr>
          <p:nvPr>
            <p:ph type="sldNum" sz="quarter" idx="10"/>
          </p:nvPr>
        </p:nvSpPr>
        <p:spPr/>
        <p:txBody>
          <a:bodyPr/>
          <a:lstStyle/>
          <a:p>
            <a:fld id="{34990F19-4AF9-4079-9E3A-38E608497707}" type="slidenum">
              <a:rPr lang="en-US" smtClean="0"/>
              <a:t>17</a:t>
            </a:fld>
            <a:endParaRPr lang="en-US"/>
          </a:p>
        </p:txBody>
      </p:sp>
    </p:spTree>
    <p:extLst>
      <p:ext uri="{BB962C8B-B14F-4D97-AF65-F5344CB8AC3E}">
        <p14:creationId xmlns:p14="http://schemas.microsoft.com/office/powerpoint/2010/main" val="1702162000"/>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A2CAA5-B937-41E8-924A-9D1E197FAD8E}"/>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4751E5CC-217F-4555-ACC7-C89B01F444B7}"/>
              </a:ext>
            </a:extLst>
          </p:cNvPr>
          <p:cNvSpPr>
            <a:spLocks noGrp="1"/>
          </p:cNvSpPr>
          <p:nvPr>
            <p:ph type="title"/>
          </p:nvPr>
        </p:nvSpPr>
        <p:spPr/>
        <p:txBody>
          <a:bodyPr/>
          <a:lstStyle/>
          <a:p>
            <a:r>
              <a:rPr lang="en-US" dirty="0"/>
              <a:t>Does smoking cause lung cancer?</a:t>
            </a:r>
          </a:p>
        </p:txBody>
      </p:sp>
      <p:sp>
        <p:nvSpPr>
          <p:cNvPr id="4" name="Slide Number Placeholder 3">
            <a:extLst>
              <a:ext uri="{FF2B5EF4-FFF2-40B4-BE49-F238E27FC236}">
                <a16:creationId xmlns:a16="http://schemas.microsoft.com/office/drawing/2014/main" id="{153BFE52-A0D2-4EAE-8A3A-722F17323A3D}"/>
              </a:ext>
            </a:extLst>
          </p:cNvPr>
          <p:cNvSpPr>
            <a:spLocks noGrp="1"/>
          </p:cNvSpPr>
          <p:nvPr>
            <p:ph type="sldNum" sz="quarter" idx="11"/>
          </p:nvPr>
        </p:nvSpPr>
        <p:spPr/>
        <p:txBody>
          <a:bodyPr/>
          <a:lstStyle/>
          <a:p>
            <a:fld id="{34990F19-4AF9-4079-9E3A-38E608497707}" type="slidenum">
              <a:rPr lang="en-US" smtClean="0"/>
              <a:t>170</a:t>
            </a:fld>
            <a:endParaRPr lang="en-US"/>
          </a:p>
        </p:txBody>
      </p:sp>
      <p:grpSp>
        <p:nvGrpSpPr>
          <p:cNvPr id="5" name="Group 4">
            <a:extLst>
              <a:ext uri="{FF2B5EF4-FFF2-40B4-BE49-F238E27FC236}">
                <a16:creationId xmlns:a16="http://schemas.microsoft.com/office/drawing/2014/main" id="{EE3524B1-5F39-41CB-86A9-32195BCB55E5}"/>
              </a:ext>
            </a:extLst>
          </p:cNvPr>
          <p:cNvGrpSpPr/>
          <p:nvPr/>
        </p:nvGrpSpPr>
        <p:grpSpPr>
          <a:xfrm>
            <a:off x="213598" y="1905996"/>
            <a:ext cx="9105073" cy="2964247"/>
            <a:chOff x="17075106" y="16978116"/>
            <a:chExt cx="9105073" cy="2964247"/>
          </a:xfrm>
        </p:grpSpPr>
        <p:sp>
          <p:nvSpPr>
            <p:cNvPr id="6" name="Oval 5">
              <a:extLst>
                <a:ext uri="{FF2B5EF4-FFF2-40B4-BE49-F238E27FC236}">
                  <a16:creationId xmlns:a16="http://schemas.microsoft.com/office/drawing/2014/main" id="{35251361-BBF5-4460-B459-0F9B8E1718E0}"/>
                </a:ext>
              </a:extLst>
            </p:cNvPr>
            <p:cNvSpPr/>
            <p:nvPr/>
          </p:nvSpPr>
          <p:spPr>
            <a:xfrm>
              <a:off x="17075106" y="18919325"/>
              <a:ext cx="3246120"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Smoking</a:t>
              </a:r>
            </a:p>
          </p:txBody>
        </p:sp>
        <p:sp>
          <p:nvSpPr>
            <p:cNvPr id="7" name="Oval 6">
              <a:extLst>
                <a:ext uri="{FF2B5EF4-FFF2-40B4-BE49-F238E27FC236}">
                  <a16:creationId xmlns:a16="http://schemas.microsoft.com/office/drawing/2014/main" id="{D1A00FB6-CF82-47F2-B765-3EF52A8B5838}"/>
                </a:ext>
              </a:extLst>
            </p:cNvPr>
            <p:cNvSpPr/>
            <p:nvPr/>
          </p:nvSpPr>
          <p:spPr>
            <a:xfrm>
              <a:off x="17075106" y="16978116"/>
              <a:ext cx="4130566"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Demographics</a:t>
              </a:r>
            </a:p>
          </p:txBody>
        </p:sp>
        <p:sp>
          <p:nvSpPr>
            <p:cNvPr id="8" name="Oval 7">
              <a:extLst>
                <a:ext uri="{FF2B5EF4-FFF2-40B4-BE49-F238E27FC236}">
                  <a16:creationId xmlns:a16="http://schemas.microsoft.com/office/drawing/2014/main" id="{6C811CB5-5D53-4959-B391-D3F1A3018AE0}"/>
                </a:ext>
              </a:extLst>
            </p:cNvPr>
            <p:cNvSpPr/>
            <p:nvPr/>
          </p:nvSpPr>
          <p:spPr>
            <a:xfrm>
              <a:off x="22683426" y="18916416"/>
              <a:ext cx="3496753" cy="10230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Lung Cancer</a:t>
              </a:r>
            </a:p>
          </p:txBody>
        </p:sp>
        <p:cxnSp>
          <p:nvCxnSpPr>
            <p:cNvPr id="9" name="Straight Arrow Connector 8">
              <a:extLst>
                <a:ext uri="{FF2B5EF4-FFF2-40B4-BE49-F238E27FC236}">
                  <a16:creationId xmlns:a16="http://schemas.microsoft.com/office/drawing/2014/main" id="{1B640E1D-C742-4525-B370-FC431560B49E}"/>
                </a:ext>
              </a:extLst>
            </p:cNvPr>
            <p:cNvCxnSpPr>
              <a:cxnSpLocks/>
              <a:stCxn id="6" idx="6"/>
              <a:endCxn id="8" idx="2"/>
            </p:cNvCxnSpPr>
            <p:nvPr/>
          </p:nvCxnSpPr>
          <p:spPr>
            <a:xfrm flipV="1">
              <a:off x="20321226" y="19427935"/>
              <a:ext cx="2362200" cy="2909"/>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7DB9B5-2CA8-434E-863A-AC7BE30274F3}"/>
                </a:ext>
              </a:extLst>
            </p:cNvPr>
            <p:cNvCxnSpPr>
              <a:cxnSpLocks/>
              <a:stCxn id="7" idx="4"/>
              <a:endCxn id="6" idx="0"/>
            </p:cNvCxnSpPr>
            <p:nvPr/>
          </p:nvCxnSpPr>
          <p:spPr>
            <a:xfrm flipH="1">
              <a:off x="18698166" y="18001154"/>
              <a:ext cx="442223" cy="918171"/>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ABEBC47-B094-4007-9DD0-982960F0FDC8}"/>
                </a:ext>
              </a:extLst>
            </p:cNvPr>
            <p:cNvCxnSpPr>
              <a:cxnSpLocks/>
              <a:stCxn id="7" idx="5"/>
              <a:endCxn id="8" idx="0"/>
            </p:cNvCxnSpPr>
            <p:nvPr/>
          </p:nvCxnSpPr>
          <p:spPr>
            <a:xfrm>
              <a:off x="20600765" y="17851334"/>
              <a:ext cx="3831038" cy="106508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F9C7EAC6-11E0-4EC7-B949-8475CDE8F41D}"/>
              </a:ext>
            </a:extLst>
          </p:cNvPr>
          <p:cNvSpPr/>
          <p:nvPr/>
        </p:nvSpPr>
        <p:spPr>
          <a:xfrm>
            <a:off x="4695252" y="1835755"/>
            <a:ext cx="4130566" cy="102303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dirty="0"/>
              <a:t>Genes</a:t>
            </a:r>
          </a:p>
        </p:txBody>
      </p:sp>
      <p:cxnSp>
        <p:nvCxnSpPr>
          <p:cNvPr id="17" name="Straight Arrow Connector 16">
            <a:extLst>
              <a:ext uri="{FF2B5EF4-FFF2-40B4-BE49-F238E27FC236}">
                <a16:creationId xmlns:a16="http://schemas.microsoft.com/office/drawing/2014/main" id="{EA563071-8A04-4038-96AB-ED2E1DE99E3A}"/>
              </a:ext>
            </a:extLst>
          </p:cNvPr>
          <p:cNvCxnSpPr>
            <a:cxnSpLocks/>
          </p:cNvCxnSpPr>
          <p:nvPr/>
        </p:nvCxnSpPr>
        <p:spPr>
          <a:xfrm flipH="1">
            <a:off x="1990881" y="2557559"/>
            <a:ext cx="3813660" cy="126717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E2179D3-902D-425B-A535-B4BEBDE69BF1}"/>
              </a:ext>
            </a:extLst>
          </p:cNvPr>
          <p:cNvCxnSpPr>
            <a:cxnSpLocks/>
            <a:endCxn id="8" idx="0"/>
          </p:cNvCxnSpPr>
          <p:nvPr/>
        </p:nvCxnSpPr>
        <p:spPr>
          <a:xfrm>
            <a:off x="6706364" y="2819004"/>
            <a:ext cx="863931" cy="102529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CAF40C3-3EFC-40A5-9DCC-D9F6596B21B2}"/>
              </a:ext>
            </a:extLst>
          </p:cNvPr>
          <p:cNvSpPr txBox="1"/>
          <p:nvPr/>
        </p:nvSpPr>
        <p:spPr>
          <a:xfrm>
            <a:off x="319881" y="5326062"/>
            <a:ext cx="85059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Cornwell (1959) showed that the effect of Genes had to be 8 times any known confounder for the effect to go to zero.</a:t>
            </a:r>
          </a:p>
        </p:txBody>
      </p:sp>
    </p:spTree>
    <p:extLst>
      <p:ext uri="{BB962C8B-B14F-4D97-AF65-F5344CB8AC3E}">
        <p14:creationId xmlns:p14="http://schemas.microsoft.com/office/powerpoint/2010/main" val="1477004844"/>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164217"/>
          </a:xfrm>
        </p:spPr>
        <p:txBody>
          <a:bodyPr/>
          <a:lstStyle/>
          <a:p>
            <a:r>
              <a:rPr lang="en-US" dirty="0"/>
              <a:t>Always follow the four steps: </a:t>
            </a:r>
            <a:r>
              <a:rPr lang="en-US" i="1" dirty="0"/>
              <a:t>Model, Identify, Estimate, Refute.</a:t>
            </a:r>
          </a:p>
          <a:p>
            <a:r>
              <a:rPr lang="en-US" sz="2400" dirty="0"/>
              <a:t>Refute is the most important step.</a:t>
            </a:r>
          </a:p>
          <a:p>
            <a:endParaRPr lang="en-US" sz="1800" dirty="0"/>
          </a:p>
          <a:p>
            <a:r>
              <a:rPr lang="en-US" dirty="0"/>
              <a:t>Aim for simplicity.</a:t>
            </a:r>
          </a:p>
          <a:p>
            <a:r>
              <a:rPr lang="en-US" sz="2400" dirty="0"/>
              <a:t>If your analysis is too complicated, it is most likely wrong. </a:t>
            </a:r>
          </a:p>
          <a:p>
            <a:endParaRPr lang="en-US" sz="1800" dirty="0"/>
          </a:p>
          <a:p>
            <a:endParaRPr lang="en-US" sz="1800" dirty="0"/>
          </a:p>
          <a:p>
            <a:r>
              <a:rPr lang="en-US" dirty="0"/>
              <a:t>Try at least two methods with different assumptions. </a:t>
            </a:r>
            <a:endParaRPr lang="en-US" i="1" dirty="0"/>
          </a:p>
          <a:p>
            <a:r>
              <a:rPr lang="en-US" sz="2400" dirty="0"/>
              <a:t>Higher confidence in estimate if both methods agree.</a:t>
            </a:r>
          </a:p>
        </p:txBody>
      </p:sp>
      <p:sp>
        <p:nvSpPr>
          <p:cNvPr id="2" name="Title 1"/>
          <p:cNvSpPr>
            <a:spLocks noGrp="1"/>
          </p:cNvSpPr>
          <p:nvPr>
            <p:ph type="title"/>
          </p:nvPr>
        </p:nvSpPr>
        <p:spPr/>
        <p:txBody>
          <a:bodyPr/>
          <a:lstStyle/>
          <a:p>
            <a:r>
              <a:rPr lang="en-US" dirty="0"/>
              <a:t>Observational causal inference: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171</a:t>
            </a:fld>
            <a:endParaRPr lang="en-US"/>
          </a:p>
        </p:txBody>
      </p:sp>
    </p:spTree>
    <p:extLst>
      <p:ext uri="{BB962C8B-B14F-4D97-AF65-F5344CB8AC3E}">
        <p14:creationId xmlns:p14="http://schemas.microsoft.com/office/powerpoint/2010/main" val="1696998180"/>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CC838-409B-46FE-90F1-714B4F0852B8}"/>
              </a:ext>
            </a:extLst>
          </p:cNvPr>
          <p:cNvSpPr>
            <a:spLocks noGrp="1"/>
          </p:cNvSpPr>
          <p:nvPr>
            <p:ph type="title"/>
          </p:nvPr>
        </p:nvSpPr>
        <p:spPr/>
        <p:txBody>
          <a:bodyPr/>
          <a:lstStyle/>
          <a:p>
            <a:r>
              <a:rPr lang="en-US" dirty="0"/>
              <a:t>V. Hands-on exercise</a:t>
            </a:r>
          </a:p>
        </p:txBody>
      </p:sp>
      <p:sp>
        <p:nvSpPr>
          <p:cNvPr id="3" name="Slide Number Placeholder 2">
            <a:extLst>
              <a:ext uri="{FF2B5EF4-FFF2-40B4-BE49-F238E27FC236}">
                <a16:creationId xmlns:a16="http://schemas.microsoft.com/office/drawing/2014/main" id="{B3D1A8D7-13B5-4C7B-8C79-866F26D905F6}"/>
              </a:ext>
            </a:extLst>
          </p:cNvPr>
          <p:cNvSpPr>
            <a:spLocks noGrp="1"/>
          </p:cNvSpPr>
          <p:nvPr>
            <p:ph type="sldNum" sz="quarter" idx="10"/>
          </p:nvPr>
        </p:nvSpPr>
        <p:spPr/>
        <p:txBody>
          <a:bodyPr/>
          <a:lstStyle/>
          <a:p>
            <a:fld id="{34990F19-4AF9-4079-9E3A-38E608497707}" type="slidenum">
              <a:rPr lang="en-US" smtClean="0"/>
              <a:t>172</a:t>
            </a:fld>
            <a:endParaRPr lang="en-US"/>
          </a:p>
        </p:txBody>
      </p:sp>
    </p:spTree>
    <p:extLst>
      <p:ext uri="{BB962C8B-B14F-4D97-AF65-F5344CB8AC3E}">
        <p14:creationId xmlns:p14="http://schemas.microsoft.com/office/powerpoint/2010/main" val="527545059"/>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A2B72DB-02ED-473F-AB58-038A2C486D95}"/>
              </a:ext>
            </a:extLst>
          </p:cNvPr>
          <p:cNvSpPr>
            <a:spLocks noGrp="1"/>
          </p:cNvSpPr>
          <p:nvPr>
            <p:ph type="body" sz="quarter" idx="10"/>
          </p:nvPr>
        </p:nvSpPr>
        <p:spPr>
          <a:xfrm>
            <a:off x="205961" y="4446818"/>
            <a:ext cx="8914642" cy="1107996"/>
          </a:xfrm>
        </p:spPr>
        <p:txBody>
          <a:bodyPr/>
          <a:lstStyle/>
          <a:p>
            <a:r>
              <a:rPr lang="en-US" dirty="0"/>
              <a:t>Use multiple methods</a:t>
            </a:r>
          </a:p>
          <a:p>
            <a:r>
              <a:rPr lang="en-US" dirty="0"/>
              <a:t>Add Step 4: Try to refute your own estimate. </a:t>
            </a:r>
          </a:p>
        </p:txBody>
      </p:sp>
      <p:sp>
        <p:nvSpPr>
          <p:cNvPr id="4" name="Title 3">
            <a:extLst>
              <a:ext uri="{FF2B5EF4-FFF2-40B4-BE49-F238E27FC236}">
                <a16:creationId xmlns:a16="http://schemas.microsoft.com/office/drawing/2014/main" id="{953DDDDF-48D9-40F5-B18C-06678168F115}"/>
              </a:ext>
            </a:extLst>
          </p:cNvPr>
          <p:cNvSpPr>
            <a:spLocks noGrp="1"/>
          </p:cNvSpPr>
          <p:nvPr>
            <p:ph type="title"/>
          </p:nvPr>
        </p:nvSpPr>
        <p:spPr/>
        <p:txBody>
          <a:bodyPr/>
          <a:lstStyle/>
          <a:p>
            <a:r>
              <a:rPr lang="en-US" dirty="0"/>
              <a:t>Example 3: Estimating causal effect with many auxiliary variables</a:t>
            </a:r>
          </a:p>
        </p:txBody>
      </p:sp>
      <p:sp>
        <p:nvSpPr>
          <p:cNvPr id="3" name="Slide Number Placeholder 2">
            <a:extLst>
              <a:ext uri="{FF2B5EF4-FFF2-40B4-BE49-F238E27FC236}">
                <a16:creationId xmlns:a16="http://schemas.microsoft.com/office/drawing/2014/main" id="{909766DB-F920-4550-87F5-10A5035F68CB}"/>
              </a:ext>
            </a:extLst>
          </p:cNvPr>
          <p:cNvSpPr>
            <a:spLocks noGrp="1"/>
          </p:cNvSpPr>
          <p:nvPr>
            <p:ph type="sldNum" sz="quarter" idx="11"/>
          </p:nvPr>
        </p:nvSpPr>
        <p:spPr/>
        <p:txBody>
          <a:bodyPr/>
          <a:lstStyle/>
          <a:p>
            <a:fld id="{34990F19-4AF9-4079-9E3A-38E608497707}" type="slidenum">
              <a:rPr lang="en-US" smtClean="0"/>
              <a:t>173</a:t>
            </a:fld>
            <a:endParaRPr lang="en-US"/>
          </a:p>
        </p:txBody>
      </p:sp>
      <p:pic>
        <p:nvPicPr>
          <p:cNvPr id="7" name="Picture 6">
            <a:extLst>
              <a:ext uri="{FF2B5EF4-FFF2-40B4-BE49-F238E27FC236}">
                <a16:creationId xmlns:a16="http://schemas.microsoft.com/office/drawing/2014/main" id="{6D01E2A9-568B-4047-9CCD-9861ED80D182}"/>
              </a:ext>
            </a:extLst>
          </p:cNvPr>
          <p:cNvPicPr>
            <a:picLocks noChangeAspect="1"/>
          </p:cNvPicPr>
          <p:nvPr/>
        </p:nvPicPr>
        <p:blipFill>
          <a:blip r:embed="rId2"/>
          <a:stretch>
            <a:fillRect/>
          </a:stretch>
        </p:blipFill>
        <p:spPr>
          <a:xfrm>
            <a:off x="167481" y="1897062"/>
            <a:ext cx="9067800" cy="2390775"/>
          </a:xfrm>
          <a:prstGeom prst="rect">
            <a:avLst/>
          </a:prstGeom>
        </p:spPr>
      </p:pic>
    </p:spTree>
    <p:extLst>
      <p:ext uri="{BB962C8B-B14F-4D97-AF65-F5344CB8AC3E}">
        <p14:creationId xmlns:p14="http://schemas.microsoft.com/office/powerpoint/2010/main" val="845783397"/>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E5D9-8329-4D03-AF06-BFEB3E8F1D40}"/>
              </a:ext>
            </a:extLst>
          </p:cNvPr>
          <p:cNvSpPr>
            <a:spLocks noGrp="1"/>
          </p:cNvSpPr>
          <p:nvPr>
            <p:ph type="title"/>
          </p:nvPr>
        </p:nvSpPr>
        <p:spPr>
          <a:xfrm>
            <a:off x="205961" y="2125662"/>
            <a:ext cx="8914642" cy="1680204"/>
          </a:xfrm>
        </p:spPr>
        <p:txBody>
          <a:bodyPr/>
          <a:lstStyle/>
          <a:p>
            <a:r>
              <a:rPr lang="en-US" dirty="0"/>
              <a:t>VI. Case studies on online social systems</a:t>
            </a:r>
          </a:p>
        </p:txBody>
      </p:sp>
      <p:sp>
        <p:nvSpPr>
          <p:cNvPr id="3" name="Slide Number Placeholder 2">
            <a:extLst>
              <a:ext uri="{FF2B5EF4-FFF2-40B4-BE49-F238E27FC236}">
                <a16:creationId xmlns:a16="http://schemas.microsoft.com/office/drawing/2014/main" id="{01FB510F-F753-4A56-AEC9-354C257E0C04}"/>
              </a:ext>
            </a:extLst>
          </p:cNvPr>
          <p:cNvSpPr>
            <a:spLocks noGrp="1"/>
          </p:cNvSpPr>
          <p:nvPr>
            <p:ph type="sldNum" sz="quarter" idx="10"/>
          </p:nvPr>
        </p:nvSpPr>
        <p:spPr/>
        <p:txBody>
          <a:bodyPr/>
          <a:lstStyle/>
          <a:p>
            <a:fld id="{34990F19-4AF9-4079-9E3A-38E608497707}" type="slidenum">
              <a:rPr lang="en-US" smtClean="0"/>
              <a:t>174</a:t>
            </a:fld>
            <a:endParaRPr lang="en-US"/>
          </a:p>
        </p:txBody>
      </p:sp>
    </p:spTree>
    <p:extLst>
      <p:ext uri="{BB962C8B-B14F-4D97-AF65-F5344CB8AC3E}">
        <p14:creationId xmlns:p14="http://schemas.microsoft.com/office/powerpoint/2010/main" val="1556285373"/>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59921C3-7695-4387-BC11-8916D4E2AE70}"/>
              </a:ext>
            </a:extLst>
          </p:cNvPr>
          <p:cNvSpPr>
            <a:spLocks noGrp="1"/>
          </p:cNvSpPr>
          <p:nvPr>
            <p:ph type="body" sz="quarter" idx="10"/>
          </p:nvPr>
        </p:nvSpPr>
        <p:spPr>
          <a:xfrm>
            <a:off x="205961" y="1212850"/>
            <a:ext cx="8914642" cy="3139321"/>
          </a:xfrm>
        </p:spPr>
        <p:txBody>
          <a:bodyPr/>
          <a:lstStyle/>
          <a:p>
            <a:pPr marL="514350" indent="-514350">
              <a:buFont typeface="+mj-lt"/>
              <a:buAutoNum type="arabicPeriod"/>
            </a:pPr>
            <a:r>
              <a:rPr lang="en-US" dirty="0"/>
              <a:t>Distinguishing between homophily and influence</a:t>
            </a:r>
          </a:p>
          <a:p>
            <a:pPr marL="514350" indent="-514350">
              <a:buFont typeface="+mj-lt"/>
              <a:buAutoNum type="arabicPeriod"/>
            </a:pPr>
            <a:r>
              <a:rPr lang="en-US" dirty="0"/>
              <a:t>Measuring peer effects </a:t>
            </a:r>
          </a:p>
          <a:p>
            <a:pPr marL="514350" indent="-514350">
              <a:buFont typeface="+mj-lt"/>
              <a:buAutoNum type="arabicPeriod"/>
            </a:pPr>
            <a:r>
              <a:rPr lang="en-US" dirty="0"/>
              <a:t>Is running contagious?</a:t>
            </a:r>
          </a:p>
          <a:p>
            <a:pPr marL="514350" indent="-514350">
              <a:buFont typeface="+mj-lt"/>
              <a:buAutoNum type="arabicPeriod"/>
            </a:pPr>
            <a:r>
              <a:rPr lang="en-US" dirty="0"/>
              <a:t>Estimating counterfactuals in an online ad system</a:t>
            </a:r>
          </a:p>
          <a:p>
            <a:pPr marL="514350" indent="-514350">
              <a:buFont typeface="+mj-lt"/>
              <a:buAutoNum type="arabicPeriod"/>
            </a:pPr>
            <a:r>
              <a:rPr lang="en-US" dirty="0"/>
              <a:t>Measuring effect of marketing campaigns</a:t>
            </a:r>
          </a:p>
          <a:p>
            <a:pPr marL="514350" indent="-514350">
              <a:buFont typeface="+mj-lt"/>
              <a:buAutoNum type="arabicPeriod"/>
            </a:pPr>
            <a:endParaRPr lang="en-US" dirty="0"/>
          </a:p>
        </p:txBody>
      </p:sp>
      <p:sp>
        <p:nvSpPr>
          <p:cNvPr id="4" name="Title 3">
            <a:extLst>
              <a:ext uri="{FF2B5EF4-FFF2-40B4-BE49-F238E27FC236}">
                <a16:creationId xmlns:a16="http://schemas.microsoft.com/office/drawing/2014/main" id="{BFB76196-87C2-42E1-98EA-A00544A0531C}"/>
              </a:ext>
            </a:extLst>
          </p:cNvPr>
          <p:cNvSpPr>
            <a:spLocks noGrp="1"/>
          </p:cNvSpPr>
          <p:nvPr>
            <p:ph type="title"/>
          </p:nvPr>
        </p:nvSpPr>
        <p:spPr/>
        <p:txBody>
          <a:bodyPr/>
          <a:lstStyle/>
          <a:p>
            <a:r>
              <a:rPr lang="en-US" dirty="0"/>
              <a:t>Studies</a:t>
            </a:r>
          </a:p>
        </p:txBody>
      </p:sp>
      <p:sp>
        <p:nvSpPr>
          <p:cNvPr id="3" name="Slide Number Placeholder 2">
            <a:extLst>
              <a:ext uri="{FF2B5EF4-FFF2-40B4-BE49-F238E27FC236}">
                <a16:creationId xmlns:a16="http://schemas.microsoft.com/office/drawing/2014/main" id="{F45CD3BC-D407-4E34-903B-34B29C299FF8}"/>
              </a:ext>
            </a:extLst>
          </p:cNvPr>
          <p:cNvSpPr>
            <a:spLocks noGrp="1"/>
          </p:cNvSpPr>
          <p:nvPr>
            <p:ph type="sldNum" sz="quarter" idx="11"/>
          </p:nvPr>
        </p:nvSpPr>
        <p:spPr/>
        <p:txBody>
          <a:bodyPr/>
          <a:lstStyle/>
          <a:p>
            <a:fld id="{34990F19-4AF9-4079-9E3A-38E608497707}" type="slidenum">
              <a:rPr lang="en-US" smtClean="0"/>
              <a:t>175</a:t>
            </a:fld>
            <a:endParaRPr lang="en-US"/>
          </a:p>
        </p:txBody>
      </p:sp>
    </p:spTree>
    <p:extLst>
      <p:ext uri="{BB962C8B-B14F-4D97-AF65-F5344CB8AC3E}">
        <p14:creationId xmlns:p14="http://schemas.microsoft.com/office/powerpoint/2010/main" val="288144732"/>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69743-EEC6-4B1D-8CB4-8B4D1558E126}"/>
              </a:ext>
            </a:extLst>
          </p:cNvPr>
          <p:cNvPicPr>
            <a:picLocks noChangeAspect="1"/>
          </p:cNvPicPr>
          <p:nvPr/>
        </p:nvPicPr>
        <p:blipFill>
          <a:blip r:embed="rId2"/>
          <a:stretch>
            <a:fillRect/>
          </a:stretch>
        </p:blipFill>
        <p:spPr>
          <a:xfrm>
            <a:off x="324643" y="1897062"/>
            <a:ext cx="8677275" cy="4267200"/>
          </a:xfrm>
          <a:prstGeom prst="rect">
            <a:avLst/>
          </a:prstGeom>
        </p:spPr>
      </p:pic>
      <p:sp>
        <p:nvSpPr>
          <p:cNvPr id="2" name="Text Placeholder 1">
            <a:extLst>
              <a:ext uri="{FF2B5EF4-FFF2-40B4-BE49-F238E27FC236}">
                <a16:creationId xmlns:a16="http://schemas.microsoft.com/office/drawing/2014/main" id="{AEAC4060-3597-4EFB-930A-45FD3807E29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5FC6843C-AF65-408C-8901-B1DBAA8EAFF1}"/>
              </a:ext>
            </a:extLst>
          </p:cNvPr>
          <p:cNvSpPr>
            <a:spLocks noGrp="1"/>
          </p:cNvSpPr>
          <p:nvPr>
            <p:ph type="title"/>
          </p:nvPr>
        </p:nvSpPr>
        <p:spPr/>
        <p:txBody>
          <a:bodyPr/>
          <a:lstStyle/>
          <a:p>
            <a:r>
              <a:rPr lang="en-US" dirty="0"/>
              <a:t>Distinguishing homophily and contagion is impossible</a:t>
            </a:r>
          </a:p>
        </p:txBody>
      </p:sp>
      <p:sp>
        <p:nvSpPr>
          <p:cNvPr id="4" name="Slide Number Placeholder 3">
            <a:extLst>
              <a:ext uri="{FF2B5EF4-FFF2-40B4-BE49-F238E27FC236}">
                <a16:creationId xmlns:a16="http://schemas.microsoft.com/office/drawing/2014/main" id="{37E5E916-D516-49BC-8EB6-5BDBE3E2B819}"/>
              </a:ext>
            </a:extLst>
          </p:cNvPr>
          <p:cNvSpPr>
            <a:spLocks noGrp="1"/>
          </p:cNvSpPr>
          <p:nvPr>
            <p:ph type="sldNum" sz="quarter" idx="11"/>
          </p:nvPr>
        </p:nvSpPr>
        <p:spPr/>
        <p:txBody>
          <a:bodyPr/>
          <a:lstStyle/>
          <a:p>
            <a:fld id="{34990F19-4AF9-4079-9E3A-38E608497707}" type="slidenum">
              <a:rPr lang="en-US" smtClean="0"/>
              <a:t>176</a:t>
            </a:fld>
            <a:endParaRPr lang="en-US"/>
          </a:p>
        </p:txBody>
      </p:sp>
    </p:spTree>
    <p:extLst>
      <p:ext uri="{BB962C8B-B14F-4D97-AF65-F5344CB8AC3E}">
        <p14:creationId xmlns:p14="http://schemas.microsoft.com/office/powerpoint/2010/main" val="919657331"/>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AC4060-3597-4EFB-930A-45FD3807E29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5FC6843C-AF65-408C-8901-B1DBAA8EAFF1}"/>
              </a:ext>
            </a:extLst>
          </p:cNvPr>
          <p:cNvSpPr>
            <a:spLocks noGrp="1"/>
          </p:cNvSpPr>
          <p:nvPr>
            <p:ph type="title"/>
          </p:nvPr>
        </p:nvSpPr>
        <p:spPr/>
        <p:txBody>
          <a:bodyPr/>
          <a:lstStyle/>
          <a:p>
            <a:r>
              <a:rPr lang="en-US" dirty="0"/>
              <a:t>Distinguishing homophily and contagion is impossible</a:t>
            </a:r>
          </a:p>
        </p:txBody>
      </p:sp>
      <p:sp>
        <p:nvSpPr>
          <p:cNvPr id="4" name="Slide Number Placeholder 3">
            <a:extLst>
              <a:ext uri="{FF2B5EF4-FFF2-40B4-BE49-F238E27FC236}">
                <a16:creationId xmlns:a16="http://schemas.microsoft.com/office/drawing/2014/main" id="{37E5E916-D516-49BC-8EB6-5BDBE3E2B819}"/>
              </a:ext>
            </a:extLst>
          </p:cNvPr>
          <p:cNvSpPr>
            <a:spLocks noGrp="1"/>
          </p:cNvSpPr>
          <p:nvPr>
            <p:ph type="sldNum" sz="quarter" idx="11"/>
          </p:nvPr>
        </p:nvSpPr>
        <p:spPr/>
        <p:txBody>
          <a:bodyPr/>
          <a:lstStyle/>
          <a:p>
            <a:fld id="{34990F19-4AF9-4079-9E3A-38E608497707}" type="slidenum">
              <a:rPr lang="en-US" smtClean="0"/>
              <a:t>177</a:t>
            </a:fld>
            <a:endParaRPr lang="en-US"/>
          </a:p>
        </p:txBody>
      </p:sp>
      <p:pic>
        <p:nvPicPr>
          <p:cNvPr id="6" name="Picture 5">
            <a:extLst>
              <a:ext uri="{FF2B5EF4-FFF2-40B4-BE49-F238E27FC236}">
                <a16:creationId xmlns:a16="http://schemas.microsoft.com/office/drawing/2014/main" id="{4F45F644-62FD-4CE6-8618-66F29D839C2D}"/>
              </a:ext>
            </a:extLst>
          </p:cNvPr>
          <p:cNvPicPr>
            <a:picLocks noChangeAspect="1"/>
          </p:cNvPicPr>
          <p:nvPr/>
        </p:nvPicPr>
        <p:blipFill>
          <a:blip r:embed="rId2"/>
          <a:stretch>
            <a:fillRect/>
          </a:stretch>
        </p:blipFill>
        <p:spPr>
          <a:xfrm>
            <a:off x="257192" y="1654011"/>
            <a:ext cx="8916415" cy="4643027"/>
          </a:xfrm>
          <a:prstGeom prst="rect">
            <a:avLst/>
          </a:prstGeom>
        </p:spPr>
      </p:pic>
    </p:spTree>
    <p:extLst>
      <p:ext uri="{BB962C8B-B14F-4D97-AF65-F5344CB8AC3E}">
        <p14:creationId xmlns:p14="http://schemas.microsoft.com/office/powerpoint/2010/main" val="554749143"/>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AD2F7C-7DEF-4199-9AB6-0882861C1CCF}"/>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DBECBF24-8741-43DC-AA25-7669FC097493}"/>
              </a:ext>
            </a:extLst>
          </p:cNvPr>
          <p:cNvSpPr>
            <a:spLocks noGrp="1"/>
          </p:cNvSpPr>
          <p:nvPr>
            <p:ph type="title"/>
          </p:nvPr>
        </p:nvSpPr>
        <p:spPr/>
        <p:txBody>
          <a:bodyPr/>
          <a:lstStyle/>
          <a:p>
            <a:r>
              <a:rPr lang="en-US" dirty="0"/>
              <a:t>Measuring peer effects</a:t>
            </a:r>
          </a:p>
        </p:txBody>
      </p:sp>
      <p:sp>
        <p:nvSpPr>
          <p:cNvPr id="4" name="Slide Number Placeholder 3">
            <a:extLst>
              <a:ext uri="{FF2B5EF4-FFF2-40B4-BE49-F238E27FC236}">
                <a16:creationId xmlns:a16="http://schemas.microsoft.com/office/drawing/2014/main" id="{DB4262BA-3AA8-47F6-8B95-329B491417F5}"/>
              </a:ext>
            </a:extLst>
          </p:cNvPr>
          <p:cNvSpPr>
            <a:spLocks noGrp="1"/>
          </p:cNvSpPr>
          <p:nvPr>
            <p:ph type="sldNum" sz="quarter" idx="11"/>
          </p:nvPr>
        </p:nvSpPr>
        <p:spPr/>
        <p:txBody>
          <a:bodyPr/>
          <a:lstStyle/>
          <a:p>
            <a:fld id="{34990F19-4AF9-4079-9E3A-38E608497707}" type="slidenum">
              <a:rPr lang="en-US" smtClean="0"/>
              <a:t>178</a:t>
            </a:fld>
            <a:endParaRPr lang="en-US"/>
          </a:p>
        </p:txBody>
      </p:sp>
      <p:pic>
        <p:nvPicPr>
          <p:cNvPr id="5" name="Picture 4">
            <a:extLst>
              <a:ext uri="{FF2B5EF4-FFF2-40B4-BE49-F238E27FC236}">
                <a16:creationId xmlns:a16="http://schemas.microsoft.com/office/drawing/2014/main" id="{DA0E378D-0488-4FBC-8022-28FE60938DC4}"/>
              </a:ext>
            </a:extLst>
          </p:cNvPr>
          <p:cNvPicPr>
            <a:picLocks noChangeAspect="1"/>
          </p:cNvPicPr>
          <p:nvPr/>
        </p:nvPicPr>
        <p:blipFill>
          <a:blip r:embed="rId2"/>
          <a:stretch>
            <a:fillRect/>
          </a:stretch>
        </p:blipFill>
        <p:spPr>
          <a:xfrm>
            <a:off x="308053" y="2349164"/>
            <a:ext cx="8710455" cy="2569144"/>
          </a:xfrm>
          <a:prstGeom prst="rect">
            <a:avLst/>
          </a:prstGeom>
        </p:spPr>
      </p:pic>
    </p:spTree>
    <p:extLst>
      <p:ext uri="{BB962C8B-B14F-4D97-AF65-F5344CB8AC3E}">
        <p14:creationId xmlns:p14="http://schemas.microsoft.com/office/powerpoint/2010/main" val="484569428"/>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AD2F7C-7DEF-4199-9AB6-0882861C1CCF}"/>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DBECBF24-8741-43DC-AA25-7669FC097493}"/>
              </a:ext>
            </a:extLst>
          </p:cNvPr>
          <p:cNvSpPr>
            <a:spLocks noGrp="1"/>
          </p:cNvSpPr>
          <p:nvPr>
            <p:ph type="title"/>
          </p:nvPr>
        </p:nvSpPr>
        <p:spPr/>
        <p:txBody>
          <a:bodyPr/>
          <a:lstStyle/>
          <a:p>
            <a:r>
              <a:rPr lang="en-US" dirty="0"/>
              <a:t>Measuring peer effects</a:t>
            </a:r>
          </a:p>
        </p:txBody>
      </p:sp>
      <p:sp>
        <p:nvSpPr>
          <p:cNvPr id="4" name="Slide Number Placeholder 3">
            <a:extLst>
              <a:ext uri="{FF2B5EF4-FFF2-40B4-BE49-F238E27FC236}">
                <a16:creationId xmlns:a16="http://schemas.microsoft.com/office/drawing/2014/main" id="{DB4262BA-3AA8-47F6-8B95-329B491417F5}"/>
              </a:ext>
            </a:extLst>
          </p:cNvPr>
          <p:cNvSpPr>
            <a:spLocks noGrp="1"/>
          </p:cNvSpPr>
          <p:nvPr>
            <p:ph type="sldNum" sz="quarter" idx="11"/>
          </p:nvPr>
        </p:nvSpPr>
        <p:spPr/>
        <p:txBody>
          <a:bodyPr/>
          <a:lstStyle/>
          <a:p>
            <a:fld id="{34990F19-4AF9-4079-9E3A-38E608497707}" type="slidenum">
              <a:rPr lang="en-US" smtClean="0"/>
              <a:t>179</a:t>
            </a:fld>
            <a:endParaRPr lang="en-US"/>
          </a:p>
        </p:txBody>
      </p:sp>
      <p:pic>
        <p:nvPicPr>
          <p:cNvPr id="6" name="Picture 5">
            <a:extLst>
              <a:ext uri="{FF2B5EF4-FFF2-40B4-BE49-F238E27FC236}">
                <a16:creationId xmlns:a16="http://schemas.microsoft.com/office/drawing/2014/main" id="{DFA24014-9F1B-4EA6-9525-715777C70809}"/>
              </a:ext>
            </a:extLst>
          </p:cNvPr>
          <p:cNvPicPr>
            <a:picLocks noChangeAspect="1"/>
          </p:cNvPicPr>
          <p:nvPr/>
        </p:nvPicPr>
        <p:blipFill>
          <a:blip r:embed="rId2"/>
          <a:stretch>
            <a:fillRect/>
          </a:stretch>
        </p:blipFill>
        <p:spPr>
          <a:xfrm>
            <a:off x="357057" y="1060858"/>
            <a:ext cx="5829196" cy="5781675"/>
          </a:xfrm>
          <a:prstGeom prst="rect">
            <a:avLst/>
          </a:prstGeom>
        </p:spPr>
      </p:pic>
      <p:sp>
        <p:nvSpPr>
          <p:cNvPr id="7" name="TextBox 6">
            <a:extLst>
              <a:ext uri="{FF2B5EF4-FFF2-40B4-BE49-F238E27FC236}">
                <a16:creationId xmlns:a16="http://schemas.microsoft.com/office/drawing/2014/main" id="{B00DEB50-F2F3-434A-B643-F117392DFBD9}"/>
              </a:ext>
            </a:extLst>
          </p:cNvPr>
          <p:cNvSpPr txBox="1"/>
          <p:nvPr/>
        </p:nvSpPr>
        <p:spPr>
          <a:xfrm>
            <a:off x="6415881" y="2354262"/>
            <a:ext cx="243840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 randomized experiments to validate</a:t>
            </a:r>
          </a:p>
        </p:txBody>
      </p:sp>
    </p:spTree>
    <p:extLst>
      <p:ext uri="{BB962C8B-B14F-4D97-AF65-F5344CB8AC3E}">
        <p14:creationId xmlns:p14="http://schemas.microsoft.com/office/powerpoint/2010/main" val="26151847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Predictive systems are everywhere</a:t>
            </a:r>
          </a:p>
        </p:txBody>
      </p:sp>
      <p:pic>
        <p:nvPicPr>
          <p:cNvPr id="4" name="Picture 3" descr="Machine Learning: Tom M. Mitchell: 9780070428072: Amazon.com: Books - Google Chrom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5962" y="1037836"/>
            <a:ext cx="5066919" cy="3052758"/>
          </a:xfrm>
          <a:prstGeom prst="rect">
            <a:avLst/>
          </a:prstGeom>
        </p:spPr>
      </p:pic>
      <p:pic>
        <p:nvPicPr>
          <p:cNvPr id="5" name="Picture 4"/>
          <p:cNvPicPr>
            <a:picLocks noChangeAspect="1"/>
          </p:cNvPicPr>
          <p:nvPr/>
        </p:nvPicPr>
        <p:blipFill rotWithShape="1">
          <a:blip r:embed="rId4"/>
          <a:srcRect t="-1" b="34247"/>
          <a:stretch/>
        </p:blipFill>
        <p:spPr>
          <a:xfrm>
            <a:off x="3611995" y="4183063"/>
            <a:ext cx="5510382" cy="2286000"/>
          </a:xfrm>
          <a:prstGeom prst="rect">
            <a:avLst/>
          </a:prstGeom>
        </p:spPr>
      </p:pic>
      <p:pic>
        <p:nvPicPr>
          <p:cNvPr id="1026" name="Picture 2" descr="https://tedconfblog.files.wordpress.com/2013/02/okcupid-dating-algorithm.jpg?w=900&amp;h=5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1646" y="1439862"/>
            <a:ext cx="3583155" cy="20145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340397" y="4435464"/>
            <a:ext cx="3065726" cy="2033598"/>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18</a:t>
            </a:fld>
            <a:endParaRPr lang="en-US"/>
          </a:p>
        </p:txBody>
      </p:sp>
    </p:spTree>
    <p:extLst>
      <p:ext uri="{BB962C8B-B14F-4D97-AF65-F5344CB8AC3E}">
        <p14:creationId xmlns:p14="http://schemas.microsoft.com/office/powerpoint/2010/main" val="851111799"/>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Is running contagious?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180</a:t>
            </a:fld>
            <a:endParaRPr lang="en-US"/>
          </a:p>
        </p:txBody>
      </p:sp>
      <p:pic>
        <p:nvPicPr>
          <p:cNvPr id="5" name="Picture 4">
            <a:extLst>
              <a:ext uri="{FF2B5EF4-FFF2-40B4-BE49-F238E27FC236}">
                <a16:creationId xmlns:a16="http://schemas.microsoft.com/office/drawing/2014/main" id="{5BD62967-1D18-475F-83EA-EFFB3EE3826E}"/>
              </a:ext>
            </a:extLst>
          </p:cNvPr>
          <p:cNvPicPr>
            <a:picLocks noChangeAspect="1"/>
          </p:cNvPicPr>
          <p:nvPr/>
        </p:nvPicPr>
        <p:blipFill>
          <a:blip r:embed="rId2"/>
          <a:stretch>
            <a:fillRect/>
          </a:stretch>
        </p:blipFill>
        <p:spPr>
          <a:xfrm>
            <a:off x="453231" y="2463799"/>
            <a:ext cx="8420100" cy="2066925"/>
          </a:xfrm>
          <a:prstGeom prst="rect">
            <a:avLst/>
          </a:prstGeom>
        </p:spPr>
      </p:pic>
    </p:spTree>
    <p:extLst>
      <p:ext uri="{BB962C8B-B14F-4D97-AF65-F5344CB8AC3E}">
        <p14:creationId xmlns:p14="http://schemas.microsoft.com/office/powerpoint/2010/main" val="3594696202"/>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a:xfrm>
            <a:off x="205961" y="1212850"/>
            <a:ext cx="8914642" cy="1015663"/>
          </a:xfrm>
        </p:spPr>
        <p:txBody>
          <a:bodyPr/>
          <a:lstStyle/>
          <a:p>
            <a:r>
              <a:rPr lang="en-US" dirty="0"/>
              <a:t>Use weather as an instrument: Does rain in NYC cause your friends in LA to also run less?</a:t>
            </a:r>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Is running contagious?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181</a:t>
            </a:fld>
            <a:endParaRPr lang="en-US"/>
          </a:p>
        </p:txBody>
      </p:sp>
      <p:pic>
        <p:nvPicPr>
          <p:cNvPr id="5" name="Picture 2" descr="https://media.nature.com/m685/nature-assets/ncomms/2017/170418/ncomms14753/images/ncomms14753-f1.jpg">
            <a:extLst>
              <a:ext uri="{FF2B5EF4-FFF2-40B4-BE49-F238E27FC236}">
                <a16:creationId xmlns:a16="http://schemas.microsoft.com/office/drawing/2014/main" id="{DA6A1281-3548-4CFC-8F83-03C394735A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025"/>
          <a:stretch/>
        </p:blipFill>
        <p:spPr bwMode="auto">
          <a:xfrm>
            <a:off x="1586707" y="2917819"/>
            <a:ext cx="6276974" cy="356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935386"/>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Estimating causal effects in ad systems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182</a:t>
            </a:fld>
            <a:endParaRPr lang="en-US"/>
          </a:p>
        </p:txBody>
      </p:sp>
      <p:pic>
        <p:nvPicPr>
          <p:cNvPr id="5" name="Picture 4">
            <a:extLst>
              <a:ext uri="{FF2B5EF4-FFF2-40B4-BE49-F238E27FC236}">
                <a16:creationId xmlns:a16="http://schemas.microsoft.com/office/drawing/2014/main" id="{F678ED6B-AF2D-42DB-A81D-E6CDA2E58EA8}"/>
              </a:ext>
            </a:extLst>
          </p:cNvPr>
          <p:cNvPicPr>
            <a:picLocks noChangeAspect="1"/>
          </p:cNvPicPr>
          <p:nvPr/>
        </p:nvPicPr>
        <p:blipFill>
          <a:blip r:embed="rId2"/>
          <a:stretch>
            <a:fillRect/>
          </a:stretch>
        </p:blipFill>
        <p:spPr>
          <a:xfrm>
            <a:off x="204188" y="1569935"/>
            <a:ext cx="8726294" cy="4139396"/>
          </a:xfrm>
          <a:prstGeom prst="rect">
            <a:avLst/>
          </a:prstGeom>
        </p:spPr>
      </p:pic>
    </p:spTree>
    <p:extLst>
      <p:ext uri="{BB962C8B-B14F-4D97-AF65-F5344CB8AC3E}">
        <p14:creationId xmlns:p14="http://schemas.microsoft.com/office/powerpoint/2010/main" val="2009156266"/>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Estimating causal effects in ad systems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183</a:t>
            </a:fld>
            <a:endParaRPr lang="en-US"/>
          </a:p>
        </p:txBody>
      </p:sp>
      <p:pic>
        <p:nvPicPr>
          <p:cNvPr id="5" name="Picture 4">
            <a:extLst>
              <a:ext uri="{FF2B5EF4-FFF2-40B4-BE49-F238E27FC236}">
                <a16:creationId xmlns:a16="http://schemas.microsoft.com/office/drawing/2014/main" id="{115027F4-D540-4E2B-86DE-CDAB2E6B06DA}"/>
              </a:ext>
            </a:extLst>
          </p:cNvPr>
          <p:cNvPicPr>
            <a:picLocks noChangeAspect="1"/>
          </p:cNvPicPr>
          <p:nvPr/>
        </p:nvPicPr>
        <p:blipFill>
          <a:blip r:embed="rId2"/>
          <a:stretch>
            <a:fillRect/>
          </a:stretch>
        </p:blipFill>
        <p:spPr>
          <a:xfrm>
            <a:off x="1158081" y="1212850"/>
            <a:ext cx="6096000" cy="4048125"/>
          </a:xfrm>
          <a:prstGeom prst="rect">
            <a:avLst/>
          </a:prstGeom>
        </p:spPr>
      </p:pic>
      <p:pic>
        <p:nvPicPr>
          <p:cNvPr id="6" name="Picture 5">
            <a:extLst>
              <a:ext uri="{FF2B5EF4-FFF2-40B4-BE49-F238E27FC236}">
                <a16:creationId xmlns:a16="http://schemas.microsoft.com/office/drawing/2014/main" id="{5E898A7B-9A1D-470E-85D5-EE149FB5EEF4}"/>
              </a:ext>
            </a:extLst>
          </p:cNvPr>
          <p:cNvPicPr>
            <a:picLocks noChangeAspect="1"/>
          </p:cNvPicPr>
          <p:nvPr/>
        </p:nvPicPr>
        <p:blipFill>
          <a:blip r:embed="rId3"/>
          <a:stretch>
            <a:fillRect/>
          </a:stretch>
        </p:blipFill>
        <p:spPr>
          <a:xfrm>
            <a:off x="274638" y="5597523"/>
            <a:ext cx="8410575" cy="1162050"/>
          </a:xfrm>
          <a:prstGeom prst="rect">
            <a:avLst/>
          </a:prstGeom>
        </p:spPr>
      </p:pic>
    </p:spTree>
    <p:extLst>
      <p:ext uri="{BB962C8B-B14F-4D97-AF65-F5344CB8AC3E}">
        <p14:creationId xmlns:p14="http://schemas.microsoft.com/office/powerpoint/2010/main" val="1666593726"/>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Estimating effect of marketing campaigns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184</a:t>
            </a:fld>
            <a:endParaRPr lang="en-US"/>
          </a:p>
        </p:txBody>
      </p:sp>
      <p:pic>
        <p:nvPicPr>
          <p:cNvPr id="5" name="Picture 4">
            <a:extLst>
              <a:ext uri="{FF2B5EF4-FFF2-40B4-BE49-F238E27FC236}">
                <a16:creationId xmlns:a16="http://schemas.microsoft.com/office/drawing/2014/main" id="{6E383C1D-A048-49E2-9698-AE95ECE719B2}"/>
              </a:ext>
            </a:extLst>
          </p:cNvPr>
          <p:cNvPicPr>
            <a:picLocks noChangeAspect="1"/>
          </p:cNvPicPr>
          <p:nvPr/>
        </p:nvPicPr>
        <p:blipFill>
          <a:blip r:embed="rId2"/>
          <a:stretch>
            <a:fillRect/>
          </a:stretch>
        </p:blipFill>
        <p:spPr>
          <a:xfrm>
            <a:off x="204188" y="2356929"/>
            <a:ext cx="8914642" cy="2179937"/>
          </a:xfrm>
          <a:prstGeom prst="rect">
            <a:avLst/>
          </a:prstGeom>
        </p:spPr>
      </p:pic>
    </p:spTree>
    <p:extLst>
      <p:ext uri="{BB962C8B-B14F-4D97-AF65-F5344CB8AC3E}">
        <p14:creationId xmlns:p14="http://schemas.microsoft.com/office/powerpoint/2010/main" val="3810216058"/>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F1B00-978C-4502-8084-7C418D234764}"/>
              </a:ext>
            </a:extLst>
          </p:cNvPr>
          <p:cNvSpPr>
            <a:spLocks noGrp="1"/>
          </p:cNvSpPr>
          <p:nvPr>
            <p:ph type="body" sz="quarter" idx="10"/>
          </p:nvPr>
        </p:nvSpPr>
        <p:spPr>
          <a:xfrm>
            <a:off x="205961" y="1212850"/>
            <a:ext cx="8914642" cy="4662815"/>
          </a:xfrm>
        </p:spPr>
        <p:txBody>
          <a:bodyPr/>
          <a:lstStyle/>
          <a:p>
            <a:r>
              <a:rPr lang="en-US" dirty="0"/>
              <a:t>Use synthetic controls.</a:t>
            </a:r>
          </a:p>
          <a:p>
            <a:r>
              <a:rPr lang="en-US" dirty="0"/>
              <a:t>Construct them by using Bayesian modeling.</a:t>
            </a:r>
          </a:p>
          <a:p>
            <a:endParaRPr lang="en-US" dirty="0"/>
          </a:p>
          <a:p>
            <a:endParaRPr lang="en-US" dirty="0"/>
          </a:p>
          <a:p>
            <a:endParaRPr lang="en-US" dirty="0"/>
          </a:p>
          <a:p>
            <a:endParaRPr lang="en-US" dirty="0"/>
          </a:p>
          <a:p>
            <a:endParaRPr lang="en-US" dirty="0"/>
          </a:p>
          <a:p>
            <a:endParaRPr lang="en-US" dirty="0"/>
          </a:p>
          <a:p>
            <a:r>
              <a:rPr lang="en-US" dirty="0"/>
              <a:t>Intuitive method when no controls present in the data.</a:t>
            </a:r>
          </a:p>
        </p:txBody>
      </p:sp>
      <p:sp>
        <p:nvSpPr>
          <p:cNvPr id="3" name="Title 2">
            <a:extLst>
              <a:ext uri="{FF2B5EF4-FFF2-40B4-BE49-F238E27FC236}">
                <a16:creationId xmlns:a16="http://schemas.microsoft.com/office/drawing/2014/main" id="{5E9D5CDD-2B1E-40B4-9189-051354899388}"/>
              </a:ext>
            </a:extLst>
          </p:cNvPr>
          <p:cNvSpPr>
            <a:spLocks noGrp="1"/>
          </p:cNvSpPr>
          <p:nvPr>
            <p:ph type="title"/>
          </p:nvPr>
        </p:nvSpPr>
        <p:spPr/>
        <p:txBody>
          <a:bodyPr/>
          <a:lstStyle/>
          <a:p>
            <a:r>
              <a:rPr lang="en-US" dirty="0"/>
              <a:t>Estimating effect of marketing campaigns</a:t>
            </a:r>
          </a:p>
        </p:txBody>
      </p:sp>
      <p:sp>
        <p:nvSpPr>
          <p:cNvPr id="4" name="Slide Number Placeholder 3">
            <a:extLst>
              <a:ext uri="{FF2B5EF4-FFF2-40B4-BE49-F238E27FC236}">
                <a16:creationId xmlns:a16="http://schemas.microsoft.com/office/drawing/2014/main" id="{65DE4525-3D77-4376-B522-878BBC91F7ED}"/>
              </a:ext>
            </a:extLst>
          </p:cNvPr>
          <p:cNvSpPr>
            <a:spLocks noGrp="1"/>
          </p:cNvSpPr>
          <p:nvPr>
            <p:ph type="sldNum" sz="quarter" idx="11"/>
          </p:nvPr>
        </p:nvSpPr>
        <p:spPr/>
        <p:txBody>
          <a:bodyPr/>
          <a:lstStyle/>
          <a:p>
            <a:fld id="{34990F19-4AF9-4079-9E3A-38E608497707}" type="slidenum">
              <a:rPr lang="en-US" smtClean="0"/>
              <a:t>185</a:t>
            </a:fld>
            <a:endParaRPr lang="en-US"/>
          </a:p>
        </p:txBody>
      </p:sp>
      <p:pic>
        <p:nvPicPr>
          <p:cNvPr id="6" name="Picture 5">
            <a:extLst>
              <a:ext uri="{FF2B5EF4-FFF2-40B4-BE49-F238E27FC236}">
                <a16:creationId xmlns:a16="http://schemas.microsoft.com/office/drawing/2014/main" id="{4BD993E9-6865-4971-9ED7-2773E33366F2}"/>
              </a:ext>
            </a:extLst>
          </p:cNvPr>
          <p:cNvPicPr>
            <a:picLocks noChangeAspect="1"/>
          </p:cNvPicPr>
          <p:nvPr/>
        </p:nvPicPr>
        <p:blipFill>
          <a:blip r:embed="rId2"/>
          <a:stretch>
            <a:fillRect/>
          </a:stretch>
        </p:blipFill>
        <p:spPr>
          <a:xfrm>
            <a:off x="204188" y="2578155"/>
            <a:ext cx="9031094" cy="2290707"/>
          </a:xfrm>
          <a:prstGeom prst="rect">
            <a:avLst/>
          </a:prstGeom>
        </p:spPr>
      </p:pic>
    </p:spTree>
    <p:extLst>
      <p:ext uri="{BB962C8B-B14F-4D97-AF65-F5344CB8AC3E}">
        <p14:creationId xmlns:p14="http://schemas.microsoft.com/office/powerpoint/2010/main" val="3918344939"/>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C2D7F-097A-4AE8-BC53-80B0B46707C1}"/>
              </a:ext>
            </a:extLst>
          </p:cNvPr>
          <p:cNvSpPr>
            <a:spLocks noGrp="1"/>
          </p:cNvSpPr>
          <p:nvPr>
            <p:ph type="title"/>
          </p:nvPr>
        </p:nvSpPr>
        <p:spPr/>
        <p:txBody>
          <a:bodyPr/>
          <a:lstStyle/>
          <a:p>
            <a:r>
              <a:rPr lang="en-US" dirty="0"/>
              <a:t>VII. Further curiosity</a:t>
            </a:r>
          </a:p>
        </p:txBody>
      </p:sp>
      <p:sp>
        <p:nvSpPr>
          <p:cNvPr id="3" name="Slide Number Placeholder 2">
            <a:extLst>
              <a:ext uri="{FF2B5EF4-FFF2-40B4-BE49-F238E27FC236}">
                <a16:creationId xmlns:a16="http://schemas.microsoft.com/office/drawing/2014/main" id="{81032238-0ACA-4ED1-AABF-00593C3C0229}"/>
              </a:ext>
            </a:extLst>
          </p:cNvPr>
          <p:cNvSpPr>
            <a:spLocks noGrp="1"/>
          </p:cNvSpPr>
          <p:nvPr>
            <p:ph type="sldNum" sz="quarter" idx="10"/>
          </p:nvPr>
        </p:nvSpPr>
        <p:spPr/>
        <p:txBody>
          <a:bodyPr/>
          <a:lstStyle/>
          <a:p>
            <a:fld id="{34990F19-4AF9-4079-9E3A-38E608497707}" type="slidenum">
              <a:rPr lang="en-US" smtClean="0"/>
              <a:t>186</a:t>
            </a:fld>
            <a:endParaRPr lang="en-US"/>
          </a:p>
        </p:txBody>
      </p:sp>
    </p:spTree>
    <p:extLst>
      <p:ext uri="{BB962C8B-B14F-4D97-AF65-F5344CB8AC3E}">
        <p14:creationId xmlns:p14="http://schemas.microsoft.com/office/powerpoint/2010/main" val="1980882128"/>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6DA6E9-49B9-4921-82B2-7F68CA6176F3}"/>
              </a:ext>
            </a:extLst>
          </p:cNvPr>
          <p:cNvSpPr>
            <a:spLocks noGrp="1"/>
          </p:cNvSpPr>
          <p:nvPr>
            <p:ph type="body" sz="quarter" idx="10"/>
          </p:nvPr>
        </p:nvSpPr>
        <p:spPr>
          <a:xfrm>
            <a:off x="205961" y="1212850"/>
            <a:ext cx="8914642" cy="4801314"/>
          </a:xfrm>
        </p:spPr>
        <p:txBody>
          <a:bodyPr/>
          <a:lstStyle/>
          <a:p>
            <a:r>
              <a:rPr lang="en-US" dirty="0"/>
              <a:t>Networks mess up causal inference, because individual units are no longer connected. </a:t>
            </a:r>
          </a:p>
          <a:p>
            <a:endParaRPr lang="en-US" dirty="0"/>
          </a:p>
          <a:p>
            <a:r>
              <a:rPr lang="en-US" dirty="0"/>
              <a:t>The key assumption of independence of counterfactuals breaks. </a:t>
            </a:r>
          </a:p>
          <a:p>
            <a:endParaRPr lang="en-US" dirty="0"/>
          </a:p>
          <a:p>
            <a:r>
              <a:rPr lang="en-US" dirty="0"/>
              <a:t>If I treat a person, she might spread it (partially) to her friends, and so the assignment to friends is not completely randomized. </a:t>
            </a:r>
          </a:p>
          <a:p>
            <a:r>
              <a:rPr lang="en-US" dirty="0"/>
              <a:t>Think of a video sharing feature. </a:t>
            </a:r>
          </a:p>
        </p:txBody>
      </p:sp>
      <p:sp>
        <p:nvSpPr>
          <p:cNvPr id="4" name="Title 3">
            <a:extLst>
              <a:ext uri="{FF2B5EF4-FFF2-40B4-BE49-F238E27FC236}">
                <a16:creationId xmlns:a16="http://schemas.microsoft.com/office/drawing/2014/main" id="{6131952C-118E-47E5-A5F5-0990FD55F9F8}"/>
              </a:ext>
            </a:extLst>
          </p:cNvPr>
          <p:cNvSpPr>
            <a:spLocks noGrp="1"/>
          </p:cNvSpPr>
          <p:nvPr>
            <p:ph type="title"/>
          </p:nvPr>
        </p:nvSpPr>
        <p:spPr/>
        <p:txBody>
          <a:bodyPr/>
          <a:lstStyle/>
          <a:p>
            <a:r>
              <a:rPr lang="en-US" dirty="0"/>
              <a:t>1. Dealing with social networks</a:t>
            </a:r>
          </a:p>
        </p:txBody>
      </p:sp>
      <p:sp>
        <p:nvSpPr>
          <p:cNvPr id="3" name="Slide Number Placeholder 2">
            <a:extLst>
              <a:ext uri="{FF2B5EF4-FFF2-40B4-BE49-F238E27FC236}">
                <a16:creationId xmlns:a16="http://schemas.microsoft.com/office/drawing/2014/main" id="{7A403B6D-3B00-46C8-87CD-A1187E6D967E}"/>
              </a:ext>
            </a:extLst>
          </p:cNvPr>
          <p:cNvSpPr>
            <a:spLocks noGrp="1"/>
          </p:cNvSpPr>
          <p:nvPr>
            <p:ph type="sldNum" sz="quarter" idx="11"/>
          </p:nvPr>
        </p:nvSpPr>
        <p:spPr/>
        <p:txBody>
          <a:bodyPr/>
          <a:lstStyle/>
          <a:p>
            <a:fld id="{34990F19-4AF9-4079-9E3A-38E608497707}" type="slidenum">
              <a:rPr lang="en-US" smtClean="0"/>
              <a:t>187</a:t>
            </a:fld>
            <a:endParaRPr lang="en-US"/>
          </a:p>
        </p:txBody>
      </p:sp>
    </p:spTree>
    <p:extLst>
      <p:ext uri="{BB962C8B-B14F-4D97-AF65-F5344CB8AC3E}">
        <p14:creationId xmlns:p14="http://schemas.microsoft.com/office/powerpoint/2010/main" val="1543813099"/>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6DA6E9-49B9-4921-82B2-7F68CA6176F3}"/>
              </a:ext>
            </a:extLst>
          </p:cNvPr>
          <p:cNvSpPr>
            <a:spLocks noGrp="1"/>
          </p:cNvSpPr>
          <p:nvPr>
            <p:ph type="body" sz="quarter" idx="10"/>
          </p:nvPr>
        </p:nvSpPr>
        <p:spPr>
          <a:xfrm>
            <a:off x="205961" y="1212850"/>
            <a:ext cx="8914642" cy="3554819"/>
          </a:xfrm>
        </p:spPr>
        <p:txBody>
          <a:bodyPr/>
          <a:lstStyle/>
          <a:p>
            <a:r>
              <a:rPr lang="en-US" dirty="0"/>
              <a:t>Networks mess up causal inference, because individual units are no longer connected. </a:t>
            </a:r>
          </a:p>
          <a:p>
            <a:endParaRPr lang="en-US" dirty="0"/>
          </a:p>
          <a:p>
            <a:r>
              <a:rPr lang="en-US" dirty="0"/>
              <a:t>Possible solution: New Zealand.</a:t>
            </a:r>
          </a:p>
          <a:p>
            <a:r>
              <a:rPr lang="en-US" dirty="0"/>
              <a:t>Or better clustering of the network (</a:t>
            </a:r>
            <a:r>
              <a:rPr lang="en-US" dirty="0" err="1"/>
              <a:t>Ugander</a:t>
            </a:r>
            <a:r>
              <a:rPr lang="en-US" dirty="0"/>
              <a:t> et al.)</a:t>
            </a:r>
          </a:p>
          <a:p>
            <a:endParaRPr lang="en-US" dirty="0"/>
          </a:p>
          <a:p>
            <a:r>
              <a:rPr lang="en-US" dirty="0"/>
              <a:t>Or really complicated statistics (Eckles et al.). </a:t>
            </a:r>
          </a:p>
        </p:txBody>
      </p:sp>
      <p:sp>
        <p:nvSpPr>
          <p:cNvPr id="4" name="Title 3">
            <a:extLst>
              <a:ext uri="{FF2B5EF4-FFF2-40B4-BE49-F238E27FC236}">
                <a16:creationId xmlns:a16="http://schemas.microsoft.com/office/drawing/2014/main" id="{6131952C-118E-47E5-A5F5-0990FD55F9F8}"/>
              </a:ext>
            </a:extLst>
          </p:cNvPr>
          <p:cNvSpPr>
            <a:spLocks noGrp="1"/>
          </p:cNvSpPr>
          <p:nvPr>
            <p:ph type="title"/>
          </p:nvPr>
        </p:nvSpPr>
        <p:spPr/>
        <p:txBody>
          <a:bodyPr/>
          <a:lstStyle/>
          <a:p>
            <a:r>
              <a:rPr lang="en-US" dirty="0"/>
              <a:t>1. Dealing with social networks</a:t>
            </a:r>
          </a:p>
        </p:txBody>
      </p:sp>
      <p:sp>
        <p:nvSpPr>
          <p:cNvPr id="3" name="Slide Number Placeholder 2">
            <a:extLst>
              <a:ext uri="{FF2B5EF4-FFF2-40B4-BE49-F238E27FC236}">
                <a16:creationId xmlns:a16="http://schemas.microsoft.com/office/drawing/2014/main" id="{7A403B6D-3B00-46C8-87CD-A1187E6D967E}"/>
              </a:ext>
            </a:extLst>
          </p:cNvPr>
          <p:cNvSpPr>
            <a:spLocks noGrp="1"/>
          </p:cNvSpPr>
          <p:nvPr>
            <p:ph type="sldNum" sz="quarter" idx="11"/>
          </p:nvPr>
        </p:nvSpPr>
        <p:spPr/>
        <p:txBody>
          <a:bodyPr/>
          <a:lstStyle/>
          <a:p>
            <a:fld id="{34990F19-4AF9-4079-9E3A-38E608497707}" type="slidenum">
              <a:rPr lang="en-US" smtClean="0"/>
              <a:t>188</a:t>
            </a:fld>
            <a:endParaRPr lang="en-US"/>
          </a:p>
        </p:txBody>
      </p:sp>
    </p:spTree>
    <p:extLst>
      <p:ext uri="{BB962C8B-B14F-4D97-AF65-F5344CB8AC3E}">
        <p14:creationId xmlns:p14="http://schemas.microsoft.com/office/powerpoint/2010/main" val="973614423"/>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6214" y="295274"/>
            <a:ext cx="9120083" cy="917575"/>
          </a:xfrm>
        </p:spPr>
        <p:txBody>
          <a:bodyPr/>
          <a:lstStyle/>
          <a:p>
            <a:r>
              <a:rPr lang="en-US" dirty="0"/>
              <a:t>2. Causal inference and machine learning</a:t>
            </a:r>
          </a:p>
        </p:txBody>
      </p:sp>
      <p:sp>
        <p:nvSpPr>
          <p:cNvPr id="2" name="Text Placeholder 1"/>
          <p:cNvSpPr>
            <a:spLocks noGrp="1"/>
          </p:cNvSpPr>
          <p:nvPr>
            <p:ph type="body" sz="quarter" idx="10"/>
          </p:nvPr>
        </p:nvSpPr>
        <p:spPr>
          <a:xfrm>
            <a:off x="1028601" y="1212849"/>
            <a:ext cx="13333756" cy="1663950"/>
          </a:xfrm>
        </p:spPr>
        <p:txBody>
          <a:bodyPr numCol="2"/>
          <a:lstStyle/>
          <a:p>
            <a:pPr algn="ctr"/>
            <a:endParaRPr lang="en-US" b="1" dirty="0"/>
          </a:p>
          <a:p>
            <a:pPr algn="ctr"/>
            <a:r>
              <a:rPr lang="en-US" sz="3264" b="1" dirty="0"/>
              <a:t>Causal inference </a:t>
            </a:r>
            <a:r>
              <a:rPr lang="en-US" sz="3264" b="1" dirty="0">
                <a:sym typeface="Wingdings" panose="05000000000000000000" pitchFamily="2" charset="2"/>
              </a:rPr>
              <a:t></a:t>
            </a:r>
            <a:r>
              <a:rPr lang="en-US" sz="3264" b="1" dirty="0"/>
              <a:t> robust prediction</a:t>
            </a:r>
          </a:p>
          <a:p>
            <a:pPr algn="ctr"/>
            <a:endParaRPr lang="en-US" dirty="0"/>
          </a:p>
        </p:txBody>
      </p:sp>
      <p:sp>
        <p:nvSpPr>
          <p:cNvPr id="4" name="Slide Number Placeholder 3"/>
          <p:cNvSpPr>
            <a:spLocks noGrp="1"/>
          </p:cNvSpPr>
          <p:nvPr>
            <p:ph type="sldNum" sz="quarter" idx="12"/>
          </p:nvPr>
        </p:nvSpPr>
        <p:spPr/>
        <p:txBody>
          <a:bodyPr/>
          <a:lstStyle/>
          <a:p>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4841322" y="2585856"/>
                <a:ext cx="4654538" cy="3352164"/>
              </a:xfrm>
              <a:prstGeom prst="rect">
                <a:avLst/>
              </a:prstGeom>
              <a:noFill/>
            </p:spPr>
            <p:txBody>
              <a:bodyPr wrap="square" lIns="186521" tIns="149217" rIns="186521" bIns="149217" rtlCol="0">
                <a:spAutoFit/>
              </a:bodyPr>
              <a:lstStyle/>
              <a:p>
                <a:pPr defTabSz="699493">
                  <a:spcBef>
                    <a:spcPct val="20000"/>
                  </a:spcBef>
                  <a:buSzPct val="90000"/>
                </a:pPr>
                <a:r>
                  <a:rPr lang="en-US" sz="3000" dirty="0">
                    <a:solidFill>
                      <a:schemeClr val="tx1"/>
                    </a:solidFill>
                    <a:latin typeface="Segoe UI" panose="020B0502040204020203" pitchFamily="34" charset="0"/>
                    <a:cs typeface="Segoe UI" panose="020B0502040204020203" pitchFamily="34" charset="0"/>
                  </a:rPr>
                  <a:t>Causal inference</a:t>
                </a:r>
              </a:p>
              <a:p>
                <a:pPr defTabSz="699493">
                  <a:spcBef>
                    <a:spcPct val="20000"/>
                  </a:spcBef>
                  <a:buSzPct val="90000"/>
                </a:pPr>
                <a:r>
                  <a:rPr lang="en-US" sz="3000" dirty="0">
                    <a:solidFill>
                      <a:schemeClr val="tx1"/>
                    </a:solidFill>
                    <a:latin typeface="Segoe UI Light"/>
                  </a:rPr>
                  <a:t>Predicted value under the </a:t>
                </a:r>
              </a:p>
              <a:p>
                <a:pPr defTabSz="699493">
                  <a:lnSpc>
                    <a:spcPct val="90000"/>
                  </a:lnSpc>
                  <a:spcBef>
                    <a:spcPct val="20000"/>
                  </a:spcBef>
                  <a:buSzPct val="90000"/>
                </a:pPr>
                <a:r>
                  <a:rPr lang="en-US" sz="3000" dirty="0">
                    <a:solidFill>
                      <a:schemeClr val="tx1"/>
                    </a:solidFill>
                    <a:latin typeface="Segoe UI Light"/>
                  </a:rPr>
                  <a:t>counterfactual distribution </a:t>
                </a:r>
              </a:p>
              <a:p>
                <a:pPr defTabSz="699493">
                  <a:lnSpc>
                    <a:spcPct val="90000"/>
                  </a:lnSpc>
                  <a:spcBef>
                    <a:spcPct val="20000"/>
                  </a:spcBef>
                  <a:buSzPct val="90000"/>
                </a:pPr>
                <a:r>
                  <a:rPr lang="en-US" sz="3000" i="1" dirty="0">
                    <a:solidFill>
                      <a:schemeClr val="tx1"/>
                    </a:solidFill>
                    <a:latin typeface="Segoe UI Light"/>
                  </a:rPr>
                  <a:t>P’(</a:t>
                </a:r>
                <a:r>
                  <a:rPr lang="en-US" sz="3000" i="1" dirty="0" err="1">
                    <a:solidFill>
                      <a:schemeClr val="tx1"/>
                    </a:solidFill>
                    <a:latin typeface="Segoe UI Light"/>
                  </a:rPr>
                  <a:t>X,y</a:t>
                </a:r>
                <a:r>
                  <a:rPr lang="en-US" sz="3000" i="1" dirty="0">
                    <a:solidFill>
                      <a:schemeClr val="tx1"/>
                    </a:solidFill>
                    <a:latin typeface="Segoe UI Light"/>
                  </a:rPr>
                  <a:t>)</a:t>
                </a:r>
                <a:r>
                  <a:rPr lang="en-US" sz="3000" dirty="0">
                    <a:solidFill>
                      <a:schemeClr val="tx1"/>
                    </a:solidFill>
                    <a:latin typeface="Segoe UI Light"/>
                  </a:rPr>
                  <a:t>.</a:t>
                </a:r>
              </a:p>
              <a:p>
                <a:pPr defTabSz="699493">
                  <a:lnSpc>
                    <a:spcPct val="90000"/>
                  </a:lnSpc>
                  <a:spcBef>
                    <a:spcPct val="20000"/>
                  </a:spcBef>
                  <a:buSzPct val="90000"/>
                </a:pPr>
                <a:endParaRPr lang="en-US" sz="3000" dirty="0">
                  <a:solidFill>
                    <a:schemeClr val="tx1"/>
                  </a:solidFill>
                  <a:latin typeface="Segoe UI Light"/>
                </a:endParaRPr>
              </a:p>
              <a:p>
                <a:pPr defTabSz="699493">
                  <a:lnSpc>
                    <a:spcPct val="90000"/>
                  </a:lnSpc>
                  <a:spcBef>
                    <a:spcPct val="20000"/>
                  </a:spcBef>
                  <a:buSzPct val="90000"/>
                </a:pPr>
                <a14:m>
                  <m:oMathPara xmlns:m="http://schemas.openxmlformats.org/officeDocument/2006/math">
                    <m:oMathParaPr>
                      <m:jc m:val="left"/>
                    </m:oMathParaPr>
                    <m:oMath xmlns:m="http://schemas.openxmlformats.org/officeDocument/2006/math">
                      <m:sSup>
                        <m:sSupPr>
                          <m:ctrlPr>
                            <a:rPr lang="en-US" sz="3264" b="1" i="1">
                              <a:solidFill>
                                <a:schemeClr val="tx1"/>
                              </a:solidFill>
                              <a:latin typeface="Cambria Math" panose="02040503050406030204" pitchFamily="18" charset="0"/>
                            </a:rPr>
                          </m:ctrlPr>
                        </m:sSupPr>
                        <m:e>
                          <m:r>
                            <a:rPr lang="en-US" sz="3264" b="1" i="1">
                              <a:solidFill>
                                <a:schemeClr val="tx1"/>
                              </a:solidFill>
                              <a:latin typeface="Cambria Math" panose="02040503050406030204" pitchFamily="18" charset="0"/>
                            </a:rPr>
                            <m:t>𝑷</m:t>
                          </m:r>
                        </m:e>
                        <m:sup>
                          <m:r>
                            <a:rPr lang="en-US" sz="3264" b="1" i="1">
                              <a:solidFill>
                                <a:schemeClr val="tx1"/>
                              </a:solidFill>
                              <a:latin typeface="Cambria Math" panose="02040503050406030204" pitchFamily="18" charset="0"/>
                            </a:rPr>
                            <m:t>′</m:t>
                          </m:r>
                        </m:sup>
                      </m:sSup>
                      <m:d>
                        <m:dPr>
                          <m:ctrlPr>
                            <a:rPr lang="en-US" sz="3264" b="1" i="1">
                              <a:solidFill>
                                <a:schemeClr val="tx1"/>
                              </a:solidFill>
                              <a:latin typeface="Cambria Math" panose="02040503050406030204" pitchFamily="18" charset="0"/>
                            </a:rPr>
                          </m:ctrlPr>
                        </m:dPr>
                        <m:e>
                          <m:r>
                            <a:rPr lang="en-US" sz="3264" b="1" i="1">
                              <a:solidFill>
                                <a:schemeClr val="tx1"/>
                              </a:solidFill>
                              <a:latin typeface="Cambria Math" panose="02040503050406030204" pitchFamily="18" charset="0"/>
                            </a:rPr>
                            <m:t>𝑿</m:t>
                          </m:r>
                          <m:r>
                            <a:rPr lang="en-US" sz="3264" b="1" i="1">
                              <a:solidFill>
                                <a:schemeClr val="tx1"/>
                              </a:solidFill>
                              <a:latin typeface="Cambria Math" panose="02040503050406030204" pitchFamily="18" charset="0"/>
                            </a:rPr>
                            <m:t>,</m:t>
                          </m:r>
                          <m:r>
                            <a:rPr lang="en-US" sz="3264" b="1" i="1">
                              <a:solidFill>
                                <a:schemeClr val="tx1"/>
                              </a:solidFill>
                              <a:latin typeface="Cambria Math" panose="02040503050406030204" pitchFamily="18" charset="0"/>
                            </a:rPr>
                            <m:t>𝒚</m:t>
                          </m:r>
                        </m:e>
                      </m:d>
                      <m:r>
                        <a:rPr lang="en-US" sz="3264" b="1" i="1">
                          <a:solidFill>
                            <a:schemeClr val="tx1"/>
                          </a:solidFill>
                          <a:latin typeface="Cambria Math" panose="02040503050406030204" pitchFamily="18" charset="0"/>
                        </a:rPr>
                        <m:t>:</m:t>
                      </m:r>
                      <m:r>
                        <a:rPr lang="en-US" sz="3264" i="1">
                          <a:solidFill>
                            <a:schemeClr val="tx1"/>
                          </a:solidFill>
                          <a:latin typeface="Cambria Math" panose="02040503050406030204" pitchFamily="18" charset="0"/>
                        </a:rPr>
                        <m:t>𝑦</m:t>
                      </m:r>
                      <m:r>
                        <a:rPr lang="en-US" sz="3264" i="1">
                          <a:solidFill>
                            <a:schemeClr val="tx1"/>
                          </a:solidFill>
                          <a:latin typeface="Cambria Math" panose="02040503050406030204" pitchFamily="18" charset="0"/>
                        </a:rPr>
                        <m:t>= ?</m:t>
                      </m:r>
                    </m:oMath>
                  </m:oMathPara>
                </a14:m>
                <a:endParaRPr lang="en-US" sz="3264" b="1" dirty="0">
                  <a:solidFill>
                    <a:schemeClr val="tx1"/>
                  </a:solidFill>
                  <a:latin typeface="Segoe UI Light"/>
                </a:endParaRPr>
              </a:p>
            </p:txBody>
          </p:sp>
        </mc:Choice>
        <mc:Fallback>
          <p:sp>
            <p:nvSpPr>
              <p:cNvPr id="5" name="TextBox 4"/>
              <p:cNvSpPr txBox="1">
                <a:spLocks noRot="1" noChangeAspect="1" noMove="1" noResize="1" noEditPoints="1" noAdjustHandles="1" noChangeArrowheads="1" noChangeShapeType="1" noTextEdit="1"/>
              </p:cNvSpPr>
              <p:nvPr/>
            </p:nvSpPr>
            <p:spPr>
              <a:xfrm>
                <a:off x="4841322" y="2585856"/>
                <a:ext cx="4654538" cy="3352164"/>
              </a:xfrm>
              <a:prstGeom prst="rect">
                <a:avLst/>
              </a:prstGeom>
              <a:blipFill>
                <a:blip r:embed="rId3"/>
                <a:stretch>
                  <a:fillRect l="-1047" r="-6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494829" y="2588681"/>
                <a:ext cx="4490625" cy="3895409"/>
              </a:xfrm>
              <a:prstGeom prst="rect">
                <a:avLst/>
              </a:prstGeom>
              <a:noFill/>
            </p:spPr>
            <p:txBody>
              <a:bodyPr wrap="square" lIns="186521" tIns="149217" rIns="186521" bIns="149217" rtlCol="0">
                <a:spAutoFit/>
              </a:bodyPr>
              <a:lstStyle/>
              <a:p>
                <a:pPr defTabSz="699493">
                  <a:spcBef>
                    <a:spcPct val="20000"/>
                  </a:spcBef>
                  <a:buSzPct val="90000"/>
                </a:pPr>
                <a:r>
                  <a:rPr lang="en-US" sz="3000" dirty="0">
                    <a:solidFill>
                      <a:schemeClr val="tx1"/>
                    </a:solidFill>
                    <a:latin typeface="Segoe UI" panose="020B0502040204020203" pitchFamily="34" charset="0"/>
                    <a:cs typeface="Segoe UI" panose="020B0502040204020203" pitchFamily="34" charset="0"/>
                  </a:rPr>
                  <a:t>(Supervised) ML</a:t>
                </a:r>
              </a:p>
              <a:p>
                <a:pPr defTabSz="699493">
                  <a:spcBef>
                    <a:spcPct val="20000"/>
                  </a:spcBef>
                  <a:buSzPct val="90000"/>
                </a:pPr>
                <a:r>
                  <a:rPr lang="en-US" sz="3000" dirty="0">
                    <a:solidFill>
                      <a:schemeClr val="tx1"/>
                    </a:solidFill>
                    <a:latin typeface="Segoe UI Light"/>
                  </a:rPr>
                  <a:t>Predicted value under the </a:t>
                </a:r>
              </a:p>
              <a:p>
                <a:pPr defTabSz="699493">
                  <a:lnSpc>
                    <a:spcPct val="90000"/>
                  </a:lnSpc>
                  <a:spcBef>
                    <a:spcPct val="20000"/>
                  </a:spcBef>
                  <a:buSzPct val="90000"/>
                </a:pPr>
                <a:r>
                  <a:rPr lang="en-US" sz="3000" dirty="0">
                    <a:solidFill>
                      <a:schemeClr val="tx1"/>
                    </a:solidFill>
                    <a:latin typeface="Segoe UI Light"/>
                  </a:rPr>
                  <a:t>training distribution </a:t>
                </a:r>
              </a:p>
              <a:p>
                <a:pPr defTabSz="699493">
                  <a:lnSpc>
                    <a:spcPct val="90000"/>
                  </a:lnSpc>
                  <a:spcBef>
                    <a:spcPct val="20000"/>
                  </a:spcBef>
                  <a:buSzPct val="90000"/>
                </a:pPr>
                <a:r>
                  <a:rPr lang="en-US" sz="3000" i="1" dirty="0">
                    <a:solidFill>
                      <a:schemeClr val="tx1"/>
                    </a:solidFill>
                    <a:latin typeface="Segoe UI Light"/>
                  </a:rPr>
                  <a:t>P(</a:t>
                </a:r>
                <a:r>
                  <a:rPr lang="en-US" sz="3000" i="1" dirty="0" err="1">
                    <a:solidFill>
                      <a:schemeClr val="tx1"/>
                    </a:solidFill>
                    <a:latin typeface="Segoe UI Light"/>
                  </a:rPr>
                  <a:t>X,y</a:t>
                </a:r>
                <a:r>
                  <a:rPr lang="en-US" sz="3000" i="1" dirty="0">
                    <a:solidFill>
                      <a:schemeClr val="tx1"/>
                    </a:solidFill>
                    <a:latin typeface="Segoe UI Light"/>
                  </a:rPr>
                  <a:t>)</a:t>
                </a:r>
                <a:r>
                  <a:rPr lang="en-US" sz="3000" dirty="0">
                    <a:solidFill>
                      <a:schemeClr val="tx1"/>
                    </a:solidFill>
                    <a:latin typeface="Segoe UI Light"/>
                  </a:rPr>
                  <a:t>.</a:t>
                </a:r>
              </a:p>
              <a:p>
                <a:pPr defTabSz="699493">
                  <a:lnSpc>
                    <a:spcPct val="90000"/>
                  </a:lnSpc>
                  <a:spcBef>
                    <a:spcPct val="20000"/>
                  </a:spcBef>
                  <a:buSzPct val="90000"/>
                </a:pPr>
                <a:endParaRPr lang="en-US" sz="3000" dirty="0">
                  <a:solidFill>
                    <a:schemeClr val="tx1"/>
                  </a:solidFill>
                  <a:latin typeface="Segoe UI Light"/>
                </a:endParaRPr>
              </a:p>
              <a:p>
                <a:pPr defTabSz="699493">
                  <a:lnSpc>
                    <a:spcPct val="90000"/>
                  </a:lnSpc>
                  <a:spcBef>
                    <a:spcPct val="20000"/>
                  </a:spcBef>
                  <a:buSzPct val="90000"/>
                </a:pPr>
                <a14:m>
                  <m:oMathPara xmlns:m="http://schemas.openxmlformats.org/officeDocument/2006/math">
                    <m:oMathParaPr>
                      <m:jc m:val="left"/>
                    </m:oMathParaPr>
                    <m:oMath xmlns:m="http://schemas.openxmlformats.org/officeDocument/2006/math">
                      <m:r>
                        <a:rPr lang="en-US" sz="3264" b="1" i="1">
                          <a:solidFill>
                            <a:schemeClr val="tx1"/>
                          </a:solidFill>
                          <a:latin typeface="Cambria Math" panose="02040503050406030204" pitchFamily="18" charset="0"/>
                        </a:rPr>
                        <m:t>𝑷</m:t>
                      </m:r>
                      <m:d>
                        <m:dPr>
                          <m:ctrlPr>
                            <a:rPr lang="en-US" sz="3264" b="1" i="1">
                              <a:solidFill>
                                <a:schemeClr val="tx1"/>
                              </a:solidFill>
                              <a:latin typeface="Cambria Math" panose="02040503050406030204" pitchFamily="18" charset="0"/>
                            </a:rPr>
                          </m:ctrlPr>
                        </m:dPr>
                        <m:e>
                          <m:r>
                            <a:rPr lang="en-US" sz="3264" b="1" i="1">
                              <a:solidFill>
                                <a:schemeClr val="tx1"/>
                              </a:solidFill>
                              <a:latin typeface="Cambria Math" panose="02040503050406030204" pitchFamily="18" charset="0"/>
                            </a:rPr>
                            <m:t>𝑿</m:t>
                          </m:r>
                          <m:r>
                            <a:rPr lang="en-US" sz="3264" b="1" i="1">
                              <a:solidFill>
                                <a:schemeClr val="tx1"/>
                              </a:solidFill>
                              <a:latin typeface="Cambria Math" panose="02040503050406030204" pitchFamily="18" charset="0"/>
                            </a:rPr>
                            <m:t>,</m:t>
                          </m:r>
                          <m:r>
                            <a:rPr lang="en-US" sz="3264" b="1" i="1">
                              <a:solidFill>
                                <a:schemeClr val="tx1"/>
                              </a:solidFill>
                              <a:latin typeface="Cambria Math" panose="02040503050406030204" pitchFamily="18" charset="0"/>
                            </a:rPr>
                            <m:t>𝒚</m:t>
                          </m:r>
                        </m:e>
                      </m:d>
                      <m:r>
                        <a:rPr lang="en-US" sz="3264" i="1">
                          <a:solidFill>
                            <a:schemeClr val="tx1"/>
                          </a:solidFill>
                          <a:latin typeface="Cambria Math" panose="02040503050406030204" pitchFamily="18" charset="0"/>
                        </a:rPr>
                        <m:t>: </m:t>
                      </m:r>
                      <m:r>
                        <a:rPr lang="en-US" sz="3264" i="1">
                          <a:solidFill>
                            <a:schemeClr val="tx1"/>
                          </a:solidFill>
                          <a:latin typeface="Cambria Math" panose="02040503050406030204" pitchFamily="18" charset="0"/>
                        </a:rPr>
                        <m:t>𝑦</m:t>
                      </m:r>
                      <m:r>
                        <a:rPr lang="en-US" sz="3264" i="1">
                          <a:solidFill>
                            <a:schemeClr val="tx1"/>
                          </a:solidFill>
                          <a:latin typeface="Cambria Math" panose="02040503050406030204" pitchFamily="18" charset="0"/>
                        </a:rPr>
                        <m:t>=</m:t>
                      </m:r>
                      <m:r>
                        <a:rPr lang="en-US" sz="3264" i="1">
                          <a:solidFill>
                            <a:schemeClr val="tx1"/>
                          </a:solidFill>
                          <a:latin typeface="Cambria Math" panose="02040503050406030204" pitchFamily="18" charset="0"/>
                        </a:rPr>
                        <m:t>𝑘</m:t>
                      </m:r>
                      <m:d>
                        <m:dPr>
                          <m:ctrlPr>
                            <a:rPr lang="en-US" sz="3264" i="1">
                              <a:solidFill>
                                <a:schemeClr val="tx1"/>
                              </a:solidFill>
                              <a:latin typeface="Cambria Math" panose="02040503050406030204" pitchFamily="18" charset="0"/>
                            </a:rPr>
                          </m:ctrlPr>
                        </m:dPr>
                        <m:e>
                          <m:r>
                            <a:rPr lang="en-US" sz="3264" i="1">
                              <a:solidFill>
                                <a:schemeClr val="tx1"/>
                              </a:solidFill>
                              <a:latin typeface="Cambria Math" panose="02040503050406030204" pitchFamily="18" charset="0"/>
                            </a:rPr>
                            <m:t>𝑋</m:t>
                          </m:r>
                        </m:e>
                      </m:d>
                      <m:r>
                        <a:rPr lang="en-US" sz="3264" i="1">
                          <a:solidFill>
                            <a:schemeClr val="tx1"/>
                          </a:solidFill>
                          <a:latin typeface="Cambria Math" panose="02040503050406030204" pitchFamily="18" charset="0"/>
                        </a:rPr>
                        <m:t>+</m:t>
                      </m:r>
                      <m:r>
                        <a:rPr lang="en-US" sz="3264" i="1">
                          <a:solidFill>
                            <a:schemeClr val="tx1"/>
                          </a:solidFill>
                          <a:latin typeface="Cambria Math" panose="02040503050406030204" pitchFamily="18" charset="0"/>
                        </a:rPr>
                        <m:t>𝜖</m:t>
                      </m:r>
                    </m:oMath>
                  </m:oMathPara>
                </a14:m>
                <a:br>
                  <a:rPr lang="en-US" sz="3264" i="1" dirty="0">
                    <a:solidFill>
                      <a:schemeClr val="tx1"/>
                    </a:solidFill>
                    <a:latin typeface="Cambria Math" panose="02040503050406030204" pitchFamily="18" charset="0"/>
                  </a:rPr>
                </a:br>
                <a:endParaRPr lang="en-US" sz="3000" dirty="0">
                  <a:solidFill>
                    <a:schemeClr val="tx1"/>
                  </a:solidFill>
                  <a:latin typeface="Segoe UI Light"/>
                </a:endParaRPr>
              </a:p>
              <a:p>
                <a:pPr defTabSz="699493">
                  <a:spcBef>
                    <a:spcPct val="20000"/>
                  </a:spcBef>
                  <a:buSzPct val="90000"/>
                </a:pPr>
                <a:endParaRPr lang="en-US" sz="3264" b="1" dirty="0">
                  <a:solidFill>
                    <a:schemeClr val="tx1"/>
                  </a:solidFill>
                  <a:latin typeface="Segoe UI Light"/>
                </a:endParaRPr>
              </a:p>
            </p:txBody>
          </p:sp>
        </mc:Choice>
        <mc:Fallback>
          <p:sp>
            <p:nvSpPr>
              <p:cNvPr id="6" name="TextBox 5"/>
              <p:cNvSpPr txBox="1">
                <a:spLocks noRot="1" noChangeAspect="1" noMove="1" noResize="1" noEditPoints="1" noAdjustHandles="1" noChangeArrowheads="1" noChangeShapeType="1" noTextEdit="1"/>
              </p:cNvSpPr>
              <p:nvPr/>
            </p:nvSpPr>
            <p:spPr>
              <a:xfrm>
                <a:off x="494829" y="2588681"/>
                <a:ext cx="4490625" cy="3895409"/>
              </a:xfrm>
              <a:prstGeom prst="rect">
                <a:avLst/>
              </a:prstGeom>
              <a:blipFill>
                <a:blip r:embed="rId4"/>
                <a:stretch>
                  <a:fillRect l="-1085" r="-2714"/>
                </a:stretch>
              </a:blipFill>
            </p:spPr>
            <p:txBody>
              <a:bodyPr/>
              <a:lstStyle/>
              <a:p>
                <a:r>
                  <a:rPr lang="en-US">
                    <a:noFill/>
                  </a:rPr>
                  <a:t> </a:t>
                </a:r>
              </a:p>
            </p:txBody>
          </p:sp>
        </mc:Fallback>
      </mc:AlternateContent>
    </p:spTree>
    <p:extLst>
      <p:ext uri="{BB962C8B-B14F-4D97-AF65-F5344CB8AC3E}">
        <p14:creationId xmlns:p14="http://schemas.microsoft.com/office/powerpoint/2010/main" val="163444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05961" y="1212850"/>
            <a:ext cx="8914642" cy="5078313"/>
          </a:xfrm>
        </p:spPr>
        <p:txBody>
          <a:bodyPr/>
          <a:lstStyle/>
          <a:p>
            <a:r>
              <a:rPr lang="en-US" b="1" dirty="0"/>
              <a:t>Aim: </a:t>
            </a:r>
            <a:r>
              <a:rPr lang="en-US" dirty="0"/>
              <a:t>Predict future activity for a user.</a:t>
            </a:r>
          </a:p>
          <a:p>
            <a:endParaRPr lang="en-US" dirty="0"/>
          </a:p>
          <a:p>
            <a:endParaRPr lang="en-US" dirty="0"/>
          </a:p>
          <a:p>
            <a:endParaRPr lang="en-US" dirty="0"/>
          </a:p>
          <a:p>
            <a:endParaRPr lang="en-US" dirty="0"/>
          </a:p>
          <a:p>
            <a:r>
              <a:rPr lang="en-US" dirty="0"/>
              <a:t>We see data about their user profile and past activity.</a:t>
            </a:r>
          </a:p>
          <a:p>
            <a:endParaRPr lang="en-US" dirty="0"/>
          </a:p>
          <a:p>
            <a:r>
              <a:rPr lang="en-US" dirty="0"/>
              <a:t>E.g., for any user, we might see their age, gender, past activity and their social network. </a:t>
            </a:r>
          </a:p>
          <a:p>
            <a:endParaRPr lang="en-US" dirty="0"/>
          </a:p>
        </p:txBody>
      </p:sp>
      <p:sp>
        <p:nvSpPr>
          <p:cNvPr id="6" name="Title 5"/>
          <p:cNvSpPr>
            <a:spLocks noGrp="1"/>
          </p:cNvSpPr>
          <p:nvPr>
            <p:ph type="title"/>
          </p:nvPr>
        </p:nvSpPr>
        <p:spPr/>
        <p:txBody>
          <a:bodyPr/>
          <a:lstStyle/>
          <a:p>
            <a:r>
              <a:rPr lang="en-US" dirty="0"/>
              <a:t>How do predictive systems work?</a:t>
            </a:r>
          </a:p>
        </p:txBody>
      </p:sp>
      <p:sp>
        <p:nvSpPr>
          <p:cNvPr id="3" name="Slide Number Placeholder 2"/>
          <p:cNvSpPr>
            <a:spLocks noGrp="1"/>
          </p:cNvSpPr>
          <p:nvPr>
            <p:ph type="sldNum" sz="quarter" idx="11"/>
          </p:nvPr>
        </p:nvSpPr>
        <p:spPr/>
        <p:txBody>
          <a:bodyPr/>
          <a:lstStyle/>
          <a:p>
            <a:fld id="{34990F19-4AF9-4079-9E3A-38E608497707}" type="slidenum">
              <a:rPr lang="en-US" smtClean="0"/>
              <a:t>19</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29807" y="2143057"/>
            <a:ext cx="942240" cy="109928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272822" y="2125662"/>
            <a:ext cx="971683" cy="1110496"/>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577982" y="2143057"/>
            <a:ext cx="942240" cy="109928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10998" y="2125662"/>
            <a:ext cx="971683" cy="1110496"/>
          </a:xfrm>
          <a:prstGeom prst="rect">
            <a:avLst/>
          </a:prstGeom>
        </p:spPr>
      </p:pic>
      <p:sp>
        <p:nvSpPr>
          <p:cNvPr id="4" name="TextBox 3"/>
          <p:cNvSpPr txBox="1"/>
          <p:nvPr/>
        </p:nvSpPr>
        <p:spPr>
          <a:xfrm>
            <a:off x="3877904" y="2159179"/>
            <a:ext cx="1447800"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144833244"/>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6214" y="295274"/>
            <a:ext cx="9120083" cy="917575"/>
          </a:xfrm>
        </p:spPr>
        <p:txBody>
          <a:bodyPr/>
          <a:lstStyle/>
          <a:p>
            <a:r>
              <a:rPr lang="en-US" dirty="0"/>
              <a:t>2. Causal inference and machine learning</a:t>
            </a:r>
          </a:p>
        </p:txBody>
      </p:sp>
      <p:sp>
        <p:nvSpPr>
          <p:cNvPr id="4" name="Slide Number Placeholder 3"/>
          <p:cNvSpPr>
            <a:spLocks noGrp="1"/>
          </p:cNvSpPr>
          <p:nvPr>
            <p:ph type="sldNum" sz="quarter" idx="12"/>
          </p:nvPr>
        </p:nvSpPr>
        <p:spPr/>
        <p:txBody>
          <a:bodyPr/>
          <a:lstStyle/>
          <a:p>
            <a:endParaRPr lang="en-US" dirty="0"/>
          </a:p>
        </p:txBody>
      </p:sp>
      <p:sp>
        <p:nvSpPr>
          <p:cNvPr id="5" name="TextBox 4"/>
          <p:cNvSpPr txBox="1"/>
          <p:nvPr/>
        </p:nvSpPr>
        <p:spPr>
          <a:xfrm>
            <a:off x="4841322" y="1592262"/>
            <a:ext cx="4654538" cy="3717668"/>
          </a:xfrm>
          <a:prstGeom prst="rect">
            <a:avLst/>
          </a:prstGeom>
          <a:noFill/>
        </p:spPr>
        <p:txBody>
          <a:bodyPr wrap="square" lIns="186521" tIns="149217" rIns="186521" bIns="149217" rtlCol="0">
            <a:spAutoFit/>
          </a:bodyPr>
          <a:lstStyle/>
          <a:p>
            <a:pPr defTabSz="699493">
              <a:spcBef>
                <a:spcPct val="20000"/>
              </a:spcBef>
              <a:buSzPct val="90000"/>
            </a:pPr>
            <a:r>
              <a:rPr lang="en-US" sz="3000" dirty="0">
                <a:solidFill>
                  <a:schemeClr val="tx1"/>
                </a:solidFill>
                <a:latin typeface="Segoe UI" panose="020B0502040204020203" pitchFamily="34" charset="0"/>
                <a:cs typeface="Segoe UI" panose="020B0502040204020203" pitchFamily="34" charset="0"/>
              </a:rPr>
              <a:t>Causal inference</a:t>
            </a:r>
          </a:p>
          <a:p>
            <a:pPr defTabSz="699493">
              <a:spcBef>
                <a:spcPct val="20000"/>
              </a:spcBef>
              <a:buSzPct val="90000"/>
            </a:pPr>
            <a:r>
              <a:rPr lang="en-US" sz="3000" dirty="0">
                <a:latin typeface="Segoe UI Light"/>
              </a:rPr>
              <a:t>Use ML algorithms to better model the non-linear effect of confounders, or find    low-dimensional representations. </a:t>
            </a:r>
          </a:p>
        </p:txBody>
      </p:sp>
      <p:sp>
        <p:nvSpPr>
          <p:cNvPr id="6" name="TextBox 5"/>
          <p:cNvSpPr txBox="1"/>
          <p:nvPr/>
        </p:nvSpPr>
        <p:spPr>
          <a:xfrm>
            <a:off x="494829" y="1595087"/>
            <a:ext cx="4490625" cy="2280993"/>
          </a:xfrm>
          <a:prstGeom prst="rect">
            <a:avLst/>
          </a:prstGeom>
          <a:noFill/>
        </p:spPr>
        <p:txBody>
          <a:bodyPr wrap="square" lIns="186521" tIns="149217" rIns="186521" bIns="149217" rtlCol="0">
            <a:spAutoFit/>
          </a:bodyPr>
          <a:lstStyle/>
          <a:p>
            <a:pPr defTabSz="699493">
              <a:spcBef>
                <a:spcPct val="20000"/>
              </a:spcBef>
              <a:buSzPct val="90000"/>
            </a:pPr>
            <a:r>
              <a:rPr lang="en-US" sz="3264" b="1" dirty="0">
                <a:solidFill>
                  <a:schemeClr val="tx1"/>
                </a:solidFill>
                <a:latin typeface="Segoe UI Light"/>
              </a:rPr>
              <a:t>Machine learning</a:t>
            </a:r>
          </a:p>
          <a:p>
            <a:pPr defTabSz="699493">
              <a:spcBef>
                <a:spcPct val="20000"/>
              </a:spcBef>
              <a:buSzPct val="90000"/>
            </a:pPr>
            <a:r>
              <a:rPr lang="en-US" sz="3000" dirty="0">
                <a:latin typeface="Segoe UI Light"/>
              </a:rPr>
              <a:t>Use causal inference methods for robust, generalizable prediction.</a:t>
            </a:r>
          </a:p>
        </p:txBody>
      </p:sp>
      <p:sp>
        <p:nvSpPr>
          <p:cNvPr id="9" name="TextBox 8">
            <a:extLst>
              <a:ext uri="{FF2B5EF4-FFF2-40B4-BE49-F238E27FC236}">
                <a16:creationId xmlns:a16="http://schemas.microsoft.com/office/drawing/2014/main" id="{3E03D996-992B-44E5-B154-49A5AF8E07D8}"/>
              </a:ext>
            </a:extLst>
          </p:cNvPr>
          <p:cNvSpPr txBox="1"/>
          <p:nvPr/>
        </p:nvSpPr>
        <p:spPr>
          <a:xfrm>
            <a:off x="206214" y="5679228"/>
            <a:ext cx="8831468"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 general, be wary of methods that have not been empirically tested, especially ones that you do not understand. </a:t>
            </a:r>
          </a:p>
        </p:txBody>
      </p:sp>
    </p:spTree>
    <p:extLst>
      <p:ext uri="{BB962C8B-B14F-4D97-AF65-F5344CB8AC3E}">
        <p14:creationId xmlns:p14="http://schemas.microsoft.com/office/powerpoint/2010/main" val="318504439"/>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E45676-D4F0-4BEE-959B-FBCC0527056A}"/>
              </a:ext>
            </a:extLst>
          </p:cNvPr>
          <p:cNvSpPr>
            <a:spLocks noGrp="1"/>
          </p:cNvSpPr>
          <p:nvPr>
            <p:ph type="body" sz="quarter" idx="10"/>
          </p:nvPr>
        </p:nvSpPr>
        <p:spPr>
          <a:xfrm>
            <a:off x="205961" y="1212850"/>
            <a:ext cx="8914642" cy="5493812"/>
          </a:xfrm>
        </p:spPr>
        <p:txBody>
          <a:bodyPr/>
          <a:lstStyle/>
          <a:p>
            <a:r>
              <a:rPr lang="en-US" dirty="0"/>
              <a:t>Causal inference is tricky, requires patience and ingenuity. </a:t>
            </a:r>
          </a:p>
          <a:p>
            <a:endParaRPr lang="en-US" dirty="0"/>
          </a:p>
          <a:p>
            <a:r>
              <a:rPr lang="en-US" dirty="0"/>
              <a:t>But also a lot of mechanical and statistical parts. </a:t>
            </a:r>
          </a:p>
          <a:p>
            <a:endParaRPr lang="en-US" dirty="0"/>
          </a:p>
          <a:p>
            <a:r>
              <a:rPr lang="en-US" dirty="0"/>
              <a:t>To what extent can tasks of modeling, identification, estimation and refutation be automated like ML?</a:t>
            </a:r>
          </a:p>
          <a:p>
            <a:r>
              <a:rPr lang="en-US" dirty="0"/>
              <a:t>-- Finding the best method based on data</a:t>
            </a:r>
          </a:p>
          <a:p>
            <a:r>
              <a:rPr lang="en-US" dirty="0"/>
              <a:t>-- Mining natural experiments from data</a:t>
            </a:r>
          </a:p>
          <a:p>
            <a:endParaRPr lang="en-US" dirty="0"/>
          </a:p>
          <a:p>
            <a:r>
              <a:rPr lang="en-US" dirty="0"/>
              <a:t>Really, really nascent field. </a:t>
            </a:r>
          </a:p>
        </p:txBody>
      </p:sp>
      <p:sp>
        <p:nvSpPr>
          <p:cNvPr id="3" name="Title 2">
            <a:extLst>
              <a:ext uri="{FF2B5EF4-FFF2-40B4-BE49-F238E27FC236}">
                <a16:creationId xmlns:a16="http://schemas.microsoft.com/office/drawing/2014/main" id="{E2319A1F-B5D4-4FDB-91BC-EA29FF0DBB35}"/>
              </a:ext>
            </a:extLst>
          </p:cNvPr>
          <p:cNvSpPr>
            <a:spLocks noGrp="1"/>
          </p:cNvSpPr>
          <p:nvPr>
            <p:ph type="title"/>
          </p:nvPr>
        </p:nvSpPr>
        <p:spPr/>
        <p:txBody>
          <a:bodyPr/>
          <a:lstStyle/>
          <a:p>
            <a:r>
              <a:rPr lang="en-US" dirty="0"/>
              <a:t>3. Automating causal inference</a:t>
            </a:r>
          </a:p>
        </p:txBody>
      </p:sp>
      <p:sp>
        <p:nvSpPr>
          <p:cNvPr id="4" name="Slide Number Placeholder 3">
            <a:extLst>
              <a:ext uri="{FF2B5EF4-FFF2-40B4-BE49-F238E27FC236}">
                <a16:creationId xmlns:a16="http://schemas.microsoft.com/office/drawing/2014/main" id="{28C0056F-5A2B-40AD-9AFA-8F623902BE6B}"/>
              </a:ext>
            </a:extLst>
          </p:cNvPr>
          <p:cNvSpPr>
            <a:spLocks noGrp="1"/>
          </p:cNvSpPr>
          <p:nvPr>
            <p:ph type="sldNum" sz="quarter" idx="11"/>
          </p:nvPr>
        </p:nvSpPr>
        <p:spPr/>
        <p:txBody>
          <a:bodyPr/>
          <a:lstStyle/>
          <a:p>
            <a:fld id="{34990F19-4AF9-4079-9E3A-38E608497707}" type="slidenum">
              <a:rPr lang="en-US" smtClean="0"/>
              <a:t>191</a:t>
            </a:fld>
            <a:endParaRPr lang="en-US"/>
          </a:p>
        </p:txBody>
      </p:sp>
    </p:spTree>
    <p:extLst>
      <p:ext uri="{BB962C8B-B14F-4D97-AF65-F5344CB8AC3E}">
        <p14:creationId xmlns:p14="http://schemas.microsoft.com/office/powerpoint/2010/main" val="2503376620"/>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4579715"/>
          </a:xfrm>
        </p:spPr>
        <p:txBody>
          <a:bodyPr/>
          <a:lstStyle/>
          <a:p>
            <a:r>
              <a:rPr lang="en-US" dirty="0"/>
              <a:t>Always follow the four steps: </a:t>
            </a:r>
            <a:r>
              <a:rPr lang="en-US" i="1" dirty="0"/>
              <a:t>Model, Identify, Estimate, Refute.</a:t>
            </a:r>
          </a:p>
          <a:p>
            <a:r>
              <a:rPr lang="en-US" sz="2400" dirty="0"/>
              <a:t>Refute is the most important step.</a:t>
            </a:r>
          </a:p>
          <a:p>
            <a:endParaRPr lang="en-US" sz="1800" dirty="0"/>
          </a:p>
          <a:p>
            <a:r>
              <a:rPr lang="en-US" dirty="0"/>
              <a:t>Aim for simplicity.</a:t>
            </a:r>
          </a:p>
          <a:p>
            <a:r>
              <a:rPr lang="en-US" sz="2400" dirty="0"/>
              <a:t>If your analysis is too complicated, it is most likely wrong. </a:t>
            </a:r>
          </a:p>
          <a:p>
            <a:endParaRPr lang="en-US" sz="1800" dirty="0"/>
          </a:p>
          <a:p>
            <a:endParaRPr lang="en-US" sz="1800" dirty="0"/>
          </a:p>
          <a:p>
            <a:r>
              <a:rPr lang="en-US" dirty="0"/>
              <a:t>Remember the order for validity: </a:t>
            </a:r>
            <a:r>
              <a:rPr lang="en-US" i="1" dirty="0"/>
              <a:t>Randomization, Natural experiments, Conditioning.</a:t>
            </a:r>
          </a:p>
          <a:p>
            <a:r>
              <a:rPr lang="en-US" sz="2400" dirty="0"/>
              <a:t>Consider observational methods as strong hints. </a:t>
            </a:r>
          </a:p>
        </p:txBody>
      </p:sp>
      <p:sp>
        <p:nvSpPr>
          <p:cNvPr id="2" name="Title 1"/>
          <p:cNvSpPr>
            <a:spLocks noGrp="1"/>
          </p:cNvSpPr>
          <p:nvPr>
            <p:ph type="title"/>
          </p:nvPr>
        </p:nvSpPr>
        <p:spPr/>
        <p:txBody>
          <a:bodyPr/>
          <a:lstStyle/>
          <a:p>
            <a:r>
              <a:rPr lang="en-US" dirty="0"/>
              <a:t>Causal inference: Best practices</a:t>
            </a:r>
          </a:p>
        </p:txBody>
      </p:sp>
      <p:sp>
        <p:nvSpPr>
          <p:cNvPr id="4" name="Slide Number Placeholder 3"/>
          <p:cNvSpPr>
            <a:spLocks noGrp="1"/>
          </p:cNvSpPr>
          <p:nvPr>
            <p:ph type="sldNum" sz="quarter" idx="11"/>
          </p:nvPr>
        </p:nvSpPr>
        <p:spPr/>
        <p:txBody>
          <a:bodyPr/>
          <a:lstStyle/>
          <a:p>
            <a:fld id="{34990F19-4AF9-4079-9E3A-38E608497707}" type="slidenum">
              <a:rPr lang="en-US" smtClean="0"/>
              <a:t>192</a:t>
            </a:fld>
            <a:endParaRPr lang="en-US"/>
          </a:p>
        </p:txBody>
      </p:sp>
    </p:spTree>
    <p:extLst>
      <p:ext uri="{BB962C8B-B14F-4D97-AF65-F5344CB8AC3E}">
        <p14:creationId xmlns:p14="http://schemas.microsoft.com/office/powerpoint/2010/main" val="2964789475"/>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434541" y="2640085"/>
            <a:ext cx="3600144" cy="844700"/>
          </a:xfrm>
          <a:prstGeom prst="rect">
            <a:avLst/>
          </a:prstGeom>
          <a:noFill/>
        </p:spPr>
        <p:txBody>
          <a:bodyPr wrap="square" lIns="137148" tIns="109719" rIns="137148" bIns="109719" rtlCol="0">
            <a:spAutoFit/>
          </a:bodyPr>
          <a:lstStyle/>
          <a:p>
            <a:pPr>
              <a:lnSpc>
                <a:spcPct val="90000"/>
              </a:lnSpc>
              <a:spcAft>
                <a:spcPts val="450"/>
              </a:spcAft>
            </a:pPr>
            <a:r>
              <a:rPr lang="en-US" sz="4499" dirty="0">
                <a:gradFill>
                  <a:gsLst>
                    <a:gs pos="2917">
                      <a:schemeClr val="tx1"/>
                    </a:gs>
                    <a:gs pos="30000">
                      <a:schemeClr val="tx1"/>
                    </a:gs>
                  </a:gsLst>
                  <a:lin ang="5400000" scaled="0"/>
                </a:gradFill>
              </a:rPr>
              <a:t>Thank you!</a:t>
            </a:r>
          </a:p>
        </p:txBody>
      </p:sp>
      <p:sp>
        <p:nvSpPr>
          <p:cNvPr id="3" name="Slide Number Placeholder 2"/>
          <p:cNvSpPr>
            <a:spLocks noGrp="1"/>
          </p:cNvSpPr>
          <p:nvPr>
            <p:ph type="sldNum" sz="quarter" idx="10"/>
          </p:nvPr>
        </p:nvSpPr>
        <p:spPr/>
        <p:txBody>
          <a:bodyPr/>
          <a:lstStyle/>
          <a:p>
            <a:fld id="{34990F19-4AF9-4079-9E3A-38E608497707}" type="slidenum">
              <a:rPr lang="en-US" smtClean="0"/>
              <a:t>193</a:t>
            </a:fld>
            <a:endParaRPr lang="en-US"/>
          </a:p>
        </p:txBody>
      </p:sp>
      <p:sp>
        <p:nvSpPr>
          <p:cNvPr id="6" name="Rectangle 5"/>
          <p:cNvSpPr/>
          <p:nvPr/>
        </p:nvSpPr>
        <p:spPr>
          <a:xfrm>
            <a:off x="548480" y="3725862"/>
            <a:ext cx="6038057" cy="2419124"/>
          </a:xfrm>
          <a:prstGeom prst="rect">
            <a:avLst/>
          </a:prstGeom>
        </p:spPr>
        <p:txBody>
          <a:bodyPr wrap="square">
            <a:spAutoFit/>
          </a:bodyPr>
          <a:lstStyle/>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b="1" dirty="0">
                <a:gradFill>
                  <a:gsLst>
                    <a:gs pos="57576">
                      <a:srgbClr val="FFFFFF"/>
                    </a:gs>
                    <a:gs pos="35000">
                      <a:srgbClr val="FFFFFF"/>
                    </a:gs>
                  </a:gsLst>
                  <a:lin ang="5400000" scaled="0"/>
                </a:gradFill>
                <a:latin typeface="Segoe UI Light"/>
              </a:rPr>
              <a:t>Amit Sharma</a:t>
            </a:r>
          </a:p>
          <a:p>
            <a:pPr lvl="0" defTabSz="699463">
              <a:lnSpc>
                <a:spcPct val="90000"/>
              </a:lnSpc>
              <a:buSzPct val="90000"/>
            </a:pPr>
            <a:r>
              <a:rPr lang="en-US" sz="2400" dirty="0">
                <a:gradFill>
                  <a:gsLst>
                    <a:gs pos="57576">
                      <a:srgbClr val="FFFFFF"/>
                    </a:gs>
                    <a:gs pos="35000">
                      <a:srgbClr val="FFFFFF"/>
                    </a:gs>
                  </a:gsLst>
                  <a:lin ang="5400000" scaled="0"/>
                </a:gradFill>
                <a:latin typeface="Segoe UI Light"/>
              </a:rPr>
              <a:t>Postdoctoral Researcher, Microsoft Research</a:t>
            </a:r>
          </a:p>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dirty="0">
                <a:gradFill>
                  <a:gsLst>
                    <a:gs pos="57576">
                      <a:srgbClr val="FFFFFF"/>
                    </a:gs>
                    <a:gs pos="35000">
                      <a:srgbClr val="FFFFFF"/>
                    </a:gs>
                  </a:gsLst>
                  <a:lin ang="5400000" scaled="0"/>
                </a:gradFill>
                <a:latin typeface="Segoe UI Light"/>
                <a:hlinkClick r:id="rId2"/>
              </a:rPr>
              <a:t>amshar@microsoft.com</a:t>
            </a: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r>
              <a:rPr lang="en-US" sz="2400" dirty="0">
                <a:gradFill>
                  <a:gsLst>
                    <a:gs pos="57576">
                      <a:srgbClr val="FFFFFF"/>
                    </a:gs>
                    <a:gs pos="35000">
                      <a:srgbClr val="FFFFFF"/>
                    </a:gs>
                  </a:gsLst>
                  <a:lin ang="5400000" scaled="0"/>
                </a:gradFill>
                <a:latin typeface="Segoe UI Light"/>
              </a:rPr>
              <a:t>@</a:t>
            </a:r>
            <a:r>
              <a:rPr lang="en-US" sz="2400" dirty="0" err="1">
                <a:gradFill>
                  <a:gsLst>
                    <a:gs pos="57576">
                      <a:srgbClr val="FFFFFF"/>
                    </a:gs>
                    <a:gs pos="35000">
                      <a:srgbClr val="FFFFFF"/>
                    </a:gs>
                  </a:gsLst>
                  <a:lin ang="5400000" scaled="0"/>
                </a:gradFill>
                <a:latin typeface="Segoe UI Light"/>
              </a:rPr>
              <a:t>amt_shrma</a:t>
            </a:r>
            <a:endParaRPr lang="en-US" sz="2400" dirty="0">
              <a:gradFill>
                <a:gsLst>
                  <a:gs pos="57576">
                    <a:srgbClr val="FFFFFF"/>
                  </a:gs>
                  <a:gs pos="35000">
                    <a:srgbClr val="FFFFFF"/>
                  </a:gs>
                </a:gsLst>
                <a:lin ang="5400000" scaled="0"/>
              </a:gradFill>
              <a:latin typeface="Segoe UI Light"/>
            </a:endParaRPr>
          </a:p>
          <a:p>
            <a:pPr lvl="0" defTabSz="699463">
              <a:lnSpc>
                <a:spcPct val="90000"/>
              </a:lnSpc>
              <a:buSzPct val="90000"/>
            </a:pPr>
            <a:endParaRPr lang="en-US" sz="2400" dirty="0">
              <a:gradFill>
                <a:gsLst>
                  <a:gs pos="57576">
                    <a:srgbClr val="FFFFFF"/>
                  </a:gs>
                  <a:gs pos="35000">
                    <a:srgbClr val="FFFFFF"/>
                  </a:gs>
                </a:gsLst>
                <a:lin ang="5400000" scaled="0"/>
              </a:gradFill>
              <a:latin typeface="Segoe UI Light"/>
            </a:endParaRPr>
          </a:p>
        </p:txBody>
      </p:sp>
    </p:spTree>
    <p:extLst>
      <p:ext uri="{BB962C8B-B14F-4D97-AF65-F5344CB8AC3E}">
        <p14:creationId xmlns:p14="http://schemas.microsoft.com/office/powerpoint/2010/main" val="26720370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3"/>
            <a:ext cx="8914642" cy="5712333"/>
          </a:xfrm>
        </p:spPr>
        <p:txBody>
          <a:bodyPr/>
          <a:lstStyle/>
          <a:p>
            <a:r>
              <a:rPr lang="en-US" sz="3200" dirty="0"/>
              <a:t>What is causal inference? Why should we care?</a:t>
            </a:r>
          </a:p>
          <a:p>
            <a:pPr lvl="1"/>
            <a:r>
              <a:rPr lang="en-US" sz="2000" dirty="0"/>
              <a:t>Most machine learning algorithms depend on correlations.</a:t>
            </a:r>
          </a:p>
          <a:p>
            <a:pPr lvl="1"/>
            <a:r>
              <a:rPr lang="en-US" sz="2000" dirty="0"/>
              <a:t>Correlations alone are a dangerous path to actionable insights.</a:t>
            </a:r>
          </a:p>
          <a:p>
            <a:pPr marL="257141" lvl="1" indent="0">
              <a:buNone/>
            </a:pPr>
            <a:r>
              <a:rPr lang="en-US" sz="2000" dirty="0"/>
              <a:t>	</a:t>
            </a:r>
          </a:p>
          <a:p>
            <a:pPr lvl="0"/>
            <a:r>
              <a:rPr lang="en-US" sz="3200" dirty="0"/>
              <a:t>Learn how to formulate and estimate causal effects.</a:t>
            </a:r>
          </a:p>
          <a:p>
            <a:pPr lvl="1"/>
            <a:r>
              <a:rPr lang="en-US" sz="2000" dirty="0"/>
              <a:t>To evaluate the impact of online systems.</a:t>
            </a:r>
          </a:p>
          <a:p>
            <a:pPr lvl="1"/>
            <a:r>
              <a:rPr lang="en-US" sz="2000" dirty="0"/>
              <a:t>To make underlying algorithms more robust to changes in data. </a:t>
            </a:r>
          </a:p>
          <a:p>
            <a:pPr lvl="0"/>
            <a:endParaRPr lang="en-US" sz="3200" dirty="0"/>
          </a:p>
          <a:p>
            <a:pPr lvl="0"/>
            <a:r>
              <a:rPr lang="en-US" sz="3200" dirty="0"/>
              <a:t>Apply causal inference methods to a practical problem</a:t>
            </a:r>
          </a:p>
          <a:p>
            <a:pPr lvl="1"/>
            <a:r>
              <a:rPr lang="en-US" sz="2000" dirty="0"/>
              <a:t>Estimating the causal impact of a recommendation system.</a:t>
            </a:r>
          </a:p>
          <a:p>
            <a:pPr lvl="0"/>
            <a:endParaRPr lang="en-US" sz="3200" dirty="0"/>
          </a:p>
        </p:txBody>
      </p:sp>
      <p:sp>
        <p:nvSpPr>
          <p:cNvPr id="2" name="Title 1"/>
          <p:cNvSpPr>
            <a:spLocks noGrp="1"/>
          </p:cNvSpPr>
          <p:nvPr>
            <p:ph type="title"/>
          </p:nvPr>
        </p:nvSpPr>
        <p:spPr>
          <a:xfrm>
            <a:off x="205962" y="295277"/>
            <a:ext cx="8916415" cy="917575"/>
          </a:xfrm>
        </p:spPr>
        <p:txBody>
          <a:bodyPr/>
          <a:lstStyle/>
          <a:p>
            <a:r>
              <a:rPr lang="en-US" dirty="0"/>
              <a:t>Session Objectives and Takeaways</a:t>
            </a:r>
            <a:br>
              <a:rPr lang="en-US" dirty="0"/>
            </a:br>
            <a:endParaRPr lang="en-US" sz="3000" dirty="0">
              <a:gradFill>
                <a:gsLst>
                  <a:gs pos="10101">
                    <a:schemeClr val="tx1"/>
                  </a:gs>
                  <a:gs pos="54000">
                    <a:schemeClr val="tx1"/>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2</a:t>
            </a:fld>
            <a:endParaRPr lang="en-US"/>
          </a:p>
        </p:txBody>
      </p:sp>
    </p:spTree>
    <p:extLst>
      <p:ext uri="{BB962C8B-B14F-4D97-AF65-F5344CB8AC3E}">
        <p14:creationId xmlns:p14="http://schemas.microsoft.com/office/powerpoint/2010/main" val="207268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From data to prediction</a:t>
            </a:r>
          </a:p>
        </p:txBody>
      </p:sp>
      <p:sp>
        <p:nvSpPr>
          <p:cNvPr id="3" name="Text Placeholder 2"/>
          <p:cNvSpPr>
            <a:spLocks noGrp="1"/>
          </p:cNvSpPr>
          <p:nvPr>
            <p:ph type="body" sz="quarter" idx="10"/>
          </p:nvPr>
        </p:nvSpPr>
        <p:spPr>
          <a:xfrm>
            <a:off x="205961" y="1784101"/>
            <a:ext cx="8914641" cy="2479140"/>
          </a:xfrm>
        </p:spPr>
        <p:txBody>
          <a:bodyPr/>
          <a:lstStyle/>
          <a:p>
            <a:endParaRPr lang="en-US" dirty="0"/>
          </a:p>
          <a:p>
            <a:endParaRPr lang="en-US" dirty="0"/>
          </a:p>
          <a:p>
            <a:endParaRPr lang="en-US" dirty="0"/>
          </a:p>
          <a:p>
            <a:r>
              <a:rPr lang="en-US" dirty="0"/>
              <a:t>		</a:t>
            </a:r>
          </a:p>
          <a:p>
            <a:r>
              <a:rPr lang="en-US" sz="2100" dirty="0"/>
              <a:t>	     Higher Activity					Lower Activity</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20266" y="2182925"/>
            <a:ext cx="685742" cy="8000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894" y="1856861"/>
            <a:ext cx="1942936" cy="1431637"/>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349023" y="2168583"/>
            <a:ext cx="707170" cy="808195"/>
          </a:xfrm>
          <a:prstGeom prst="rect">
            <a:avLst/>
          </a:prstGeom>
        </p:spPr>
      </p:pic>
      <p:cxnSp>
        <p:nvCxnSpPr>
          <p:cNvPr id="12" name="Straight Connector 11"/>
          <p:cNvCxnSpPr>
            <a:stCxn id="3" idx="0"/>
          </p:cNvCxnSpPr>
          <p:nvPr/>
        </p:nvCxnSpPr>
        <p:spPr>
          <a:xfrm>
            <a:off x="4663282" y="1784101"/>
            <a:ext cx="0" cy="1901897"/>
          </a:xfrm>
          <a:prstGeom prst="line">
            <a:avLst/>
          </a:prstGeom>
          <a:ln w="38100">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3"/>
          </p:cNvCxnSpPr>
          <p:nvPr/>
        </p:nvCxnSpPr>
        <p:spPr>
          <a:xfrm flipV="1">
            <a:off x="1406010" y="2168581"/>
            <a:ext cx="716992" cy="41435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406009" y="2468649"/>
            <a:ext cx="741113" cy="11429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3"/>
          </p:cNvCxnSpPr>
          <p:nvPr/>
        </p:nvCxnSpPr>
        <p:spPr>
          <a:xfrm>
            <a:off x="1406008" y="2582942"/>
            <a:ext cx="691099" cy="22858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31903" y="2582940"/>
            <a:ext cx="715219" cy="485734"/>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56194" y="2559827"/>
            <a:ext cx="741113" cy="107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5962" y="4068714"/>
            <a:ext cx="8916414" cy="2206740"/>
          </a:xfrm>
          <a:prstGeom prst="rect">
            <a:avLst/>
          </a:prstGeom>
          <a:noFill/>
        </p:spPr>
        <p:txBody>
          <a:bodyPr wrap="square" lIns="137148" tIns="109719" rIns="137148" bIns="109719" rtlCol="0">
            <a:spAutoFit/>
          </a:bodyPr>
          <a:lstStyle/>
          <a:p>
            <a:r>
              <a:rPr lang="en-US" sz="3000" dirty="0">
                <a:latin typeface="+mj-lt"/>
              </a:rPr>
              <a:t>Use these correlations to make a predictive model.</a:t>
            </a:r>
          </a:p>
          <a:p>
            <a:endParaRPr lang="en-US" sz="1200" dirty="0">
              <a:latin typeface="+mj-lt"/>
            </a:endParaRPr>
          </a:p>
          <a:p>
            <a:r>
              <a:rPr lang="en-US" sz="3000" dirty="0"/>
              <a:t>Future Activity -&gt;</a:t>
            </a:r>
          </a:p>
          <a:p>
            <a:r>
              <a:rPr lang="en-US" sz="3000" dirty="0"/>
              <a:t>	</a:t>
            </a:r>
            <a:r>
              <a:rPr lang="en-US" sz="3000" i="1" dirty="0"/>
              <a:t>f</a:t>
            </a:r>
            <a:r>
              <a:rPr lang="en-US" sz="3000" dirty="0"/>
              <a:t>(number of friends, logins in past month)</a:t>
            </a:r>
          </a:p>
          <a:p>
            <a:pPr>
              <a:lnSpc>
                <a:spcPct val="90000"/>
              </a:lnSpc>
              <a:spcAft>
                <a:spcPts val="450"/>
              </a:spcAft>
            </a:pPr>
            <a:endParaRPr lang="en-US" sz="3000" dirty="0" err="1">
              <a:gradFill>
                <a:gsLst>
                  <a:gs pos="2917">
                    <a:schemeClr val="tx1"/>
                  </a:gs>
                  <a:gs pos="30000">
                    <a:schemeClr val="tx1"/>
                  </a:gs>
                </a:gsLst>
                <a:lin ang="5400000" scaled="0"/>
              </a:gradFill>
            </a:endParaRPr>
          </a:p>
        </p:txBody>
      </p:sp>
      <p:sp>
        <p:nvSpPr>
          <p:cNvPr id="4" name="TextBox 3"/>
          <p:cNvSpPr txBox="1"/>
          <p:nvPr/>
        </p:nvSpPr>
        <p:spPr>
          <a:xfrm>
            <a:off x="6606215" y="1992846"/>
            <a:ext cx="685742" cy="1218649"/>
          </a:xfrm>
          <a:prstGeom prst="rect">
            <a:avLst/>
          </a:prstGeom>
          <a:noFill/>
        </p:spPr>
        <p:txBody>
          <a:bodyPr wrap="square" lIns="137148" tIns="109719" rIns="137148" bIns="109719" rtlCol="0">
            <a:spAutoFit/>
          </a:bodyPr>
          <a:lstStyle/>
          <a:p>
            <a:pPr>
              <a:lnSpc>
                <a:spcPct val="90000"/>
              </a:lnSpc>
              <a:spcAft>
                <a:spcPts val="450"/>
              </a:spcAft>
            </a:pPr>
            <a:r>
              <a:rPr lang="en-US" sz="7199" dirty="0">
                <a:solidFill>
                  <a:srgbClr val="C00000"/>
                </a:solidFill>
                <a:sym typeface="Wingdings" panose="05000000000000000000" pitchFamily="2" charset="2"/>
              </a:rPr>
              <a:t></a:t>
            </a:r>
            <a:endParaRPr lang="en-US" sz="7199" dirty="0">
              <a:solidFill>
                <a:srgbClr val="C00000"/>
              </a:solidFill>
            </a:endParaRPr>
          </a:p>
        </p:txBody>
      </p:sp>
      <p:sp>
        <p:nvSpPr>
          <p:cNvPr id="7" name="Slide Number Placeholder 6"/>
          <p:cNvSpPr>
            <a:spLocks noGrp="1"/>
          </p:cNvSpPr>
          <p:nvPr>
            <p:ph type="sldNum" sz="quarter" idx="11"/>
          </p:nvPr>
        </p:nvSpPr>
        <p:spPr/>
        <p:txBody>
          <a:bodyPr/>
          <a:lstStyle/>
          <a:p>
            <a:fld id="{34990F19-4AF9-4079-9E3A-38E608497707}" type="slidenum">
              <a:rPr lang="en-US" smtClean="0"/>
              <a:t>20</a:t>
            </a:fld>
            <a:endParaRPr lang="en-US"/>
          </a:p>
        </p:txBody>
      </p:sp>
    </p:spTree>
    <p:extLst>
      <p:ext uri="{BB962C8B-B14F-4D97-AF65-F5344CB8AC3E}">
        <p14:creationId xmlns:p14="http://schemas.microsoft.com/office/powerpoint/2010/main" val="399543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From data to “actionable insights”</a:t>
            </a:r>
          </a:p>
        </p:txBody>
      </p:sp>
      <p:sp>
        <p:nvSpPr>
          <p:cNvPr id="3" name="Text Placeholder 2"/>
          <p:cNvSpPr>
            <a:spLocks noGrp="1"/>
          </p:cNvSpPr>
          <p:nvPr>
            <p:ph type="body" sz="quarter" idx="10"/>
          </p:nvPr>
        </p:nvSpPr>
        <p:spPr>
          <a:xfrm>
            <a:off x="205961" y="1784099"/>
            <a:ext cx="8914641" cy="2234458"/>
          </a:xfrm>
        </p:spPr>
        <p:txBody>
          <a:bodyPr/>
          <a:lstStyle/>
          <a:p>
            <a:r>
              <a:rPr lang="en-US" dirty="0"/>
              <a:t>Number of friends can predict activity with high accuracy.</a:t>
            </a:r>
          </a:p>
          <a:p>
            <a:endParaRPr lang="en-US" sz="1200" dirty="0"/>
          </a:p>
          <a:p>
            <a:r>
              <a:rPr lang="en-US" dirty="0"/>
              <a:t>How do we increase activity of users?</a:t>
            </a:r>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21</a:t>
            </a:fld>
            <a:endParaRPr lang="en-US"/>
          </a:p>
        </p:txBody>
      </p:sp>
      <p:sp>
        <p:nvSpPr>
          <p:cNvPr id="5" name="TextBox 4"/>
          <p:cNvSpPr txBox="1"/>
          <p:nvPr/>
        </p:nvSpPr>
        <p:spPr>
          <a:xfrm>
            <a:off x="205962" y="4106862"/>
            <a:ext cx="8916415" cy="2169825"/>
          </a:xfrm>
          <a:prstGeom prst="rect">
            <a:avLst/>
          </a:prstGeom>
          <a:noFill/>
        </p:spPr>
        <p:txBody>
          <a:bodyPr wrap="square" lIns="182880" tIns="146304" rIns="182880" bIns="146304" rtlCol="0">
            <a:spAutoFit/>
          </a:bodyPr>
          <a:lstStyle/>
          <a:p>
            <a:pPr lvl="0" defTabSz="699463">
              <a:lnSpc>
                <a:spcPct val="90000"/>
              </a:lnSpc>
              <a:spcBef>
                <a:spcPct val="20000"/>
              </a:spcBef>
              <a:buSzPct val="90000"/>
            </a:pPr>
            <a:r>
              <a:rPr lang="en-US" sz="3000" b="1" dirty="0">
                <a:gradFill>
                  <a:gsLst>
                    <a:gs pos="1250">
                      <a:srgbClr val="FFFFFF"/>
                    </a:gs>
                    <a:gs pos="99000">
                      <a:srgbClr val="FFFFFF"/>
                    </a:gs>
                  </a:gsLst>
                  <a:lin ang="5400000" scaled="0"/>
                </a:gradFill>
                <a:latin typeface="Segoe UI Light"/>
              </a:rPr>
              <a:t>Would increasing the number of friends increase people’s activity on our system?</a:t>
            </a:r>
          </a:p>
          <a:p>
            <a:pPr lvl="0" defTabSz="699463">
              <a:lnSpc>
                <a:spcPct val="90000"/>
              </a:lnSpc>
              <a:spcBef>
                <a:spcPct val="20000"/>
              </a:spcBef>
              <a:buSzPct val="90000"/>
            </a:pPr>
            <a:endParaRPr lang="en-US" sz="1200" dirty="0">
              <a:gradFill>
                <a:gsLst>
                  <a:gs pos="1250">
                    <a:srgbClr val="FFFFFF"/>
                  </a:gs>
                  <a:gs pos="99000">
                    <a:srgbClr val="FFFFFF"/>
                  </a:gs>
                </a:gsLst>
                <a:lin ang="5400000" scaled="0"/>
              </a:gradFill>
              <a:latin typeface="Segoe UI Light"/>
            </a:endParaRPr>
          </a:p>
          <a:p>
            <a:pPr lvl="0" defTabSz="699463">
              <a:lnSpc>
                <a:spcPct val="90000"/>
              </a:lnSpc>
              <a:spcBef>
                <a:spcPct val="20000"/>
              </a:spcBef>
              <a:buSzPct val="90000"/>
            </a:pPr>
            <a:r>
              <a:rPr lang="en-US" sz="3000" dirty="0">
                <a:gradFill>
                  <a:gsLst>
                    <a:gs pos="1250">
                      <a:srgbClr val="FFFFFF"/>
                    </a:gs>
                    <a:gs pos="99000">
                      <a:srgbClr val="FFFFFF"/>
                    </a:gs>
                  </a:gsLst>
                  <a:lin ang="5400000" scaled="0"/>
                </a:gradFill>
                <a:latin typeface="Segoe UI Light"/>
              </a:rPr>
              <a:t>Maybe, may be not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7945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Different explanations are possible</a:t>
            </a:r>
          </a:p>
        </p:txBody>
      </p:sp>
      <p:sp>
        <p:nvSpPr>
          <p:cNvPr id="3" name="Text Placeholder 2"/>
          <p:cNvSpPr>
            <a:spLocks noGrp="1"/>
          </p:cNvSpPr>
          <p:nvPr>
            <p:ph type="body" sz="quarter" idx="10"/>
          </p:nvPr>
        </p:nvSpPr>
        <p:spPr>
          <a:xfrm>
            <a:off x="205961" y="1784099"/>
            <a:ext cx="8914641" cy="4773614"/>
          </a:xfrm>
        </p:spPr>
        <p:txBody>
          <a:bodyPr/>
          <a:lstStyle/>
          <a:p>
            <a:endParaRPr lang="en-US" dirty="0"/>
          </a:p>
          <a:p>
            <a:endParaRPr lang="en-US" dirty="0"/>
          </a:p>
          <a:p>
            <a:endParaRPr lang="en-US" dirty="0"/>
          </a:p>
          <a:p>
            <a:endParaRPr lang="en-US" dirty="0"/>
          </a:p>
          <a:p>
            <a:endParaRPr lang="en-US" dirty="0"/>
          </a:p>
          <a:p>
            <a:r>
              <a:rPr lang="en-US" dirty="0"/>
              <a:t>How do we know </a:t>
            </a:r>
          </a:p>
          <a:p>
            <a:r>
              <a:rPr lang="en-US" dirty="0"/>
              <a:t>what causes what?</a:t>
            </a:r>
          </a:p>
          <a:p>
            <a:endParaRPr lang="en-US" sz="1200" dirty="0"/>
          </a:p>
          <a:p>
            <a:r>
              <a:rPr lang="en-US" b="1" dirty="0"/>
              <a:t>Decision: </a:t>
            </a:r>
            <a:r>
              <a:rPr lang="en-US" dirty="0"/>
              <a:t>To increase activity, would it make sense to launch a campaign to increase friends?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365" y="1193195"/>
            <a:ext cx="5229369" cy="105926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081" y="2430462"/>
            <a:ext cx="5257800" cy="9858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2365" y="3533002"/>
            <a:ext cx="5238238" cy="2004758"/>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22</a:t>
            </a:fld>
            <a:endParaRPr lang="en-US"/>
          </a:p>
        </p:txBody>
      </p:sp>
    </p:spTree>
    <p:extLst>
      <p:ext uri="{BB962C8B-B14F-4D97-AF65-F5344CB8AC3E}">
        <p14:creationId xmlns:p14="http://schemas.microsoft.com/office/powerpoint/2010/main" val="405042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dirty="0"/>
          </a:p>
          <a:p>
            <a:endParaRPr lang="en-US" dirty="0"/>
          </a:p>
          <a:p>
            <a:r>
              <a:rPr lang="en-US" dirty="0"/>
              <a:t>Search engines uses ad targeting to show relevant ads.</a:t>
            </a:r>
          </a:p>
          <a:p>
            <a:endParaRPr lang="en-US" sz="1200" dirty="0"/>
          </a:p>
          <a:p>
            <a:r>
              <a:rPr lang="en-US" dirty="0"/>
              <a:t>Prediction model based on user’s search query.</a:t>
            </a:r>
          </a:p>
          <a:p>
            <a:endParaRPr lang="en-US" dirty="0"/>
          </a:p>
          <a:p>
            <a:r>
              <a:rPr lang="en-US" dirty="0"/>
              <a:t>Search Ads have the highest click-through rate (CTR) in online ads.</a:t>
            </a:r>
          </a:p>
        </p:txBody>
      </p:sp>
      <p:sp>
        <p:nvSpPr>
          <p:cNvPr id="2" name="Title 1"/>
          <p:cNvSpPr>
            <a:spLocks noGrp="1"/>
          </p:cNvSpPr>
          <p:nvPr>
            <p:ph type="title"/>
          </p:nvPr>
        </p:nvSpPr>
        <p:spPr/>
        <p:txBody>
          <a:bodyPr/>
          <a:lstStyle/>
          <a:p>
            <a:r>
              <a:rPr lang="en-US" dirty="0"/>
              <a:t>Another example: Search Ads</a:t>
            </a:r>
          </a:p>
        </p:txBody>
      </p:sp>
      <p:sp>
        <p:nvSpPr>
          <p:cNvPr id="4" name="Slide Number Placeholder 3"/>
          <p:cNvSpPr>
            <a:spLocks noGrp="1"/>
          </p:cNvSpPr>
          <p:nvPr>
            <p:ph type="sldNum" sz="quarter" idx="11"/>
          </p:nvPr>
        </p:nvSpPr>
        <p:spPr/>
        <p:txBody>
          <a:bodyPr/>
          <a:lstStyle/>
          <a:p>
            <a:fld id="{34990F19-4AF9-4079-9E3A-38E608497707}" type="slidenum">
              <a:rPr lang="en-US" smtClean="0"/>
              <a:t>23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602" y="1299967"/>
            <a:ext cx="2154001" cy="830458"/>
          </a:xfrm>
          <a:prstGeom prst="rect">
            <a:avLst/>
          </a:prstGeom>
        </p:spPr>
      </p:pic>
      <p:pic>
        <p:nvPicPr>
          <p:cNvPr id="6" name="Picture 5" descr="The current Google logo was launched on September 1, 2015. The logo ..."/>
          <p:cNvPicPr>
            <a:picLocks noChangeAspect="1"/>
          </p:cNvPicPr>
          <p:nvPr/>
        </p:nvPicPr>
        <p:blipFill>
          <a:blip r:embed="rId4"/>
          <a:stretch>
            <a:fillRect/>
          </a:stretch>
        </p:blipFill>
        <p:spPr>
          <a:xfrm>
            <a:off x="3139281" y="1320800"/>
            <a:ext cx="2390775" cy="809625"/>
          </a:xfrm>
          <a:prstGeom prst="rect">
            <a:avLst/>
          </a:prstGeom>
        </p:spPr>
      </p:pic>
    </p:spTree>
    <p:extLst>
      <p:ext uri="{BB962C8B-B14F-4D97-AF65-F5344CB8AC3E}">
        <p14:creationId xmlns:p14="http://schemas.microsoft.com/office/powerpoint/2010/main" val="33391927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Are search ads really that effective?</a:t>
            </a:r>
          </a:p>
        </p:txBody>
      </p:sp>
      <p:sp>
        <p:nvSpPr>
          <p:cNvPr id="3" name="Text Placeholder 2"/>
          <p:cNvSpPr>
            <a:spLocks noGrp="1"/>
          </p:cNvSpPr>
          <p:nvPr>
            <p:ph type="body" sz="quarter" idx="10"/>
          </p:nvPr>
        </p:nvSpPr>
        <p:spPr>
          <a:xfrm>
            <a:off x="205961" y="1784099"/>
            <a:ext cx="8914641" cy="466281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Ad targeting was highly accurate.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0" y="1363662"/>
            <a:ext cx="7921217" cy="381000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24</a:t>
            </a:fld>
            <a:endParaRPr lang="en-US"/>
          </a:p>
        </p:txBody>
      </p:sp>
      <p:sp>
        <p:nvSpPr>
          <p:cNvPr id="6" name="TextBox 5"/>
          <p:cNvSpPr txBox="1"/>
          <p:nvPr/>
        </p:nvSpPr>
        <p:spPr>
          <a:xfrm>
            <a:off x="4891881" y="6392862"/>
            <a:ext cx="3657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Blake-</a:t>
            </a:r>
            <a:r>
              <a:rPr lang="en-US" sz="2000" dirty="0" err="1">
                <a:gradFill>
                  <a:gsLst>
                    <a:gs pos="2917">
                      <a:schemeClr val="tx1"/>
                    </a:gs>
                    <a:gs pos="30000">
                      <a:schemeClr val="tx1"/>
                    </a:gs>
                  </a:gsLst>
                  <a:lin ang="5400000" scaled="0"/>
                </a:gradFill>
              </a:rPr>
              <a:t>Tadelis</a:t>
            </a:r>
            <a:r>
              <a:rPr lang="en-US" sz="2000" dirty="0">
                <a:gradFill>
                  <a:gsLst>
                    <a:gs pos="2917">
                      <a:schemeClr val="tx1"/>
                    </a:gs>
                    <a:gs pos="30000">
                      <a:schemeClr val="tx1"/>
                    </a:gs>
                  </a:gsLst>
                  <a:lin ang="5400000" scaled="0"/>
                </a:gradFill>
              </a:rPr>
              <a:t>-</a:t>
            </a:r>
            <a:r>
              <a:rPr lang="en-US" sz="2000" dirty="0" err="1">
                <a:gradFill>
                  <a:gsLst>
                    <a:gs pos="2917">
                      <a:schemeClr val="tx1"/>
                    </a:gs>
                    <a:gs pos="30000">
                      <a:schemeClr val="tx1"/>
                    </a:gs>
                  </a:gsLst>
                  <a:lin ang="5400000" scaled="0"/>
                </a:gradFill>
              </a:rPr>
              <a:t>Noskos</a:t>
            </a:r>
            <a:r>
              <a:rPr lang="en-US" sz="2000" dirty="0">
                <a:gradFill>
                  <a:gsLst>
                    <a:gs pos="2917">
                      <a:schemeClr val="tx1"/>
                    </a:gs>
                    <a:gs pos="30000">
                      <a:schemeClr val="tx1"/>
                    </a:gs>
                  </a:gsLst>
                  <a:lin ang="5400000" scaled="0"/>
                </a:gradFill>
              </a:rPr>
              <a:t> (2014)</a:t>
            </a:r>
          </a:p>
        </p:txBody>
      </p:sp>
    </p:spTree>
    <p:extLst>
      <p:ext uri="{BB962C8B-B14F-4D97-AF65-F5344CB8AC3E}">
        <p14:creationId xmlns:p14="http://schemas.microsoft.com/office/powerpoint/2010/main" val="3358231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But search results point to the same website</a:t>
            </a:r>
          </a:p>
        </p:txBody>
      </p:sp>
      <p:sp>
        <p:nvSpPr>
          <p:cNvPr id="3" name="Text Placeholder 2"/>
          <p:cNvSpPr>
            <a:spLocks noGrp="1"/>
          </p:cNvSpPr>
          <p:nvPr>
            <p:ph type="body" sz="quarter" idx="10"/>
          </p:nvPr>
        </p:nvSpPr>
        <p:spPr>
          <a:xfrm>
            <a:off x="205961" y="1784099"/>
            <a:ext cx="8914641" cy="4062651"/>
          </a:xfrm>
        </p:spPr>
        <p:txBody>
          <a:bodyPr/>
          <a:lstStyle/>
          <a:p>
            <a:endParaRPr lang="en-US" dirty="0"/>
          </a:p>
          <a:p>
            <a:endParaRPr lang="en-US" dirty="0"/>
          </a:p>
          <a:p>
            <a:endParaRPr lang="en-US" dirty="0"/>
          </a:p>
          <a:p>
            <a:endParaRPr lang="en-US" dirty="0"/>
          </a:p>
          <a:p>
            <a:endParaRPr lang="en-US" dirty="0"/>
          </a:p>
          <a:p>
            <a:endParaRPr lang="en-US" dirty="0"/>
          </a:p>
          <a:p>
            <a:r>
              <a:rPr lang="en-US" b="1" dirty="0"/>
              <a:t>Counterfactual question:</a:t>
            </a:r>
            <a:r>
              <a:rPr lang="en-US" dirty="0"/>
              <a:t> Would I have reached Amazon.com anyways, without the ad?</a:t>
            </a:r>
          </a:p>
        </p:txBody>
      </p:sp>
      <p:pic>
        <p:nvPicPr>
          <p:cNvPr id="4" name="Picture 3"/>
          <p:cNvPicPr>
            <a:picLocks noChangeAspect="1"/>
          </p:cNvPicPr>
          <p:nvPr/>
        </p:nvPicPr>
        <p:blipFill>
          <a:blip r:embed="rId3">
            <a:lum bright="-32000"/>
            <a:extLst>
              <a:ext uri="{28A0092B-C50C-407E-A947-70E740481C1C}">
                <a14:useLocalDpi xmlns:a14="http://schemas.microsoft.com/office/drawing/2010/main" val="0"/>
              </a:ext>
            </a:extLst>
          </a:blip>
          <a:stretch>
            <a:fillRect/>
          </a:stretch>
        </p:blipFill>
        <p:spPr>
          <a:xfrm>
            <a:off x="1406008" y="1767336"/>
            <a:ext cx="5878651" cy="28275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4274" y="2182924"/>
            <a:ext cx="6128939" cy="20868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lide Number Placeholder 5"/>
          <p:cNvSpPr>
            <a:spLocks noGrp="1"/>
          </p:cNvSpPr>
          <p:nvPr>
            <p:ph type="sldNum" sz="quarter" idx="11"/>
          </p:nvPr>
        </p:nvSpPr>
        <p:spPr/>
        <p:txBody>
          <a:bodyPr/>
          <a:lstStyle/>
          <a:p>
            <a:fld id="{34990F19-4AF9-4079-9E3A-38E608497707}" type="slidenum">
              <a:rPr lang="en-US" smtClean="0"/>
              <a:t>25</a:t>
            </a:fld>
            <a:endParaRPr lang="en-US"/>
          </a:p>
        </p:txBody>
      </p:sp>
    </p:spTree>
    <p:extLst>
      <p:ext uri="{BB962C8B-B14F-4D97-AF65-F5344CB8AC3E}">
        <p14:creationId xmlns:p14="http://schemas.microsoft.com/office/powerpoint/2010/main" val="265711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Without reasoning about causality, may overestimate effectiveness of ads</a:t>
            </a:r>
          </a:p>
        </p:txBody>
      </p:sp>
      <p:sp>
        <p:nvSpPr>
          <p:cNvPr id="3" name="Text Placeholder 2"/>
          <p:cNvSpPr>
            <a:spLocks noGrp="1"/>
          </p:cNvSpPr>
          <p:nvPr>
            <p:ph type="body" sz="quarter" idx="10"/>
          </p:nvPr>
        </p:nvSpPr>
        <p:spPr>
          <a:xfrm>
            <a:off x="6111081" y="2100599"/>
            <a:ext cx="3390538" cy="1015663"/>
          </a:xfrm>
        </p:spPr>
        <p:txBody>
          <a:bodyPr/>
          <a:lstStyle/>
          <a:p>
            <a:pPr algn="ctr"/>
            <a:r>
              <a:rPr lang="en-US" i="1" dirty="0"/>
              <a:t>x%</a:t>
            </a:r>
            <a:r>
              <a:rPr lang="en-US" dirty="0"/>
              <a:t> of ads shown are effective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72" y="2125662"/>
            <a:ext cx="6096708" cy="917617"/>
          </a:xfrm>
          <a:prstGeom prst="rect">
            <a:avLst/>
          </a:prstGeom>
        </p:spPr>
      </p:pic>
      <p:sp>
        <p:nvSpPr>
          <p:cNvPr id="8" name="Text Placeholder 2"/>
          <p:cNvSpPr txBox="1">
            <a:spLocks/>
          </p:cNvSpPr>
          <p:nvPr/>
        </p:nvSpPr>
        <p:spPr>
          <a:xfrm>
            <a:off x="0" y="4640262"/>
            <a:ext cx="3139281" cy="9694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000" i="1" dirty="0"/>
              <a:t>&lt;x%</a:t>
            </a:r>
            <a:r>
              <a:rPr lang="en-US" sz="3000" dirty="0"/>
              <a:t> of ads shown are effective</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5333" y="3884922"/>
            <a:ext cx="6149948" cy="243174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26</a:t>
            </a:fld>
            <a:endParaRPr lang="en-US"/>
          </a:p>
        </p:txBody>
      </p:sp>
    </p:spTree>
    <p:extLst>
      <p:ext uri="{BB962C8B-B14F-4D97-AF65-F5344CB8AC3E}">
        <p14:creationId xmlns:p14="http://schemas.microsoft.com/office/powerpoint/2010/main" val="14161678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Okay, search ads have an explicit intent. Display ads should be fine?</a:t>
            </a:r>
          </a:p>
        </p:txBody>
      </p:sp>
      <p:sp>
        <p:nvSpPr>
          <p:cNvPr id="3" name="Text Placeholder 2"/>
          <p:cNvSpPr>
            <a:spLocks noGrp="1"/>
          </p:cNvSpPr>
          <p:nvPr>
            <p:ph type="body" sz="quarter" idx="10"/>
          </p:nvPr>
        </p:nvSpPr>
        <p:spPr>
          <a:xfrm>
            <a:off x="205961" y="2147387"/>
            <a:ext cx="8914641" cy="4570482"/>
          </a:xfrm>
        </p:spPr>
        <p:txBody>
          <a:bodyPr/>
          <a:lstStyle/>
          <a:p>
            <a:endParaRPr lang="en-US" b="1" dirty="0"/>
          </a:p>
          <a:p>
            <a:endParaRPr lang="en-US" b="1" dirty="0"/>
          </a:p>
          <a:p>
            <a:endParaRPr lang="en-US" b="1" dirty="0"/>
          </a:p>
          <a:p>
            <a:endParaRPr lang="en-US" b="1" dirty="0"/>
          </a:p>
          <a:p>
            <a:endParaRPr lang="en-US" b="1" dirty="0"/>
          </a:p>
          <a:p>
            <a:endParaRPr lang="en-US" b="1" dirty="0"/>
          </a:p>
          <a:p>
            <a:r>
              <a:rPr lang="en-US" b="1" dirty="0"/>
              <a:t>Probably not. </a:t>
            </a:r>
          </a:p>
          <a:p>
            <a:r>
              <a:rPr lang="en-US" dirty="0"/>
              <a:t>There can be many hidden causes for an action, some of which may be hard to quantify. </a:t>
            </a:r>
          </a:p>
        </p:txBody>
      </p:sp>
      <p:sp>
        <p:nvSpPr>
          <p:cNvPr id="4" name="Slide Number Placeholder 3"/>
          <p:cNvSpPr>
            <a:spLocks noGrp="1"/>
          </p:cNvSpPr>
          <p:nvPr>
            <p:ph type="sldNum" sz="quarter" idx="11"/>
          </p:nvPr>
        </p:nvSpPr>
        <p:spPr/>
        <p:txBody>
          <a:bodyPr/>
          <a:lstStyle/>
          <a:p>
            <a:fld id="{34990F19-4AF9-4079-9E3A-38E608497707}" type="slidenum">
              <a:rPr lang="en-US" smtClean="0"/>
              <a:t>27</a:t>
            </a:fld>
            <a:endParaRPr lang="en-US"/>
          </a:p>
        </p:txBody>
      </p:sp>
      <p:pic>
        <p:nvPicPr>
          <p:cNvPr id="5" name="Picture 4"/>
          <p:cNvPicPr>
            <a:picLocks noChangeAspect="1"/>
          </p:cNvPicPr>
          <p:nvPr/>
        </p:nvPicPr>
        <p:blipFill rotWithShape="1">
          <a:blip r:embed="rId3"/>
          <a:srcRect t="7208"/>
          <a:stretch/>
        </p:blipFill>
        <p:spPr>
          <a:xfrm>
            <a:off x="1843881" y="1471695"/>
            <a:ext cx="5502744" cy="3473367"/>
          </a:xfrm>
          <a:prstGeom prst="rect">
            <a:avLst/>
          </a:prstGeom>
        </p:spPr>
      </p:pic>
    </p:spTree>
    <p:extLst>
      <p:ext uri="{BB962C8B-B14F-4D97-AF65-F5344CB8AC3E}">
        <p14:creationId xmlns:p14="http://schemas.microsoft.com/office/powerpoint/2010/main" val="42504271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Estimating the impact of ads</a:t>
            </a:r>
          </a:p>
        </p:txBody>
      </p:sp>
      <p:sp>
        <p:nvSpPr>
          <p:cNvPr id="3" name="Text Placeholder 2"/>
          <p:cNvSpPr>
            <a:spLocks noGrp="1"/>
          </p:cNvSpPr>
          <p:nvPr>
            <p:ph type="body" sz="quarter" idx="10"/>
          </p:nvPr>
        </p:nvSpPr>
        <p:spPr>
          <a:xfrm>
            <a:off x="205961" y="1784101"/>
            <a:ext cx="8914641" cy="4570482"/>
          </a:xfrm>
        </p:spPr>
        <p:txBody>
          <a:bodyPr/>
          <a:lstStyle/>
          <a:p>
            <a:endParaRPr lang="en-US" dirty="0"/>
          </a:p>
          <a:p>
            <a:endParaRPr lang="en-US" dirty="0"/>
          </a:p>
          <a:p>
            <a:endParaRPr lang="en-US" dirty="0"/>
          </a:p>
          <a:p>
            <a:endParaRPr lang="en-US" dirty="0"/>
          </a:p>
          <a:p>
            <a:endParaRPr lang="en-US" dirty="0"/>
          </a:p>
          <a:p>
            <a:r>
              <a:rPr lang="en-US" dirty="0"/>
              <a:t>Toys R Us designs new ads.</a:t>
            </a:r>
          </a:p>
          <a:p>
            <a:r>
              <a:rPr lang="en-US" dirty="0"/>
              <a:t>Big jump in clicks to their ads compared to past campaigns. Were these ads more effective?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86" y="2068634"/>
            <a:ext cx="2694776" cy="167525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748961" y="1943233"/>
            <a:ext cx="4998877" cy="2044902"/>
          </a:xfrm>
          <a:prstGeom prst="rect">
            <a:avLst/>
          </a:prstGeom>
        </p:spPr>
      </p:pic>
      <p:sp>
        <p:nvSpPr>
          <p:cNvPr id="6" name="Slide Number Placeholder 5"/>
          <p:cNvSpPr>
            <a:spLocks noGrp="1"/>
          </p:cNvSpPr>
          <p:nvPr>
            <p:ph type="sldNum" sz="quarter" idx="11"/>
          </p:nvPr>
        </p:nvSpPr>
        <p:spPr/>
        <p:txBody>
          <a:bodyPr/>
          <a:lstStyle/>
          <a:p>
            <a:fld id="{34990F19-4AF9-4079-9E3A-38E608497707}" type="slidenum">
              <a:rPr lang="en-US" smtClean="0"/>
              <a:t>28</a:t>
            </a:fld>
            <a:endParaRPr lang="en-US"/>
          </a:p>
        </p:txBody>
      </p:sp>
    </p:spTree>
    <p:extLst>
      <p:ext uri="{BB962C8B-B14F-4D97-AF65-F5344CB8AC3E}">
        <p14:creationId xmlns:p14="http://schemas.microsoft.com/office/powerpoint/2010/main" val="4235983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People anyways buy more toys in December</a:t>
            </a:r>
          </a:p>
        </p:txBody>
      </p:sp>
      <p:sp>
        <p:nvSpPr>
          <p:cNvPr id="3" name="Text Placeholder 2"/>
          <p:cNvSpPr>
            <a:spLocks noGrp="1"/>
          </p:cNvSpPr>
          <p:nvPr>
            <p:ph type="body" sz="quarter" idx="10"/>
          </p:nvPr>
        </p:nvSpPr>
        <p:spPr>
          <a:xfrm>
            <a:off x="205961" y="1784099"/>
            <a:ext cx="8914641" cy="4875181"/>
          </a:xfrm>
        </p:spPr>
        <p:txBody>
          <a:bodyPr/>
          <a:lstStyle/>
          <a:p>
            <a:endParaRPr lang="en-US" dirty="0"/>
          </a:p>
          <a:p>
            <a:endParaRPr lang="en-US" dirty="0"/>
          </a:p>
          <a:p>
            <a:endParaRPr lang="en-US" dirty="0"/>
          </a:p>
          <a:p>
            <a:endParaRPr lang="en-US" dirty="0"/>
          </a:p>
          <a:p>
            <a:endParaRPr lang="en-US" dirty="0"/>
          </a:p>
          <a:p>
            <a:endParaRPr lang="en-US" dirty="0"/>
          </a:p>
          <a:p>
            <a:endParaRPr lang="en-US" sz="1200" dirty="0"/>
          </a:p>
          <a:p>
            <a:endParaRPr lang="en-US" sz="1200" dirty="0"/>
          </a:p>
          <a:p>
            <a:endParaRPr lang="en-US" sz="1200" dirty="0"/>
          </a:p>
          <a:p>
            <a:endParaRPr lang="en-US" sz="1200" dirty="0"/>
          </a:p>
          <a:p>
            <a:r>
              <a:rPr lang="en-US" dirty="0"/>
              <a:t>Misleading to compare ad campaigns with changing underlying demand.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481" y="1212851"/>
            <a:ext cx="6400800" cy="4130079"/>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29</a:t>
            </a:fld>
            <a:endParaRPr lang="en-US"/>
          </a:p>
        </p:txBody>
      </p:sp>
    </p:spTree>
    <p:extLst>
      <p:ext uri="{BB962C8B-B14F-4D97-AF65-F5344CB8AC3E}">
        <p14:creationId xmlns:p14="http://schemas.microsoft.com/office/powerpoint/2010/main" val="12263007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C3DF90-3A04-4D2F-9776-8F35E02C83A4}"/>
              </a:ext>
            </a:extLst>
          </p:cNvPr>
          <p:cNvSpPr>
            <a:spLocks noGrp="1"/>
          </p:cNvSpPr>
          <p:nvPr>
            <p:ph type="body" sz="quarter" idx="10"/>
          </p:nvPr>
        </p:nvSpPr>
        <p:spPr>
          <a:xfrm>
            <a:off x="205961" y="1212853"/>
            <a:ext cx="8914642" cy="3046988"/>
          </a:xfrm>
        </p:spPr>
        <p:txBody>
          <a:bodyPr/>
          <a:lstStyle/>
          <a:p>
            <a:r>
              <a:rPr lang="en-US" dirty="0"/>
              <a:t>9am-11am: Introduction to causal inference</a:t>
            </a:r>
          </a:p>
          <a:p>
            <a:r>
              <a:rPr lang="en-US" dirty="0"/>
              <a:t>11:15am-12pm: Working with code</a:t>
            </a:r>
          </a:p>
          <a:p>
            <a:r>
              <a:rPr lang="en-US" dirty="0"/>
              <a:t>12-1:30pm: Lunch</a:t>
            </a:r>
          </a:p>
          <a:p>
            <a:r>
              <a:rPr lang="en-US" dirty="0"/>
              <a:t>1:30pm-2:30pm Advanced methods and a working example</a:t>
            </a:r>
          </a:p>
          <a:p>
            <a:r>
              <a:rPr lang="en-US" dirty="0"/>
              <a:t>3-4pm: Case studies and further curiosities</a:t>
            </a:r>
          </a:p>
        </p:txBody>
      </p:sp>
      <p:sp>
        <p:nvSpPr>
          <p:cNvPr id="3" name="Title 2">
            <a:extLst>
              <a:ext uri="{FF2B5EF4-FFF2-40B4-BE49-F238E27FC236}">
                <a16:creationId xmlns:a16="http://schemas.microsoft.com/office/drawing/2014/main" id="{E96E35E8-3BB6-4BCE-87A7-198F92E03C9C}"/>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FA83B56D-F604-4BED-B0FF-08C0B364C9B5}"/>
              </a:ext>
            </a:extLst>
          </p:cNvPr>
          <p:cNvSpPr>
            <a:spLocks noGrp="1"/>
          </p:cNvSpPr>
          <p:nvPr>
            <p:ph type="sldNum" sz="quarter" idx="11"/>
          </p:nvPr>
        </p:nvSpPr>
        <p:spPr/>
        <p:txBody>
          <a:bodyPr/>
          <a:lstStyle/>
          <a:p>
            <a:fld id="{34990F19-4AF9-4079-9E3A-38E608497707}" type="slidenum">
              <a:rPr lang="en-US" smtClean="0"/>
              <a:t>3</a:t>
            </a:fld>
            <a:endParaRPr lang="en-US"/>
          </a:p>
        </p:txBody>
      </p:sp>
    </p:spTree>
    <p:extLst>
      <p:ext uri="{BB962C8B-B14F-4D97-AF65-F5344CB8AC3E}">
        <p14:creationId xmlns:p14="http://schemas.microsoft.com/office/powerpoint/2010/main" val="22603168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0" y="1370750"/>
            <a:ext cx="4914482" cy="4297330"/>
          </a:xfrm>
        </p:spPr>
        <p:txBody>
          <a:bodyPr/>
          <a:lstStyle/>
          <a:p>
            <a:r>
              <a:rPr lang="en-US" dirty="0"/>
              <a:t>So far, so good. Be mindful of hidden causes, or else we might overestimate causal effects.</a:t>
            </a:r>
          </a:p>
        </p:txBody>
      </p:sp>
      <p:graphicFrame>
        <p:nvGraphicFramePr>
          <p:cNvPr id="9" name="Chart 8"/>
          <p:cNvGraphicFramePr/>
          <p:nvPr>
            <p:extLst>
              <p:ext uri="{D42A27DB-BD31-4B8C-83A1-F6EECF244321}">
                <p14:modId xmlns:p14="http://schemas.microsoft.com/office/powerpoint/2010/main" val="2976088308"/>
              </p:ext>
            </p:extLst>
          </p:nvPr>
        </p:nvGraphicFramePr>
        <p:xfrm>
          <a:off x="5120444" y="1477182"/>
          <a:ext cx="3966032" cy="4145139"/>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1"/>
          </p:nvPr>
        </p:nvSpPr>
        <p:spPr/>
        <p:txBody>
          <a:bodyPr/>
          <a:lstStyle/>
          <a:p>
            <a:fld id="{34990F19-4AF9-4079-9E3A-38E608497707}" type="slidenum">
              <a:rPr lang="en-US" smtClean="0"/>
              <a:t>30</a:t>
            </a:fld>
            <a:endParaRPr lang="en-US"/>
          </a:p>
        </p:txBody>
      </p:sp>
    </p:spTree>
    <p:extLst>
      <p:ext uri="{BB962C8B-B14F-4D97-AF65-F5344CB8AC3E}">
        <p14:creationId xmlns:p14="http://schemas.microsoft.com/office/powerpoint/2010/main" val="9033058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1382892"/>
            <a:ext cx="4914519" cy="4297330"/>
          </a:xfrm>
        </p:spPr>
        <p:txBody>
          <a:bodyPr/>
          <a:lstStyle/>
          <a:p>
            <a:r>
              <a:rPr lang="en-US" dirty="0"/>
              <a:t>(But)</a:t>
            </a:r>
            <a:br>
              <a:rPr lang="en-US" dirty="0"/>
            </a:br>
            <a:r>
              <a:rPr lang="en-US" dirty="0"/>
              <a:t>Ignoring hidden causes can also lead to completely wrong conclusions.</a:t>
            </a:r>
          </a:p>
        </p:txBody>
      </p:sp>
      <p:graphicFrame>
        <p:nvGraphicFramePr>
          <p:cNvPr id="6" name="Chart 5"/>
          <p:cNvGraphicFramePr/>
          <p:nvPr>
            <p:extLst>
              <p:ext uri="{D42A27DB-BD31-4B8C-83A1-F6EECF244321}">
                <p14:modId xmlns:p14="http://schemas.microsoft.com/office/powerpoint/2010/main" val="2923399535"/>
              </p:ext>
            </p:extLst>
          </p:nvPr>
        </p:nvGraphicFramePr>
        <p:xfrm>
          <a:off x="4968081" y="1382892"/>
          <a:ext cx="4267237" cy="44981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1"/>
          </p:nvPr>
        </p:nvSpPr>
        <p:spPr/>
        <p:txBody>
          <a:bodyPr/>
          <a:lstStyle/>
          <a:p>
            <a:fld id="{34990F19-4AF9-4079-9E3A-38E608497707}" type="slidenum">
              <a:rPr lang="en-US" smtClean="0"/>
              <a:t>31</a:t>
            </a:fld>
            <a:endParaRPr lang="en-US"/>
          </a:p>
        </p:txBody>
      </p:sp>
    </p:spTree>
    <p:extLst>
      <p:ext uri="{BB962C8B-B14F-4D97-AF65-F5344CB8AC3E}">
        <p14:creationId xmlns:p14="http://schemas.microsoft.com/office/powerpoint/2010/main" val="30121451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2142125"/>
          </a:xfrm>
        </p:spPr>
        <p:txBody>
          <a:bodyPr/>
          <a:lstStyle/>
          <a:p>
            <a:r>
              <a:rPr lang="en-US" dirty="0"/>
              <a:t>Have a current production algorithm. Want to test if a new algorithm is better. </a:t>
            </a:r>
          </a:p>
          <a:p>
            <a:endParaRPr lang="en-US" sz="1200" dirty="0"/>
          </a:p>
          <a:p>
            <a:r>
              <a:rPr lang="en-US" dirty="0"/>
              <a:t>Say a feature that provides information or discount for a financial product.</a:t>
            </a:r>
          </a:p>
        </p:txBody>
      </p:sp>
      <p:sp>
        <p:nvSpPr>
          <p:cNvPr id="2" name="Title 1"/>
          <p:cNvSpPr>
            <a:spLocks noGrp="1"/>
          </p:cNvSpPr>
          <p:nvPr>
            <p:ph type="title"/>
          </p:nvPr>
        </p:nvSpPr>
        <p:spPr/>
        <p:txBody>
          <a:bodyPr/>
          <a:lstStyle/>
          <a:p>
            <a:r>
              <a:rPr lang="en-US" dirty="0"/>
              <a:t>Example: Did a system change lead to better outcomes?</a:t>
            </a:r>
          </a:p>
        </p:txBody>
      </p:sp>
      <p:sp>
        <p:nvSpPr>
          <p:cNvPr id="8" name="Slide Number Placeholder 7"/>
          <p:cNvSpPr>
            <a:spLocks noGrp="1"/>
          </p:cNvSpPr>
          <p:nvPr>
            <p:ph type="sldNum" sz="quarter" idx="11"/>
          </p:nvPr>
        </p:nvSpPr>
        <p:spPr/>
        <p:txBody>
          <a:bodyPr/>
          <a:lstStyle/>
          <a:p>
            <a:fld id="{34990F19-4AF9-4079-9E3A-38E608497707}" type="slidenum">
              <a:rPr lang="en-US" smtClean="0"/>
              <a:t>32</a:t>
            </a:fld>
            <a:endParaRPr lang="en-US"/>
          </a:p>
        </p:txBody>
      </p:sp>
      <p:sp>
        <p:nvSpPr>
          <p:cNvPr id="5" name="TextBox 4"/>
          <p:cNvSpPr txBox="1"/>
          <p:nvPr/>
        </p:nvSpPr>
        <p:spPr>
          <a:xfrm>
            <a:off x="1516213" y="5502413"/>
            <a:ext cx="3142983"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Algorithm A</a:t>
            </a:r>
          </a:p>
        </p:txBody>
      </p:sp>
      <p:sp>
        <p:nvSpPr>
          <p:cNvPr id="6" name="TextBox 5"/>
          <p:cNvSpPr txBox="1"/>
          <p:nvPr/>
        </p:nvSpPr>
        <p:spPr>
          <a:xfrm>
            <a:off x="5977620" y="5451658"/>
            <a:ext cx="3142983"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Algorithm B</a:t>
            </a:r>
          </a:p>
        </p:txBody>
      </p:sp>
      <p:sp>
        <p:nvSpPr>
          <p:cNvPr id="7" name="TextBox 6"/>
          <p:cNvSpPr txBox="1"/>
          <p:nvPr/>
        </p:nvSpPr>
        <p:spPr>
          <a:xfrm>
            <a:off x="6434781" y="3848692"/>
            <a:ext cx="914322" cy="1218649"/>
          </a:xfrm>
          <a:prstGeom prst="rect">
            <a:avLst/>
          </a:prstGeom>
          <a:noFill/>
        </p:spPr>
        <p:txBody>
          <a:bodyPr wrap="square" lIns="137148" tIns="109719" rIns="137148" bIns="109719" rtlCol="0">
            <a:spAutoFit/>
          </a:bodyPr>
          <a:lstStyle/>
          <a:p>
            <a:pPr>
              <a:lnSpc>
                <a:spcPct val="90000"/>
              </a:lnSpc>
              <a:spcAft>
                <a:spcPts val="450"/>
              </a:spcAft>
            </a:pPr>
            <a:r>
              <a:rPr lang="en-US" sz="7199" dirty="0">
                <a:gradFill>
                  <a:gsLst>
                    <a:gs pos="2917">
                      <a:schemeClr val="tx1"/>
                    </a:gs>
                    <a:gs pos="30000">
                      <a:schemeClr val="tx1"/>
                    </a:gs>
                  </a:gsLst>
                  <a:lin ang="5400000" scaled="0"/>
                </a:gradFill>
              </a:rPr>
              <a:t>?</a:t>
            </a:r>
          </a:p>
        </p:txBody>
      </p:sp>
      <p:pic>
        <p:nvPicPr>
          <p:cNvPr id="9" name="Picture 8">
            <a:extLst>
              <a:ext uri="{FF2B5EF4-FFF2-40B4-BE49-F238E27FC236}">
                <a16:creationId xmlns:a16="http://schemas.microsoft.com/office/drawing/2014/main" id="{5CD14F33-8139-4F32-9F00-B00FA83E5A5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3012" y="3169523"/>
            <a:ext cx="3970630" cy="2059426"/>
          </a:xfrm>
          <a:prstGeom prst="rect">
            <a:avLst/>
          </a:prstGeom>
        </p:spPr>
      </p:pic>
    </p:spTree>
    <p:extLst>
      <p:ext uri="{BB962C8B-B14F-4D97-AF65-F5344CB8AC3E}">
        <p14:creationId xmlns:p14="http://schemas.microsoft.com/office/powerpoint/2010/main" val="23221622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2446824"/>
          </a:xfrm>
        </p:spPr>
        <p:txBody>
          <a:bodyPr/>
          <a:lstStyle/>
          <a:p>
            <a:r>
              <a:rPr lang="en-US" dirty="0"/>
              <a:t>Two algorithms, A (production) and B (new) running on the system. </a:t>
            </a:r>
          </a:p>
          <a:p>
            <a:r>
              <a:rPr lang="en-US" dirty="0"/>
              <a:t>From system logs, collect data for 1000 sessions for each. Measure Success Rate (SR).</a:t>
            </a:r>
          </a:p>
          <a:p>
            <a:endParaRPr lang="en-US" dirty="0"/>
          </a:p>
        </p:txBody>
      </p:sp>
      <p:sp>
        <p:nvSpPr>
          <p:cNvPr id="2" name="Title 1"/>
          <p:cNvSpPr>
            <a:spLocks noGrp="1"/>
          </p:cNvSpPr>
          <p:nvPr>
            <p:ph type="title"/>
          </p:nvPr>
        </p:nvSpPr>
        <p:spPr/>
        <p:txBody>
          <a:bodyPr/>
          <a:lstStyle/>
          <a:p>
            <a:r>
              <a:rPr lang="en-US" dirty="0"/>
              <a:t>Comparing old versus new algorithm</a:t>
            </a:r>
          </a:p>
        </p:txBody>
      </p:sp>
      <p:sp>
        <p:nvSpPr>
          <p:cNvPr id="6" name="Slide Number Placeholder 5"/>
          <p:cNvSpPr>
            <a:spLocks noGrp="1"/>
          </p:cNvSpPr>
          <p:nvPr>
            <p:ph type="sldNum" sz="quarter" idx="11"/>
          </p:nvPr>
        </p:nvSpPr>
        <p:spPr/>
        <p:txBody>
          <a:bodyPr/>
          <a:lstStyle/>
          <a:p>
            <a:fld id="{34990F19-4AF9-4079-9E3A-38E608497707}" type="slidenum">
              <a:rPr lang="en-US" smtClean="0"/>
              <a:t>33</a:t>
            </a:fld>
            <a:endParaRPr lang="en-US"/>
          </a:p>
        </p:txBody>
      </p:sp>
      <p:graphicFrame>
        <p:nvGraphicFramePr>
          <p:cNvPr id="4" name="Table 3"/>
          <p:cNvGraphicFramePr/>
          <p:nvPr>
            <p:extLst>
              <p:ext uri="{D42A27DB-BD31-4B8C-83A1-F6EECF244321}">
                <p14:modId xmlns:p14="http://schemas.microsoft.com/office/powerpoint/2010/main" val="3501507774"/>
              </p:ext>
            </p:extLst>
          </p:nvPr>
        </p:nvGraphicFramePr>
        <p:xfrm>
          <a:off x="1463154" y="3897278"/>
          <a:ext cx="6057384" cy="1079976"/>
        </p:xfrm>
        <a:graphic>
          <a:graphicData uri="http://schemas.openxmlformats.org/drawingml/2006/table">
            <a:tbl>
              <a:tblPr firstRow="1" bandRow="1">
                <a:tableStyleId>{5C22544A-7EE6-4342-B048-85BDC9FD1C3A}</a:tableStyleId>
              </a:tblPr>
              <a:tblGrid>
                <a:gridCol w="3028692">
                  <a:extLst>
                    <a:ext uri="{9D8B030D-6E8A-4147-A177-3AD203B41FA5}">
                      <a16:colId xmlns:a16="http://schemas.microsoft.com/office/drawing/2014/main" val="3667026621"/>
                    </a:ext>
                  </a:extLst>
                </a:gridCol>
                <a:gridCol w="3028692">
                  <a:extLst>
                    <a:ext uri="{9D8B030D-6E8A-4147-A177-3AD203B41FA5}">
                      <a16:colId xmlns:a16="http://schemas.microsoft.com/office/drawing/2014/main" val="1798862863"/>
                    </a:ext>
                  </a:extLst>
                </a:gridCol>
              </a:tblGrid>
              <a:tr h="536141">
                <a:tc>
                  <a:txBody>
                    <a:bodyPr/>
                    <a:lstStyle/>
                    <a:p>
                      <a:r>
                        <a:rPr lang="en-US" sz="2800" b="0" dirty="0">
                          <a:latin typeface="Times New Roman" charset="0"/>
                        </a:rPr>
                        <a:t>Old Algorithm (A)</a:t>
                      </a:r>
                    </a:p>
                  </a:txBody>
                  <a:tcPr marL="113267" marR="113267" marT="56634" marB="56634"/>
                </a:tc>
                <a:tc>
                  <a:txBody>
                    <a:bodyPr/>
                    <a:lstStyle/>
                    <a:p>
                      <a:r>
                        <a:rPr lang="en-US" sz="2800" b="0" dirty="0">
                          <a:latin typeface="Times New Roman" charset="0"/>
                        </a:rPr>
                        <a:t>New Algorithm (B) </a:t>
                      </a:r>
                      <a:r>
                        <a:rPr lang="en-US" sz="2800" dirty="0">
                          <a:latin typeface="Times New Roman" charset="0"/>
                        </a:rPr>
                        <a:t> </a:t>
                      </a:r>
                    </a:p>
                  </a:txBody>
                  <a:tcPr marL="113267" marR="113267" marT="56634" marB="56634"/>
                </a:tc>
                <a:extLst>
                  <a:ext uri="{0D108BD9-81ED-4DB2-BD59-A6C34878D82A}">
                    <a16:rowId xmlns:a16="http://schemas.microsoft.com/office/drawing/2014/main" val="3742711454"/>
                  </a:ext>
                </a:extLst>
              </a:tr>
              <a:tr h="536141">
                <a:tc>
                  <a:txBody>
                    <a:bodyPr/>
                    <a:lstStyle/>
                    <a:p>
                      <a:r>
                        <a:rPr lang="en-US" sz="2800" dirty="0">
                          <a:latin typeface="Times New Roman" charset="0"/>
                        </a:rPr>
                        <a:t>50/1000 </a:t>
                      </a:r>
                      <a:r>
                        <a:rPr lang="en-US" sz="2800" b="1" dirty="0">
                          <a:latin typeface="Times New Roman" charset="0"/>
                        </a:rPr>
                        <a:t>(5%) </a:t>
                      </a:r>
                    </a:p>
                  </a:txBody>
                  <a:tcPr marL="113267" marR="113267" marT="56634" marB="56634"/>
                </a:tc>
                <a:tc>
                  <a:txBody>
                    <a:bodyPr/>
                    <a:lstStyle/>
                    <a:p>
                      <a:r>
                        <a:rPr lang="en-US" sz="2800" dirty="0">
                          <a:latin typeface="Times New Roman" charset="0"/>
                        </a:rPr>
                        <a:t>54/1000 </a:t>
                      </a:r>
                      <a:r>
                        <a:rPr lang="en-US" sz="2800" b="1" dirty="0">
                          <a:latin typeface="Times New Roman" charset="0"/>
                        </a:rPr>
                        <a:t>(5.4%) </a:t>
                      </a:r>
                    </a:p>
                  </a:txBody>
                  <a:tcPr marL="113267" marR="113267" marT="56634" marB="56634"/>
                </a:tc>
                <a:extLst>
                  <a:ext uri="{0D108BD9-81ED-4DB2-BD59-A6C34878D82A}">
                    <a16:rowId xmlns:a16="http://schemas.microsoft.com/office/drawing/2014/main" val="373630828"/>
                  </a:ext>
                </a:extLst>
              </a:tr>
            </a:tbl>
          </a:graphicData>
        </a:graphic>
      </p:graphicFrame>
      <p:sp>
        <p:nvSpPr>
          <p:cNvPr id="5" name="TextBox 4"/>
          <p:cNvSpPr txBox="1"/>
          <p:nvPr/>
        </p:nvSpPr>
        <p:spPr>
          <a:xfrm>
            <a:off x="263106" y="5260315"/>
            <a:ext cx="7600303" cy="637079"/>
          </a:xfrm>
          <a:prstGeom prst="rect">
            <a:avLst/>
          </a:prstGeom>
          <a:noFill/>
        </p:spPr>
        <p:txBody>
          <a:bodyPr wrap="squar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New algorithm is better?</a:t>
            </a:r>
          </a:p>
        </p:txBody>
      </p:sp>
    </p:spTree>
    <p:extLst>
      <p:ext uri="{BB962C8B-B14F-4D97-AF65-F5344CB8AC3E}">
        <p14:creationId xmlns:p14="http://schemas.microsoft.com/office/powerpoint/2010/main" val="10627995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4093824" cy="1615827"/>
          </a:xfrm>
        </p:spPr>
        <p:txBody>
          <a:bodyPr/>
          <a:lstStyle/>
          <a:p>
            <a:endParaRPr lang="en-US" dirty="0"/>
          </a:p>
          <a:p>
            <a:r>
              <a:rPr lang="en-US" dirty="0"/>
              <a:t>So let us look at </a:t>
            </a:r>
          </a:p>
          <a:p>
            <a:r>
              <a:rPr lang="en-US" dirty="0"/>
              <a:t>SR separately.</a:t>
            </a:r>
          </a:p>
        </p:txBody>
      </p:sp>
      <p:sp>
        <p:nvSpPr>
          <p:cNvPr id="2" name="Title 1"/>
          <p:cNvSpPr>
            <a:spLocks noGrp="1"/>
          </p:cNvSpPr>
          <p:nvPr>
            <p:ph type="title"/>
          </p:nvPr>
        </p:nvSpPr>
        <p:spPr/>
        <p:txBody>
          <a:bodyPr/>
          <a:lstStyle/>
          <a:p>
            <a:r>
              <a:rPr lang="en-US" dirty="0"/>
              <a:t>Change in SR by income of people</a:t>
            </a:r>
          </a:p>
        </p:txBody>
      </p:sp>
      <p:sp>
        <p:nvSpPr>
          <p:cNvPr id="4" name="Slide Number Placeholder 3"/>
          <p:cNvSpPr>
            <a:spLocks noGrp="1"/>
          </p:cNvSpPr>
          <p:nvPr>
            <p:ph type="sldNum" sz="quarter" idx="11"/>
          </p:nvPr>
        </p:nvSpPr>
        <p:spPr/>
        <p:txBody>
          <a:bodyPr/>
          <a:lstStyle/>
          <a:p>
            <a:fld id="{34990F19-4AF9-4079-9E3A-38E608497707}" type="slidenum">
              <a:rPr lang="en-US" smtClean="0"/>
              <a:t>34</a:t>
            </a:fld>
            <a:endParaRPr lang="en-US"/>
          </a:p>
        </p:txBody>
      </p:sp>
      <p:graphicFrame>
        <p:nvGraphicFramePr>
          <p:cNvPr id="5" name="Table 4"/>
          <p:cNvGraphicFramePr/>
          <p:nvPr>
            <p:extLst>
              <p:ext uri="{D42A27DB-BD31-4B8C-83A1-F6EECF244321}">
                <p14:modId xmlns:p14="http://schemas.microsoft.com/office/powerpoint/2010/main" val="2662725333"/>
              </p:ext>
            </p:extLst>
          </p:nvPr>
        </p:nvGraphicFramePr>
        <p:xfrm>
          <a:off x="320352" y="3642074"/>
          <a:ext cx="6914460" cy="1106911"/>
        </p:xfrm>
        <a:graphic>
          <a:graphicData uri="http://schemas.openxmlformats.org/drawingml/2006/table">
            <a:tbl>
              <a:tblPr firstRow="1" bandRow="1">
                <a:tableStyleId>{5C22544A-7EE6-4342-B048-85BDC9FD1C3A}</a:tableStyleId>
              </a:tblPr>
              <a:tblGrid>
                <a:gridCol w="3457230">
                  <a:extLst>
                    <a:ext uri="{9D8B030D-6E8A-4147-A177-3AD203B41FA5}">
                      <a16:colId xmlns:a16="http://schemas.microsoft.com/office/drawing/2014/main" val="3667026621"/>
                    </a:ext>
                  </a:extLst>
                </a:gridCol>
                <a:gridCol w="3457230">
                  <a:extLst>
                    <a:ext uri="{9D8B030D-6E8A-4147-A177-3AD203B41FA5}">
                      <a16:colId xmlns:a16="http://schemas.microsoft.com/office/drawing/2014/main" val="1798862863"/>
                    </a:ext>
                  </a:extLst>
                </a:gridCol>
              </a:tblGrid>
              <a:tr h="520142">
                <a:tc>
                  <a:txBody>
                    <a:bodyPr/>
                    <a:lstStyle/>
                    <a:p>
                      <a:r>
                        <a:rPr lang="en-US" sz="2800" b="0" dirty="0">
                          <a:latin typeface="Times New Roman" charset="0"/>
                        </a:rPr>
                        <a:t>Old Algorithm (A)</a:t>
                      </a:r>
                    </a:p>
                  </a:txBody>
                  <a:tcPr marL="97269" marR="97269" marT="48634" marB="48634"/>
                </a:tc>
                <a:tc>
                  <a:txBody>
                    <a:bodyPr/>
                    <a:lstStyle/>
                    <a:p>
                      <a:r>
                        <a:rPr lang="en-US" sz="2800" b="0" dirty="0">
                          <a:latin typeface="Times New Roman" charset="0"/>
                        </a:rPr>
                        <a:t>New Algorithm (B)  </a:t>
                      </a:r>
                    </a:p>
                  </a:txBody>
                  <a:tcPr marL="97269" marR="97269" marT="48634" marB="48634"/>
                </a:tc>
                <a:extLst>
                  <a:ext uri="{0D108BD9-81ED-4DB2-BD59-A6C34878D82A}">
                    <a16:rowId xmlns:a16="http://schemas.microsoft.com/office/drawing/2014/main" val="3742711454"/>
                  </a:ext>
                </a:extLst>
              </a:tr>
              <a:tr h="582923">
                <a:tc>
                  <a:txBody>
                    <a:bodyPr/>
                    <a:lstStyle/>
                    <a:p>
                      <a:r>
                        <a:rPr lang="en-US" sz="2800" dirty="0">
                          <a:latin typeface="Times New Roman" charset="0"/>
                        </a:rPr>
                        <a:t>10/400 </a:t>
                      </a:r>
                      <a:r>
                        <a:rPr lang="en-US" sz="2800" b="1" dirty="0">
                          <a:latin typeface="Times New Roman" charset="0"/>
                        </a:rPr>
                        <a:t>(2.5%) </a:t>
                      </a:r>
                    </a:p>
                  </a:txBody>
                  <a:tcPr marL="97269" marR="97269" marT="48634" marB="48634"/>
                </a:tc>
                <a:tc>
                  <a:txBody>
                    <a:bodyPr/>
                    <a:lstStyle/>
                    <a:p>
                      <a:r>
                        <a:rPr lang="en-US" sz="2800" dirty="0">
                          <a:latin typeface="Times New Roman" charset="0"/>
                        </a:rPr>
                        <a:t>4/200 </a:t>
                      </a:r>
                      <a:r>
                        <a:rPr lang="en-US" sz="2800" b="1" dirty="0">
                          <a:latin typeface="Times New Roman" charset="0"/>
                        </a:rPr>
                        <a:t>(2%) </a:t>
                      </a:r>
                    </a:p>
                  </a:txBody>
                  <a:tcPr marL="97269" marR="97269" marT="48634" marB="48634"/>
                </a:tc>
                <a:extLst>
                  <a:ext uri="{0D108BD9-81ED-4DB2-BD59-A6C34878D82A}">
                    <a16:rowId xmlns:a16="http://schemas.microsoft.com/office/drawing/2014/main" val="1745614752"/>
                  </a:ext>
                </a:extLst>
              </a:tr>
            </a:tbl>
          </a:graphicData>
        </a:graphic>
      </p:graphicFrame>
      <p:graphicFrame>
        <p:nvGraphicFramePr>
          <p:cNvPr id="6" name="Table 5"/>
          <p:cNvGraphicFramePr/>
          <p:nvPr>
            <p:extLst>
              <p:ext uri="{D42A27DB-BD31-4B8C-83A1-F6EECF244321}">
                <p14:modId xmlns:p14="http://schemas.microsoft.com/office/powerpoint/2010/main" val="2904477131"/>
              </p:ext>
            </p:extLst>
          </p:nvPr>
        </p:nvGraphicFramePr>
        <p:xfrm>
          <a:off x="320250" y="5184993"/>
          <a:ext cx="6920380" cy="1131669"/>
        </p:xfrm>
        <a:graphic>
          <a:graphicData uri="http://schemas.openxmlformats.org/drawingml/2006/table">
            <a:tbl>
              <a:tblPr firstRow="1" bandRow="1">
                <a:tableStyleId>{5C22544A-7EE6-4342-B048-85BDC9FD1C3A}</a:tableStyleId>
              </a:tblPr>
              <a:tblGrid>
                <a:gridCol w="3460190">
                  <a:extLst>
                    <a:ext uri="{9D8B030D-6E8A-4147-A177-3AD203B41FA5}">
                      <a16:colId xmlns:a16="http://schemas.microsoft.com/office/drawing/2014/main" val="3667026621"/>
                    </a:ext>
                  </a:extLst>
                </a:gridCol>
                <a:gridCol w="3460190">
                  <a:extLst>
                    <a:ext uri="{9D8B030D-6E8A-4147-A177-3AD203B41FA5}">
                      <a16:colId xmlns:a16="http://schemas.microsoft.com/office/drawing/2014/main" val="1798862863"/>
                    </a:ext>
                  </a:extLst>
                </a:gridCol>
              </a:tblGrid>
              <a:tr h="539596">
                <a:tc>
                  <a:txBody>
                    <a:bodyPr/>
                    <a:lstStyle/>
                    <a:p>
                      <a:r>
                        <a:rPr lang="en-US" sz="2800" b="0" dirty="0">
                          <a:latin typeface="Times New Roman" charset="0"/>
                        </a:rPr>
                        <a:t>Old Algorithm (A)</a:t>
                      </a:r>
                    </a:p>
                  </a:txBody>
                  <a:tcPr marL="116723" marR="116723" marT="58361" marB="58361"/>
                </a:tc>
                <a:tc>
                  <a:txBody>
                    <a:bodyPr/>
                    <a:lstStyle/>
                    <a:p>
                      <a:r>
                        <a:rPr lang="en-US" sz="2800" b="0" dirty="0">
                          <a:latin typeface="Times New Roman" charset="0"/>
                        </a:rPr>
                        <a:t>New Algorithm (B)  </a:t>
                      </a:r>
                    </a:p>
                  </a:txBody>
                  <a:tcPr marL="116723" marR="116723" marT="58361" marB="58361"/>
                </a:tc>
                <a:extLst>
                  <a:ext uri="{0D108BD9-81ED-4DB2-BD59-A6C34878D82A}">
                    <a16:rowId xmlns:a16="http://schemas.microsoft.com/office/drawing/2014/main" val="3742711454"/>
                  </a:ext>
                </a:extLst>
              </a:tr>
              <a:tr h="588227">
                <a:tc>
                  <a:txBody>
                    <a:bodyPr/>
                    <a:lstStyle/>
                    <a:p>
                      <a:r>
                        <a:rPr lang="en-US" sz="2800" dirty="0">
                          <a:latin typeface="Times New Roman" charset="0"/>
                        </a:rPr>
                        <a:t>40/600 </a:t>
                      </a:r>
                      <a:r>
                        <a:rPr lang="en-US" sz="2800" b="1" dirty="0">
                          <a:latin typeface="Times New Roman" charset="0"/>
                        </a:rPr>
                        <a:t>(6.6%)</a:t>
                      </a:r>
                    </a:p>
                  </a:txBody>
                  <a:tcPr marL="116723" marR="116723" marT="58361" marB="58361"/>
                </a:tc>
                <a:tc>
                  <a:txBody>
                    <a:bodyPr/>
                    <a:lstStyle/>
                    <a:p>
                      <a:r>
                        <a:rPr lang="en-US" sz="2800" dirty="0">
                          <a:latin typeface="Times New Roman" charset="0"/>
                        </a:rPr>
                        <a:t>50/800 </a:t>
                      </a:r>
                      <a:r>
                        <a:rPr lang="en-US" sz="2800" b="1" dirty="0">
                          <a:latin typeface="Times New Roman" charset="0"/>
                        </a:rPr>
                        <a:t>(6.2%)</a:t>
                      </a:r>
                    </a:p>
                  </a:txBody>
                  <a:tcPr marL="116723" marR="116723" marT="58361" marB="58361"/>
                </a:tc>
                <a:extLst>
                  <a:ext uri="{0D108BD9-81ED-4DB2-BD59-A6C34878D82A}">
                    <a16:rowId xmlns:a16="http://schemas.microsoft.com/office/drawing/2014/main" val="4069878089"/>
                  </a:ext>
                </a:extLst>
              </a:tr>
            </a:tbl>
          </a:graphicData>
        </a:graphic>
      </p:graphicFrame>
      <p:sp>
        <p:nvSpPr>
          <p:cNvPr id="7" name="TextBox 6"/>
          <p:cNvSpPr txBox="1"/>
          <p:nvPr/>
        </p:nvSpPr>
        <p:spPr>
          <a:xfrm>
            <a:off x="7291957" y="3756364"/>
            <a:ext cx="2000080" cy="886378"/>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Low-income Users</a:t>
            </a:r>
          </a:p>
        </p:txBody>
      </p:sp>
      <p:sp>
        <p:nvSpPr>
          <p:cNvPr id="8" name="TextBox 7"/>
          <p:cNvSpPr txBox="1"/>
          <p:nvPr/>
        </p:nvSpPr>
        <p:spPr>
          <a:xfrm>
            <a:off x="7234812" y="5327284"/>
            <a:ext cx="2091751" cy="886378"/>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rPr>
              <a:t>High-income Users</a:t>
            </a:r>
          </a:p>
        </p:txBody>
      </p:sp>
      <p:graphicFrame>
        <p:nvGraphicFramePr>
          <p:cNvPr id="9" name="Chart 8"/>
          <p:cNvGraphicFramePr/>
          <p:nvPr>
            <p:extLst>
              <p:ext uri="{D42A27DB-BD31-4B8C-83A1-F6EECF244321}">
                <p14:modId xmlns:p14="http://schemas.microsoft.com/office/powerpoint/2010/main" val="3347679445"/>
              </p:ext>
            </p:extLst>
          </p:nvPr>
        </p:nvGraphicFramePr>
        <p:xfrm>
          <a:off x="3977481" y="1245522"/>
          <a:ext cx="4568085" cy="218399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411015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43681" y="5669011"/>
            <a:ext cx="7927279" cy="571451"/>
          </a:xfrm>
          <a:prstGeom prst="rect">
            <a:avLst/>
          </a:prstGeom>
        </p:spPr>
        <p:txBody>
          <a:bodyPr vert="horz" wrap="square" lIns="0" tIns="34970" rIns="0" bIns="34970" rtlCol="0" anchor="t">
            <a:normAutofit/>
          </a:bodyPr>
          <a:lstStyle/>
          <a:p>
            <a:pPr marL="0" indent="0">
              <a:buNone/>
            </a:pPr>
            <a:r>
              <a:rPr lang="en-US" dirty="0">
                <a:solidFill>
                  <a:schemeClr val="tx1"/>
                </a:solidFill>
              </a:rPr>
              <a:t>Is Algorithm A better?</a:t>
            </a:r>
          </a:p>
        </p:txBody>
      </p:sp>
      <p:sp>
        <p:nvSpPr>
          <p:cNvPr id="2" name="Title 1"/>
          <p:cNvSpPr>
            <a:spLocks noGrp="1"/>
          </p:cNvSpPr>
          <p:nvPr>
            <p:ph type="title"/>
          </p:nvPr>
        </p:nvSpPr>
        <p:spPr>
          <a:xfrm>
            <a:off x="205962" y="295277"/>
            <a:ext cx="8916415" cy="917575"/>
          </a:xfrm>
        </p:spPr>
        <p:txBody>
          <a:bodyPr/>
          <a:lstStyle/>
          <a:p>
            <a:r>
              <a:rPr lang="en-US" dirty="0"/>
              <a:t>The Simpson’s paradox</a:t>
            </a:r>
          </a:p>
        </p:txBody>
      </p:sp>
      <p:graphicFrame>
        <p:nvGraphicFramePr>
          <p:cNvPr id="4" name="Table 3"/>
          <p:cNvGraphicFramePr/>
          <p:nvPr>
            <p:extLst>
              <p:ext uri="{D42A27DB-BD31-4B8C-83A1-F6EECF244321}">
                <p14:modId xmlns:p14="http://schemas.microsoft.com/office/powerpoint/2010/main" val="1292501118"/>
              </p:ext>
            </p:extLst>
          </p:nvPr>
        </p:nvGraphicFramePr>
        <p:xfrm>
          <a:off x="205962" y="1287462"/>
          <a:ext cx="8724519" cy="4186562"/>
        </p:xfrm>
        <a:graphic>
          <a:graphicData uri="http://schemas.openxmlformats.org/drawingml/2006/table">
            <a:tbl>
              <a:tblPr firstRow="1" bandRow="1">
                <a:tableStyleId>{5C22544A-7EE6-4342-B048-85BDC9FD1C3A}</a:tableStyleId>
              </a:tblPr>
              <a:tblGrid>
                <a:gridCol w="2908173">
                  <a:extLst>
                    <a:ext uri="{9D8B030D-6E8A-4147-A177-3AD203B41FA5}">
                      <a16:colId xmlns:a16="http://schemas.microsoft.com/office/drawing/2014/main" val="3287812313"/>
                    </a:ext>
                  </a:extLst>
                </a:gridCol>
                <a:gridCol w="2908173">
                  <a:extLst>
                    <a:ext uri="{9D8B030D-6E8A-4147-A177-3AD203B41FA5}">
                      <a16:colId xmlns:a16="http://schemas.microsoft.com/office/drawing/2014/main" val="3667026621"/>
                    </a:ext>
                  </a:extLst>
                </a:gridCol>
                <a:gridCol w="2908173">
                  <a:extLst>
                    <a:ext uri="{9D8B030D-6E8A-4147-A177-3AD203B41FA5}">
                      <a16:colId xmlns:a16="http://schemas.microsoft.com/office/drawing/2014/main" val="1798862863"/>
                    </a:ext>
                  </a:extLst>
                </a:gridCol>
              </a:tblGrid>
              <a:tr h="709282">
                <a:tc>
                  <a:txBody>
                    <a:bodyPr/>
                    <a:lstStyle/>
                    <a:p>
                      <a:endParaRPr lang="en-US" sz="2800" b="0" dirty="0">
                        <a:latin typeface="Times New Roman" charset="0"/>
                      </a:endParaRPr>
                    </a:p>
                  </a:txBody>
                  <a:tcPr marL="85339" marR="85339" marT="42669" marB="42669"/>
                </a:tc>
                <a:tc>
                  <a:txBody>
                    <a:bodyPr/>
                    <a:lstStyle/>
                    <a:p>
                      <a:r>
                        <a:rPr lang="en-US" sz="2800" b="0" dirty="0">
                          <a:latin typeface="Times New Roman" charset="0"/>
                        </a:rPr>
                        <a:t>Old algorithm (A)</a:t>
                      </a:r>
                    </a:p>
                  </a:txBody>
                  <a:tcPr marL="85339" marR="85339" marT="42669" marB="42669"/>
                </a:tc>
                <a:tc>
                  <a:txBody>
                    <a:bodyPr/>
                    <a:lstStyle/>
                    <a:p>
                      <a:r>
                        <a:rPr lang="en-US" sz="2800" b="0" dirty="0">
                          <a:latin typeface="Times New Roman" charset="0"/>
                        </a:rPr>
                        <a:t>New Algorithm (B)  </a:t>
                      </a:r>
                    </a:p>
                  </a:txBody>
                  <a:tcPr marL="85339" marR="85339" marT="42669" marB="42669"/>
                </a:tc>
                <a:extLst>
                  <a:ext uri="{0D108BD9-81ED-4DB2-BD59-A6C34878D82A}">
                    <a16:rowId xmlns:a16="http://schemas.microsoft.com/office/drawing/2014/main" val="3742711454"/>
                  </a:ext>
                </a:extLst>
              </a:tr>
              <a:tr h="1269251">
                <a:tc>
                  <a:txBody>
                    <a:bodyPr/>
                    <a:lstStyle/>
                    <a:p>
                      <a:r>
                        <a:rPr lang="en-US" sz="2800" dirty="0">
                          <a:latin typeface="Times New Roman" charset="0"/>
                        </a:rPr>
                        <a:t>CTR for Low-Activity users</a:t>
                      </a:r>
                    </a:p>
                  </a:txBody>
                  <a:tcPr marL="85339" marR="85339" marT="42669" marB="42669"/>
                </a:tc>
                <a:tc>
                  <a:txBody>
                    <a:bodyPr/>
                    <a:lstStyle/>
                    <a:p>
                      <a:r>
                        <a:rPr lang="en-US" sz="2800" dirty="0">
                          <a:latin typeface="Times New Roman" charset="0"/>
                        </a:rPr>
                        <a:t>10/400 </a:t>
                      </a:r>
                      <a:r>
                        <a:rPr lang="en-US" sz="2800" dirty="0">
                          <a:solidFill>
                            <a:schemeClr val="accent5"/>
                          </a:solidFill>
                          <a:latin typeface="Times New Roman" charset="0"/>
                        </a:rPr>
                        <a:t>(2.5%) </a:t>
                      </a:r>
                    </a:p>
                  </a:txBody>
                  <a:tcPr marL="85339" marR="85339" marT="42669" marB="42669"/>
                </a:tc>
                <a:tc>
                  <a:txBody>
                    <a:bodyPr/>
                    <a:lstStyle/>
                    <a:p>
                      <a:r>
                        <a:rPr lang="en-US" sz="2800" dirty="0">
                          <a:latin typeface="Times New Roman" charset="0"/>
                        </a:rPr>
                        <a:t>4/200 (2%) </a:t>
                      </a:r>
                    </a:p>
                  </a:txBody>
                  <a:tcPr marL="85339" marR="85339" marT="42669" marB="42669"/>
                </a:tc>
                <a:extLst>
                  <a:ext uri="{0D108BD9-81ED-4DB2-BD59-A6C34878D82A}">
                    <a16:rowId xmlns:a16="http://schemas.microsoft.com/office/drawing/2014/main" val="1745614752"/>
                  </a:ext>
                </a:extLst>
              </a:tr>
              <a:tr h="1269251">
                <a:tc>
                  <a:txBody>
                    <a:bodyPr/>
                    <a:lstStyle/>
                    <a:p>
                      <a:r>
                        <a:rPr lang="en-US" sz="2800" dirty="0">
                          <a:latin typeface="Times New Roman" charset="0"/>
                        </a:rPr>
                        <a:t>CTR for High-Activity users</a:t>
                      </a:r>
                    </a:p>
                  </a:txBody>
                  <a:tcPr marL="85339" marR="85339" marT="42669" marB="42669"/>
                </a:tc>
                <a:tc>
                  <a:txBody>
                    <a:bodyPr/>
                    <a:lstStyle/>
                    <a:p>
                      <a:r>
                        <a:rPr lang="en-US" sz="2800" dirty="0">
                          <a:latin typeface="Times New Roman" charset="0"/>
                        </a:rPr>
                        <a:t>40/600 </a:t>
                      </a:r>
                      <a:r>
                        <a:rPr lang="en-US" sz="2800" dirty="0">
                          <a:solidFill>
                            <a:schemeClr val="accent5"/>
                          </a:solidFill>
                          <a:latin typeface="Times New Roman" charset="0"/>
                        </a:rPr>
                        <a:t>(6.6%)</a:t>
                      </a:r>
                    </a:p>
                  </a:txBody>
                  <a:tcPr marL="85339" marR="85339" marT="42669" marB="42669"/>
                </a:tc>
                <a:tc>
                  <a:txBody>
                    <a:bodyPr/>
                    <a:lstStyle/>
                    <a:p>
                      <a:r>
                        <a:rPr lang="en-US" sz="2800" dirty="0">
                          <a:latin typeface="Times New Roman" charset="0"/>
                        </a:rPr>
                        <a:t>50/800 (6.2%)</a:t>
                      </a:r>
                    </a:p>
                  </a:txBody>
                  <a:tcPr marL="85339" marR="85339" marT="42669" marB="42669"/>
                </a:tc>
                <a:extLst>
                  <a:ext uri="{0D108BD9-81ED-4DB2-BD59-A6C34878D82A}">
                    <a16:rowId xmlns:a16="http://schemas.microsoft.com/office/drawing/2014/main" val="4069878089"/>
                  </a:ext>
                </a:extLst>
              </a:tr>
              <a:tr h="709282">
                <a:tc>
                  <a:txBody>
                    <a:bodyPr/>
                    <a:lstStyle/>
                    <a:p>
                      <a:r>
                        <a:rPr lang="en-US" sz="2800" b="1" dirty="0">
                          <a:latin typeface="Times New Roman" charset="0"/>
                        </a:rPr>
                        <a:t>Total CTR </a:t>
                      </a:r>
                    </a:p>
                  </a:txBody>
                  <a:tcPr marL="85339" marR="85339" marT="42669" marB="42669"/>
                </a:tc>
                <a:tc>
                  <a:txBody>
                    <a:bodyPr/>
                    <a:lstStyle/>
                    <a:p>
                      <a:r>
                        <a:rPr lang="en-US" sz="2800" b="1" dirty="0">
                          <a:latin typeface="Times New Roman" charset="0"/>
                        </a:rPr>
                        <a:t>50/1000 (5%) </a:t>
                      </a:r>
                    </a:p>
                  </a:txBody>
                  <a:tcPr marL="85339" marR="85339" marT="42669" marB="42669"/>
                </a:tc>
                <a:tc>
                  <a:txBody>
                    <a:bodyPr/>
                    <a:lstStyle/>
                    <a:p>
                      <a:r>
                        <a:rPr lang="en-US" sz="2800" b="1" dirty="0">
                          <a:latin typeface="Times New Roman" charset="0"/>
                        </a:rPr>
                        <a:t>54/1000 </a:t>
                      </a:r>
                      <a:r>
                        <a:rPr lang="en-US" sz="2800" b="1" dirty="0">
                          <a:solidFill>
                            <a:schemeClr val="accent5"/>
                          </a:solidFill>
                          <a:latin typeface="Times New Roman" charset="0"/>
                        </a:rPr>
                        <a:t>(5.4%) </a:t>
                      </a:r>
                    </a:p>
                  </a:txBody>
                  <a:tcPr marL="85339" marR="85339" marT="42669" marB="42669"/>
                </a:tc>
                <a:extLst>
                  <a:ext uri="{0D108BD9-81ED-4DB2-BD59-A6C34878D82A}">
                    <a16:rowId xmlns:a16="http://schemas.microsoft.com/office/drawing/2014/main" val="373630828"/>
                  </a:ext>
                </a:extLst>
              </a:tr>
            </a:tbl>
          </a:graphicData>
        </a:graphic>
      </p:graphicFrame>
      <p:sp>
        <p:nvSpPr>
          <p:cNvPr id="5" name="Slide Number Placeholder 4"/>
          <p:cNvSpPr>
            <a:spLocks noGrp="1"/>
          </p:cNvSpPr>
          <p:nvPr>
            <p:ph type="sldNum" sz="quarter" idx="11"/>
          </p:nvPr>
        </p:nvSpPr>
        <p:spPr/>
        <p:txBody>
          <a:bodyPr/>
          <a:lstStyle/>
          <a:p>
            <a:fld id="{34990F19-4AF9-4079-9E3A-38E608497707}" type="slidenum">
              <a:rPr lang="en-US" smtClean="0"/>
              <a:t>35</a:t>
            </a:fld>
            <a:endParaRPr lang="en-US"/>
          </a:p>
        </p:txBody>
      </p:sp>
      <p:sp>
        <p:nvSpPr>
          <p:cNvPr id="6" name="TextBox 5"/>
          <p:cNvSpPr txBox="1"/>
          <p:nvPr/>
        </p:nvSpPr>
        <p:spPr>
          <a:xfrm>
            <a:off x="1996281" y="6392862"/>
            <a:ext cx="6477000"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Simpson (1951)</a:t>
            </a:r>
          </a:p>
        </p:txBody>
      </p:sp>
    </p:spTree>
    <p:extLst>
      <p:ext uri="{BB962C8B-B14F-4D97-AF65-F5344CB8AC3E}">
        <p14:creationId xmlns:p14="http://schemas.microsoft.com/office/powerpoint/2010/main" val="37402757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5961" y="4525874"/>
            <a:ext cx="8914641" cy="1523494"/>
          </a:xfrm>
        </p:spPr>
        <p:txBody>
          <a:bodyPr/>
          <a:lstStyle/>
          <a:p>
            <a:pPr marL="0" indent="0">
              <a:buNone/>
            </a:pPr>
            <a:r>
              <a:rPr lang="en-US" dirty="0"/>
              <a:t>E.g., Algorithm A could have been shown at different times than B. </a:t>
            </a:r>
          </a:p>
          <a:p>
            <a:pPr marL="0" indent="0">
              <a:buNone/>
            </a:pPr>
            <a:r>
              <a:rPr lang="en-US" dirty="0"/>
              <a:t>There could be other hidden causal variations.</a:t>
            </a:r>
          </a:p>
        </p:txBody>
      </p:sp>
      <p:sp>
        <p:nvSpPr>
          <p:cNvPr id="3" name="Title 2"/>
          <p:cNvSpPr>
            <a:spLocks noGrp="1"/>
          </p:cNvSpPr>
          <p:nvPr>
            <p:ph type="title"/>
          </p:nvPr>
        </p:nvSpPr>
        <p:spPr>
          <a:xfrm>
            <a:off x="205962" y="295277"/>
            <a:ext cx="8916415" cy="917575"/>
          </a:xfrm>
        </p:spPr>
        <p:txBody>
          <a:bodyPr/>
          <a:lstStyle/>
          <a:p>
            <a:r>
              <a:rPr lang="en-US" dirty="0"/>
              <a:t>Answer (as usual): May be, may be not.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155" y="1782908"/>
            <a:ext cx="6205355" cy="2755960"/>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36</a:t>
            </a:fld>
            <a:endParaRPr lang="en-US"/>
          </a:p>
        </p:txBody>
      </p:sp>
    </p:spTree>
    <p:extLst>
      <p:ext uri="{BB962C8B-B14F-4D97-AF65-F5344CB8AC3E}">
        <p14:creationId xmlns:p14="http://schemas.microsoft.com/office/powerpoint/2010/main" val="36523589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2" y="4977612"/>
            <a:ext cx="8648319" cy="1277138"/>
          </a:xfrm>
          <a:prstGeom prst="rect">
            <a:avLst/>
          </a:prstGeom>
        </p:spPr>
        <p:txBody>
          <a:bodyPr vert="horz" wrap="square" lIns="0" tIns="34970" rIns="0" bIns="34970" rtlCol="0" anchor="t">
            <a:normAutofit/>
          </a:bodyPr>
          <a:lstStyle/>
          <a:p>
            <a:pPr marL="0" indent="0">
              <a:buNone/>
            </a:pPr>
            <a:r>
              <a:rPr lang="en-US" dirty="0">
                <a:solidFill>
                  <a:schemeClr val="tx1"/>
                </a:solidFill>
              </a:rPr>
              <a:t>Average comment length decreases over time.</a:t>
            </a:r>
          </a:p>
        </p:txBody>
      </p:sp>
      <p:sp>
        <p:nvSpPr>
          <p:cNvPr id="2" name="Title 1"/>
          <p:cNvSpPr>
            <a:spLocks noGrp="1"/>
          </p:cNvSpPr>
          <p:nvPr>
            <p:ph type="title"/>
          </p:nvPr>
        </p:nvSpPr>
        <p:spPr>
          <a:xfrm>
            <a:off x="205962" y="295277"/>
            <a:ext cx="8916415" cy="917575"/>
          </a:xfrm>
        </p:spPr>
        <p:txBody>
          <a:bodyPr/>
          <a:lstStyle/>
          <a:p>
            <a:r>
              <a:rPr lang="en-US" dirty="0"/>
              <a:t>Example: Simpson’s paradox in Reddit</a:t>
            </a:r>
          </a:p>
        </p:txBody>
      </p:sp>
      <p:sp>
        <p:nvSpPr>
          <p:cNvPr id="5" name="Slide Number Placeholder 4"/>
          <p:cNvSpPr>
            <a:spLocks noGrp="1"/>
          </p:cNvSpPr>
          <p:nvPr>
            <p:ph type="sldNum" sz="quarter" idx="11"/>
          </p:nvPr>
        </p:nvSpPr>
        <p:spPr/>
        <p:txBody>
          <a:bodyPr/>
          <a:lstStyle/>
          <a:p>
            <a:fld id="{34990F19-4AF9-4079-9E3A-38E608497707}" type="slidenum">
              <a:rPr lang="en-US" smtClean="0"/>
              <a:t>37</a:t>
            </a:fld>
            <a:endParaRPr lang="en-US"/>
          </a:p>
        </p:txBody>
      </p:sp>
      <p:sp>
        <p:nvSpPr>
          <p:cNvPr id="6" name="TextBox 5"/>
          <p:cNvSpPr txBox="1"/>
          <p:nvPr/>
        </p:nvSpPr>
        <p:spPr>
          <a:xfrm>
            <a:off x="3977481" y="6353798"/>
            <a:ext cx="4572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Barbosa-Cosley-Sharma-Cesar (2016)</a:t>
            </a:r>
          </a:p>
        </p:txBody>
      </p:sp>
      <p:pic>
        <p:nvPicPr>
          <p:cNvPr id="7" name="Picture 6"/>
          <p:cNvPicPr>
            <a:picLocks noChangeAspect="1"/>
          </p:cNvPicPr>
          <p:nvPr/>
        </p:nvPicPr>
        <p:blipFill>
          <a:blip r:embed="rId3"/>
          <a:stretch>
            <a:fillRect/>
          </a:stretch>
        </p:blipFill>
        <p:spPr>
          <a:xfrm>
            <a:off x="241345" y="1363662"/>
            <a:ext cx="8733257" cy="3234540"/>
          </a:xfrm>
          <a:prstGeom prst="rect">
            <a:avLst/>
          </a:prstGeom>
        </p:spPr>
      </p:pic>
      <p:sp>
        <p:nvSpPr>
          <p:cNvPr id="9" name="Rectangle 8"/>
          <p:cNvSpPr/>
          <p:nvPr/>
        </p:nvSpPr>
        <p:spPr bwMode="auto">
          <a:xfrm>
            <a:off x="4607973" y="1363662"/>
            <a:ext cx="4366629" cy="323454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34675" y="5423467"/>
            <a:ext cx="8768640" cy="1403461"/>
          </a:xfrm>
          <a:prstGeom prst="rect">
            <a:avLst/>
          </a:prstGeom>
          <a:noFill/>
        </p:spPr>
        <p:txBody>
          <a:bodyPr wrap="square" lIns="182880" tIns="146304" rIns="182880" bIns="146304" rtlCol="0">
            <a:spAutoFit/>
          </a:bodyPr>
          <a:lstStyle/>
          <a:p>
            <a:pPr lvl="0" defTabSz="699463">
              <a:lnSpc>
                <a:spcPct val="90000"/>
              </a:lnSpc>
              <a:spcBef>
                <a:spcPct val="20000"/>
              </a:spcBef>
              <a:buSzPct val="90000"/>
            </a:pPr>
            <a:r>
              <a:rPr lang="en-US" sz="2800" dirty="0">
                <a:solidFill>
                  <a:srgbClr val="FFFFFF"/>
                </a:solidFill>
                <a:latin typeface="Segoe UI Light"/>
              </a:rPr>
              <a:t>But for each yearly cohort of users, comment length increases over time. </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8132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20252" y="1988202"/>
            <a:ext cx="5143061" cy="2240998"/>
          </a:xfrm>
        </p:spPr>
        <p:txBody>
          <a:bodyPr/>
          <a:lstStyle/>
          <a:p>
            <a:r>
              <a:rPr lang="en-US" dirty="0"/>
              <a:t>Making sense of such data can be too complex.</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893" y="1097166"/>
            <a:ext cx="2800112" cy="4783525"/>
          </a:xfrm>
          <a:prstGeom prst="rect">
            <a:avLst/>
          </a:prstGeom>
        </p:spPr>
      </p:pic>
      <p:sp>
        <p:nvSpPr>
          <p:cNvPr id="3" name="Slide Number Placeholder 2"/>
          <p:cNvSpPr>
            <a:spLocks noGrp="1"/>
          </p:cNvSpPr>
          <p:nvPr>
            <p:ph type="sldNum" sz="quarter" idx="11"/>
          </p:nvPr>
        </p:nvSpPr>
        <p:spPr/>
        <p:txBody>
          <a:bodyPr/>
          <a:lstStyle/>
          <a:p>
            <a:fld id="{34990F19-4AF9-4079-9E3A-38E608497707}" type="slidenum">
              <a:rPr lang="en-US" smtClean="0"/>
              <a:t>38</a:t>
            </a:fld>
            <a:endParaRPr lang="en-US"/>
          </a:p>
        </p:txBody>
      </p:sp>
    </p:spTree>
    <p:extLst>
      <p:ext uri="{BB962C8B-B14F-4D97-AF65-F5344CB8AC3E}">
        <p14:creationId xmlns:p14="http://schemas.microsoft.com/office/powerpoint/2010/main" val="14428182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AAA3845-9138-4319-BCAE-4FB3360E8B4D}"/>
              </a:ext>
            </a:extLst>
          </p:cNvPr>
          <p:cNvSpPr/>
          <p:nvPr/>
        </p:nvSpPr>
        <p:spPr bwMode="auto">
          <a:xfrm>
            <a:off x="5044281" y="0"/>
            <a:ext cx="4282282"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E4C6636D-F731-40E2-ABB4-7AD3FF36B0E1}"/>
              </a:ext>
            </a:extLst>
          </p:cNvPr>
          <p:cNvSpPr>
            <a:spLocks noGrp="1"/>
          </p:cNvSpPr>
          <p:nvPr>
            <p:ph type="title"/>
          </p:nvPr>
        </p:nvSpPr>
        <p:spPr>
          <a:xfrm>
            <a:off x="205963" y="1241429"/>
            <a:ext cx="4456127" cy="2240998"/>
          </a:xfrm>
        </p:spPr>
        <p:txBody>
          <a:bodyPr/>
          <a:lstStyle/>
          <a:p>
            <a:r>
              <a:rPr lang="en-US" dirty="0"/>
              <a:t>PART II:</a:t>
            </a:r>
            <a:br>
              <a:rPr lang="en-US" dirty="0"/>
            </a:br>
            <a:r>
              <a:rPr lang="en-US" dirty="0"/>
              <a:t>Causal inference basics</a:t>
            </a:r>
          </a:p>
        </p:txBody>
      </p:sp>
      <p:sp>
        <p:nvSpPr>
          <p:cNvPr id="4" name="Slide Number Placeholder 3">
            <a:extLst>
              <a:ext uri="{FF2B5EF4-FFF2-40B4-BE49-F238E27FC236}">
                <a16:creationId xmlns:a16="http://schemas.microsoft.com/office/drawing/2014/main" id="{237246D9-8D17-46E2-ADF8-CA8AD1E901EC}"/>
              </a:ext>
            </a:extLst>
          </p:cNvPr>
          <p:cNvSpPr>
            <a:spLocks noGrp="1"/>
          </p:cNvSpPr>
          <p:nvPr>
            <p:ph type="sldNum" sz="quarter" idx="11"/>
          </p:nvPr>
        </p:nvSpPr>
        <p:spPr/>
        <p:txBody>
          <a:bodyPr/>
          <a:lstStyle/>
          <a:p>
            <a:fld id="{34990F19-4AF9-4079-9E3A-38E608497707}" type="slidenum">
              <a:rPr lang="en-US" smtClean="0"/>
              <a:t>39</a:t>
            </a:fld>
            <a:endParaRPr lang="en-US"/>
          </a:p>
        </p:txBody>
      </p:sp>
      <p:pic>
        <p:nvPicPr>
          <p:cNvPr id="6" name="Picture 5" descr="&lt;strong&gt;World&lt;/strong&gt; Icon — Shine Set: global, globe">
            <a:extLst>
              <a:ext uri="{FF2B5EF4-FFF2-40B4-BE49-F238E27FC236}">
                <a16:creationId xmlns:a16="http://schemas.microsoft.com/office/drawing/2014/main" id="{27D35C9D-9131-4273-8012-B052324A6199}"/>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586538" y="2128610"/>
            <a:ext cx="2438400" cy="2438400"/>
          </a:xfrm>
          <a:prstGeom prst="rect">
            <a:avLst/>
          </a:prstGeom>
        </p:spPr>
      </p:pic>
      <p:pic>
        <p:nvPicPr>
          <p:cNvPr id="5" name="Picture 4" descr="&lt;strong&gt;World&lt;/strong&gt; Icon — Shine Set: global, globe">
            <a:extLst>
              <a:ext uri="{FF2B5EF4-FFF2-40B4-BE49-F238E27FC236}">
                <a16:creationId xmlns:a16="http://schemas.microsoft.com/office/drawing/2014/main" id="{B2637C64-66D3-45E4-A1A2-8F8054B19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4754" y="2125662"/>
            <a:ext cx="2438400" cy="2438400"/>
          </a:xfrm>
          <a:prstGeom prst="rect">
            <a:avLst/>
          </a:prstGeom>
        </p:spPr>
      </p:pic>
    </p:spTree>
    <p:extLst>
      <p:ext uri="{BB962C8B-B14F-4D97-AF65-F5344CB8AC3E}">
        <p14:creationId xmlns:p14="http://schemas.microsoft.com/office/powerpoint/2010/main" val="8321269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54" y="5500886"/>
            <a:ext cx="8915908" cy="917575"/>
          </a:xfrm>
        </p:spPr>
        <p:txBody>
          <a:bodyPr/>
          <a:lstStyle/>
          <a:p>
            <a:pPr algn="ctr"/>
            <a:r>
              <a:rPr lang="en-US" dirty="0"/>
              <a:t>We have lots of data!</a:t>
            </a:r>
          </a:p>
        </p:txBody>
      </p:sp>
      <p:sp>
        <p:nvSpPr>
          <p:cNvPr id="4" name="Slide Number Placeholder 3"/>
          <p:cNvSpPr>
            <a:spLocks noGrp="1"/>
          </p:cNvSpPr>
          <p:nvPr>
            <p:ph type="sldNum" sz="quarter" idx="12"/>
          </p:nvPr>
        </p:nvSpPr>
        <p:spPr/>
        <p:txBody>
          <a:bodyPr/>
          <a:lstStyle/>
          <a:p>
            <a:fld id="{4E94EAD9-3D26-4ED4-B059-9BBA284B7577}" type="slidenum">
              <a:rPr lang="en-US" smtClean="0"/>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1" y="1076732"/>
            <a:ext cx="9146374" cy="4342767"/>
          </a:xfrm>
          <a:prstGeom prst="rect">
            <a:avLst/>
          </a:prstGeom>
        </p:spPr>
      </p:pic>
      <p:sp>
        <p:nvSpPr>
          <p:cNvPr id="3" name="TextBox 2"/>
          <p:cNvSpPr txBox="1"/>
          <p:nvPr/>
        </p:nvSpPr>
        <p:spPr>
          <a:xfrm>
            <a:off x="5782405" y="6382856"/>
            <a:ext cx="2967375" cy="956098"/>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hlinkClick r:id="rId4"/>
              </a:rPr>
              <a:t>www.tylervigen.com</a:t>
            </a:r>
            <a:endParaRPr lang="en-US" sz="2040" dirty="0">
              <a:gradFill>
                <a:gsLst>
                  <a:gs pos="2917">
                    <a:schemeClr val="tx1"/>
                  </a:gs>
                  <a:gs pos="30000">
                    <a:schemeClr val="tx1"/>
                  </a:gs>
                </a:gsLst>
                <a:lin ang="5400000" scaled="0"/>
              </a:gradFill>
            </a:endParaRPr>
          </a:p>
          <a:p>
            <a:pPr>
              <a:lnSpc>
                <a:spcPct val="90000"/>
              </a:lnSpc>
              <a:spcAft>
                <a:spcPts val="612"/>
              </a:spcAft>
            </a:pPr>
            <a:endParaRPr lang="en-US" sz="204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140269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 y="1897062"/>
            <a:ext cx="8914642" cy="3175741"/>
          </a:xfrm>
        </p:spPr>
        <p:txBody>
          <a:bodyPr/>
          <a:lstStyle/>
          <a:p>
            <a:r>
              <a:rPr lang="en-US" dirty="0"/>
              <a:t>II.A In search of an </a:t>
            </a:r>
            <a:r>
              <a:rPr lang="en-US" i="1" dirty="0"/>
              <a:t>intervention</a:t>
            </a:r>
            <a:r>
              <a:rPr lang="en-US" dirty="0"/>
              <a:t> and a </a:t>
            </a:r>
            <a:r>
              <a:rPr lang="en-US" i="1" dirty="0"/>
              <a:t>counterfactual</a:t>
            </a:r>
            <a:r>
              <a:rPr lang="en-US" dirty="0"/>
              <a:t>: </a:t>
            </a:r>
            <a:br>
              <a:rPr lang="en-US" dirty="0"/>
            </a:br>
            <a:r>
              <a:rPr lang="en-US" dirty="0"/>
              <a:t>A historical tour of causal inference</a:t>
            </a:r>
          </a:p>
        </p:txBody>
      </p:sp>
      <p:sp>
        <p:nvSpPr>
          <p:cNvPr id="3" name="Slide Number Placeholder 2"/>
          <p:cNvSpPr>
            <a:spLocks noGrp="1"/>
          </p:cNvSpPr>
          <p:nvPr>
            <p:ph type="sldNum" sz="quarter" idx="10"/>
          </p:nvPr>
        </p:nvSpPr>
        <p:spPr/>
        <p:txBody>
          <a:bodyPr/>
          <a:lstStyle/>
          <a:p>
            <a:fld id="{34990F19-4AF9-4079-9E3A-38E608497707}" type="slidenum">
              <a:rPr lang="en-US" smtClean="0"/>
              <a:t>40</a:t>
            </a:fld>
            <a:endParaRPr lang="en-US"/>
          </a:p>
        </p:txBody>
      </p:sp>
    </p:spTree>
    <p:extLst>
      <p:ext uri="{BB962C8B-B14F-4D97-AF65-F5344CB8AC3E}">
        <p14:creationId xmlns:p14="http://schemas.microsoft.com/office/powerpoint/2010/main" val="22065800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A20543C-6E36-4355-B7F1-54BA32AF3F1D}"/>
              </a:ext>
            </a:extLst>
          </p:cNvPr>
          <p:cNvSpPr>
            <a:spLocks noGrp="1"/>
          </p:cNvSpPr>
          <p:nvPr>
            <p:ph type="body" sz="quarter" idx="10"/>
          </p:nvPr>
        </p:nvSpPr>
        <p:spPr>
          <a:xfrm>
            <a:off x="205959" y="4570719"/>
            <a:ext cx="9120603" cy="2031325"/>
          </a:xfrm>
        </p:spPr>
        <p:txBody>
          <a:bodyPr/>
          <a:lstStyle/>
          <a:p>
            <a:r>
              <a:rPr lang="en-US" dirty="0"/>
              <a:t>Action: Strike stones.</a:t>
            </a:r>
          </a:p>
          <a:p>
            <a:r>
              <a:rPr lang="en-US" dirty="0"/>
              <a:t>Outcome: Sparks? Fire?</a:t>
            </a:r>
          </a:p>
          <a:p>
            <a:r>
              <a:rPr lang="en-US" sz="2800" dirty="0"/>
              <a:t>Probably one of the oldest experiments in causal inference. </a:t>
            </a:r>
          </a:p>
        </p:txBody>
      </p:sp>
      <p:sp>
        <p:nvSpPr>
          <p:cNvPr id="4" name="Title 3">
            <a:extLst>
              <a:ext uri="{FF2B5EF4-FFF2-40B4-BE49-F238E27FC236}">
                <a16:creationId xmlns:a16="http://schemas.microsoft.com/office/drawing/2014/main" id="{78A74A3A-B027-4F85-B01C-513ABB7A1FE9}"/>
              </a:ext>
            </a:extLst>
          </p:cNvPr>
          <p:cNvSpPr>
            <a:spLocks noGrp="1"/>
          </p:cNvSpPr>
          <p:nvPr>
            <p:ph type="title"/>
          </p:nvPr>
        </p:nvSpPr>
        <p:spPr/>
        <p:txBody>
          <a:bodyPr/>
          <a:lstStyle/>
          <a:p>
            <a:r>
              <a:rPr lang="en-US" dirty="0"/>
              <a:t>…And there was fire!</a:t>
            </a:r>
          </a:p>
        </p:txBody>
      </p:sp>
      <p:sp>
        <p:nvSpPr>
          <p:cNvPr id="3" name="Slide Number Placeholder 2">
            <a:extLst>
              <a:ext uri="{FF2B5EF4-FFF2-40B4-BE49-F238E27FC236}">
                <a16:creationId xmlns:a16="http://schemas.microsoft.com/office/drawing/2014/main" id="{013810F7-CF6D-424F-8DF1-ACCAB06A1E71}"/>
              </a:ext>
            </a:extLst>
          </p:cNvPr>
          <p:cNvSpPr>
            <a:spLocks noGrp="1"/>
          </p:cNvSpPr>
          <p:nvPr>
            <p:ph type="sldNum" sz="quarter" idx="11"/>
          </p:nvPr>
        </p:nvSpPr>
        <p:spPr/>
        <p:txBody>
          <a:bodyPr/>
          <a:lstStyle/>
          <a:p>
            <a:fld id="{34990F19-4AF9-4079-9E3A-38E608497707}" type="slidenum">
              <a:rPr lang="en-US" smtClean="0"/>
              <a:t>41</a:t>
            </a:fld>
            <a:endParaRPr lang="en-US"/>
          </a:p>
        </p:txBody>
      </p:sp>
      <p:sp>
        <p:nvSpPr>
          <p:cNvPr id="6" name="TextBox 5">
            <a:extLst>
              <a:ext uri="{FF2B5EF4-FFF2-40B4-BE49-F238E27FC236}">
                <a16:creationId xmlns:a16="http://schemas.microsoft.com/office/drawing/2014/main" id="{82B6A93A-1582-4FBA-94BB-A576B908B4BD}"/>
              </a:ext>
            </a:extLst>
          </p:cNvPr>
          <p:cNvSpPr txBox="1"/>
          <p:nvPr/>
        </p:nvSpPr>
        <p:spPr>
          <a:xfrm>
            <a:off x="205960" y="6069798"/>
            <a:ext cx="8914642"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Intervention</a:t>
            </a:r>
            <a:r>
              <a:rPr lang="en-US" sz="2400" dirty="0">
                <a:gradFill>
                  <a:gsLst>
                    <a:gs pos="2917">
                      <a:schemeClr val="tx1"/>
                    </a:gs>
                    <a:gs pos="30000">
                      <a:schemeClr val="tx1"/>
                    </a:gs>
                  </a:gsLst>
                  <a:lin ang="5400000" scaled="0"/>
                </a:gradFill>
              </a:rPr>
              <a:t>: Taking an action.</a:t>
            </a:r>
          </a:p>
        </p:txBody>
      </p:sp>
      <p:pic>
        <p:nvPicPr>
          <p:cNvPr id="7" name="Picture 6">
            <a:extLst>
              <a:ext uri="{FF2B5EF4-FFF2-40B4-BE49-F238E27FC236}">
                <a16:creationId xmlns:a16="http://schemas.microsoft.com/office/drawing/2014/main" id="{E20EB4FC-33BE-40B0-854C-9AA209528526}"/>
              </a:ext>
            </a:extLst>
          </p:cNvPr>
          <p:cNvPicPr>
            <a:picLocks noChangeAspect="1"/>
          </p:cNvPicPr>
          <p:nvPr/>
        </p:nvPicPr>
        <p:blipFill>
          <a:blip r:embed="rId3"/>
          <a:stretch>
            <a:fillRect/>
          </a:stretch>
        </p:blipFill>
        <p:spPr>
          <a:xfrm>
            <a:off x="1462881" y="1212850"/>
            <a:ext cx="5414809" cy="3159700"/>
          </a:xfrm>
          <a:prstGeom prst="rect">
            <a:avLst/>
          </a:prstGeom>
        </p:spPr>
      </p:pic>
    </p:spTree>
    <p:extLst>
      <p:ext uri="{BB962C8B-B14F-4D97-AF65-F5344CB8AC3E}">
        <p14:creationId xmlns:p14="http://schemas.microsoft.com/office/powerpoint/2010/main" val="15083172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92F8E-2D44-406A-9705-921774CC3F98}"/>
              </a:ext>
            </a:extLst>
          </p:cNvPr>
          <p:cNvSpPr>
            <a:spLocks noGrp="1"/>
          </p:cNvSpPr>
          <p:nvPr>
            <p:ph type="body" sz="quarter" idx="10"/>
          </p:nvPr>
        </p:nvSpPr>
        <p:spPr>
          <a:xfrm>
            <a:off x="205961" y="2430462"/>
            <a:ext cx="8914642" cy="3320909"/>
          </a:xfrm>
        </p:spPr>
        <p:txBody>
          <a:bodyPr/>
          <a:lstStyle/>
          <a:p>
            <a:r>
              <a:rPr lang="en-US" sz="2800" dirty="0"/>
              <a:t>Hooke discovered that pulling a spring causes it to expand in length proportional to the amount of the force applied. </a:t>
            </a:r>
            <a:r>
              <a:rPr lang="en-US" sz="2800" i="1" dirty="0"/>
              <a:t>[Hooke’s law]</a:t>
            </a:r>
          </a:p>
          <a:p>
            <a:endParaRPr lang="en-US" sz="1600" i="1" dirty="0"/>
          </a:p>
          <a:p>
            <a:r>
              <a:rPr lang="en-US" dirty="0"/>
              <a:t>Only works if the other end is fixed, or controlled. </a:t>
            </a:r>
          </a:p>
          <a:p>
            <a:endParaRPr lang="en-US" sz="1600" dirty="0"/>
          </a:p>
          <a:p>
            <a:r>
              <a:rPr lang="en-US" dirty="0"/>
              <a:t>A common property of many physical experiments, leading to the notion of a “controlled” experiment.</a:t>
            </a:r>
          </a:p>
        </p:txBody>
      </p:sp>
      <p:sp>
        <p:nvSpPr>
          <p:cNvPr id="3" name="Title 2">
            <a:extLst>
              <a:ext uri="{FF2B5EF4-FFF2-40B4-BE49-F238E27FC236}">
                <a16:creationId xmlns:a16="http://schemas.microsoft.com/office/drawing/2014/main" id="{6408A3AF-D8CA-49E4-8151-20F3B9ECAC54}"/>
              </a:ext>
            </a:extLst>
          </p:cNvPr>
          <p:cNvSpPr>
            <a:spLocks noGrp="1"/>
          </p:cNvSpPr>
          <p:nvPr>
            <p:ph type="title"/>
          </p:nvPr>
        </p:nvSpPr>
        <p:spPr/>
        <p:txBody>
          <a:bodyPr/>
          <a:lstStyle/>
          <a:p>
            <a:r>
              <a:rPr lang="en-US" dirty="0"/>
              <a:t>The idea of a “controlling” while taking action</a:t>
            </a:r>
          </a:p>
        </p:txBody>
      </p:sp>
      <p:sp>
        <p:nvSpPr>
          <p:cNvPr id="4" name="Slide Number Placeholder 3">
            <a:extLst>
              <a:ext uri="{FF2B5EF4-FFF2-40B4-BE49-F238E27FC236}">
                <a16:creationId xmlns:a16="http://schemas.microsoft.com/office/drawing/2014/main" id="{DEB0B6B6-AD09-4923-88EF-3D531FB7B386}"/>
              </a:ext>
            </a:extLst>
          </p:cNvPr>
          <p:cNvSpPr>
            <a:spLocks noGrp="1"/>
          </p:cNvSpPr>
          <p:nvPr>
            <p:ph type="sldNum" sz="quarter" idx="11"/>
          </p:nvPr>
        </p:nvSpPr>
        <p:spPr/>
        <p:txBody>
          <a:bodyPr/>
          <a:lstStyle/>
          <a:p>
            <a:fld id="{34990F19-4AF9-4079-9E3A-38E608497707}" type="slidenum">
              <a:rPr lang="en-US" smtClean="0"/>
              <a:t>42</a:t>
            </a:fld>
            <a:endParaRPr lang="en-US"/>
          </a:p>
        </p:txBody>
      </p:sp>
      <p:sp>
        <p:nvSpPr>
          <p:cNvPr id="5" name="TextBox 4">
            <a:extLst>
              <a:ext uri="{FF2B5EF4-FFF2-40B4-BE49-F238E27FC236}">
                <a16:creationId xmlns:a16="http://schemas.microsoft.com/office/drawing/2014/main" id="{BF49FF11-5A89-4CBD-BB0F-94F2A761943B}"/>
              </a:ext>
            </a:extLst>
          </p:cNvPr>
          <p:cNvSpPr txBox="1"/>
          <p:nvPr/>
        </p:nvSpPr>
        <p:spPr>
          <a:xfrm>
            <a:off x="205960" y="5737399"/>
            <a:ext cx="8914642" cy="96026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Intervention: </a:t>
            </a:r>
            <a:r>
              <a:rPr lang="en-US" sz="2400" dirty="0">
                <a:gradFill>
                  <a:gsLst>
                    <a:gs pos="2917">
                      <a:schemeClr val="tx1"/>
                    </a:gs>
                    <a:gs pos="30000">
                      <a:schemeClr val="tx1"/>
                    </a:gs>
                  </a:gsLst>
                  <a:lin ang="5400000" scaled="0"/>
                </a:gradFill>
              </a:rPr>
              <a:t>Taking an action while keeping other relevant factors constant. </a:t>
            </a:r>
          </a:p>
        </p:txBody>
      </p:sp>
      <p:pic>
        <p:nvPicPr>
          <p:cNvPr id="6" name="Picture 2" descr="https://archive.cnx.org/resources/d4aff46e98cf3edeee2fd2d790eef6322fbf00a8/Figure_04_01_02.jpg">
            <a:extLst>
              <a:ext uri="{FF2B5EF4-FFF2-40B4-BE49-F238E27FC236}">
                <a16:creationId xmlns:a16="http://schemas.microsoft.com/office/drawing/2014/main" id="{479FCCC3-F7A1-4088-9BCD-DAF04F446E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3072" b="58930"/>
          <a:stretch/>
        </p:blipFill>
        <p:spPr bwMode="auto">
          <a:xfrm>
            <a:off x="273728" y="977386"/>
            <a:ext cx="3444081" cy="1401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archive.cnx.org/resources/d4aff46e98cf3edeee2fd2d790eef6322fbf00a8/Figure_04_01_02.jpg">
            <a:extLst>
              <a:ext uri="{FF2B5EF4-FFF2-40B4-BE49-F238E27FC236}">
                <a16:creationId xmlns:a16="http://schemas.microsoft.com/office/drawing/2014/main" id="{790DC244-523B-46B6-9180-A8B1CA712E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013" b="58930"/>
          <a:stretch/>
        </p:blipFill>
        <p:spPr bwMode="auto">
          <a:xfrm>
            <a:off x="3821711" y="977386"/>
            <a:ext cx="5349082" cy="140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2318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CBDB72-2731-4D86-9EB8-E502C95643CE}"/>
              </a:ext>
            </a:extLst>
          </p:cNvPr>
          <p:cNvSpPr>
            <a:spLocks noGrp="1"/>
          </p:cNvSpPr>
          <p:nvPr>
            <p:ph type="body" sz="quarter" idx="10"/>
          </p:nvPr>
        </p:nvSpPr>
        <p:spPr>
          <a:xfrm>
            <a:off x="205961" y="1212850"/>
            <a:ext cx="8914642" cy="4801314"/>
          </a:xfrm>
        </p:spPr>
        <p:txBody>
          <a:bodyPr/>
          <a:lstStyle/>
          <a:p>
            <a:r>
              <a:rPr lang="en-US" dirty="0"/>
              <a:t>For centuries, controlled experiments have worked well for many physical experiments and do so even today.</a:t>
            </a:r>
          </a:p>
          <a:p>
            <a:endParaRPr lang="en-US" dirty="0"/>
          </a:p>
          <a:p>
            <a:r>
              <a:rPr lang="en-US" dirty="0"/>
              <a:t>However, they do not work in the messier life sciences or social sciences. </a:t>
            </a:r>
          </a:p>
          <a:p>
            <a:endParaRPr lang="en-US" dirty="0"/>
          </a:p>
          <a:p>
            <a:r>
              <a:rPr lang="en-US" dirty="0"/>
              <a:t>We needed another big idea for causality to branch out of physical experiments. </a:t>
            </a:r>
          </a:p>
          <a:p>
            <a:r>
              <a:rPr lang="en-US" dirty="0"/>
              <a:t>The idea of a “counterfactual”.</a:t>
            </a:r>
          </a:p>
        </p:txBody>
      </p:sp>
      <p:sp>
        <p:nvSpPr>
          <p:cNvPr id="3" name="Title 2">
            <a:extLst>
              <a:ext uri="{FF2B5EF4-FFF2-40B4-BE49-F238E27FC236}">
                <a16:creationId xmlns:a16="http://schemas.microsoft.com/office/drawing/2014/main" id="{7CC4BE89-140C-4912-8E41-C4B984DC3F1F}"/>
              </a:ext>
            </a:extLst>
          </p:cNvPr>
          <p:cNvSpPr>
            <a:spLocks noGrp="1"/>
          </p:cNvSpPr>
          <p:nvPr>
            <p:ph type="title"/>
          </p:nvPr>
        </p:nvSpPr>
        <p:spPr/>
        <p:txBody>
          <a:bodyPr/>
          <a:lstStyle/>
          <a:p>
            <a:r>
              <a:rPr lang="en-US" dirty="0"/>
              <a:t>What if you cannot intervene?</a:t>
            </a:r>
          </a:p>
        </p:txBody>
      </p:sp>
      <p:sp>
        <p:nvSpPr>
          <p:cNvPr id="4" name="Slide Number Placeholder 3">
            <a:extLst>
              <a:ext uri="{FF2B5EF4-FFF2-40B4-BE49-F238E27FC236}">
                <a16:creationId xmlns:a16="http://schemas.microsoft.com/office/drawing/2014/main" id="{3E4CFCBA-4C4F-4E75-80CF-DF228E9F8E0B}"/>
              </a:ext>
            </a:extLst>
          </p:cNvPr>
          <p:cNvSpPr>
            <a:spLocks noGrp="1"/>
          </p:cNvSpPr>
          <p:nvPr>
            <p:ph type="sldNum" sz="quarter" idx="11"/>
          </p:nvPr>
        </p:nvSpPr>
        <p:spPr/>
        <p:txBody>
          <a:bodyPr/>
          <a:lstStyle/>
          <a:p>
            <a:fld id="{34990F19-4AF9-4079-9E3A-38E608497707}" type="slidenum">
              <a:rPr lang="en-US" smtClean="0"/>
              <a:t>43</a:t>
            </a:fld>
            <a:endParaRPr lang="en-US"/>
          </a:p>
        </p:txBody>
      </p:sp>
    </p:spTree>
    <p:extLst>
      <p:ext uri="{BB962C8B-B14F-4D97-AF65-F5344CB8AC3E}">
        <p14:creationId xmlns:p14="http://schemas.microsoft.com/office/powerpoint/2010/main" val="316496331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88" y="5249856"/>
            <a:ext cx="8451203" cy="1632056"/>
          </a:xfrm>
        </p:spPr>
        <p:txBody>
          <a:bodyPr>
            <a:normAutofit/>
          </a:bodyPr>
          <a:lstStyle/>
          <a:p>
            <a:pPr algn="ctr"/>
            <a:r>
              <a:rPr lang="en-US" sz="3264" dirty="0">
                <a:solidFill>
                  <a:schemeClr val="tx1"/>
                </a:solidFill>
              </a:rPr>
              <a:t>1854: London was having a devastating </a:t>
            </a:r>
            <a:br>
              <a:rPr lang="en-US" sz="3264" dirty="0">
                <a:solidFill>
                  <a:schemeClr val="tx1"/>
                </a:solidFill>
              </a:rPr>
            </a:br>
            <a:r>
              <a:rPr lang="en-US" sz="3264" dirty="0">
                <a:solidFill>
                  <a:schemeClr val="tx1"/>
                </a:solidFill>
              </a:rPr>
              <a:t>cholera outbreak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607" y="0"/>
            <a:ext cx="7628365" cy="5865735"/>
          </a:xfrm>
          <a:prstGeom prst="rect">
            <a:avLst/>
          </a:prstGeom>
        </p:spPr>
      </p:pic>
      <p:sp>
        <p:nvSpPr>
          <p:cNvPr id="5" name="Slide Number Placeholder 4"/>
          <p:cNvSpPr>
            <a:spLocks noGrp="1"/>
          </p:cNvSpPr>
          <p:nvPr>
            <p:ph type="sldNum" sz="quarter" idx="12"/>
          </p:nvPr>
        </p:nvSpPr>
        <p:spPr/>
        <p:txBody>
          <a:bodyPr/>
          <a:lstStyle/>
          <a:p>
            <a:fld id="{4E94EAD9-3D26-4ED4-B059-9BBA284B7577}" type="slidenum">
              <a:rPr lang="en-US" smtClean="0"/>
              <a:t>44</a:t>
            </a:fld>
            <a:endParaRPr lang="en-US" dirty="0"/>
          </a:p>
        </p:txBody>
      </p:sp>
    </p:spTree>
    <p:extLst>
      <p:ext uri="{BB962C8B-B14F-4D97-AF65-F5344CB8AC3E}">
        <p14:creationId xmlns:p14="http://schemas.microsoft.com/office/powerpoint/2010/main" val="405940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94EAD9-3D26-4ED4-B059-9BBA284B7577}" type="slidenum">
              <a:rPr lang="en-US" smtClean="0"/>
              <a:t>45</a:t>
            </a:fld>
            <a:endParaRPr lang="en-US"/>
          </a:p>
        </p:txBody>
      </p:sp>
      <p:sp>
        <p:nvSpPr>
          <p:cNvPr id="2" name="Title 1"/>
          <p:cNvSpPr>
            <a:spLocks noGrp="1"/>
          </p:cNvSpPr>
          <p:nvPr>
            <p:ph type="title" idx="4294967295"/>
          </p:nvPr>
        </p:nvSpPr>
        <p:spPr>
          <a:xfrm>
            <a:off x="265" y="5176273"/>
            <a:ext cx="9326033" cy="838695"/>
          </a:xfrm>
        </p:spPr>
        <p:txBody>
          <a:bodyPr/>
          <a:lstStyle/>
          <a:p>
            <a:pPr algn="ctr"/>
            <a:r>
              <a:rPr lang="en-US" sz="3264" dirty="0">
                <a:solidFill>
                  <a:schemeClr val="tx1"/>
                </a:solidFill>
              </a:rPr>
              <a:t>Enter John Snow. He found higher cholera deaths near a water pump, but could be just correlational.</a:t>
            </a:r>
          </a:p>
        </p:txBody>
      </p:sp>
      <p:pic>
        <p:nvPicPr>
          <p:cNvPr id="8" name="Picture Placeholder 7"/>
          <p:cNvPicPr>
            <a:picLocks noGrp="1" noChangeAspect="1"/>
          </p:cNvPicPr>
          <p:nvPr>
            <p:ph type="pic" idx="4294967295"/>
          </p:nvPr>
        </p:nvPicPr>
        <p:blipFill>
          <a:blip r:embed="rId3">
            <a:extLst>
              <a:ext uri="{28A0092B-C50C-407E-A947-70E740481C1C}">
                <a14:useLocalDpi xmlns:a14="http://schemas.microsoft.com/office/drawing/2010/main" val="0"/>
              </a:ext>
            </a:extLst>
          </a:blip>
          <a:srcRect l="4315" r="4315"/>
          <a:stretch>
            <a:fillRect/>
          </a:stretch>
        </p:blipFill>
        <p:spPr>
          <a:xfrm>
            <a:off x="265" y="-1"/>
            <a:ext cx="9326033" cy="5012743"/>
          </a:xfrm>
        </p:spPr>
      </p:pic>
    </p:spTree>
    <p:extLst>
      <p:ext uri="{BB962C8B-B14F-4D97-AF65-F5344CB8AC3E}">
        <p14:creationId xmlns:p14="http://schemas.microsoft.com/office/powerpoint/2010/main" val="938507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94EAD9-3D26-4ED4-B059-9BBA284B7577}" type="slidenum">
              <a:rPr lang="en-US" smtClean="0"/>
              <a:t>46</a:t>
            </a:fld>
            <a:endParaRPr lang="en-US"/>
          </a:p>
        </p:txBody>
      </p:sp>
      <p:grpSp>
        <p:nvGrpSpPr>
          <p:cNvPr id="15" name="Group 14"/>
          <p:cNvGrpSpPr/>
          <p:nvPr/>
        </p:nvGrpSpPr>
        <p:grpSpPr>
          <a:xfrm>
            <a:off x="277" y="-2029"/>
            <a:ext cx="9326021" cy="4903762"/>
            <a:chOff x="12" y="155957"/>
            <a:chExt cx="9143988" cy="4808046"/>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 y="155957"/>
              <a:ext cx="9143988" cy="4800594"/>
            </a:xfrm>
            <a:prstGeom prst="rect">
              <a:avLst/>
            </a:prstGeom>
          </p:spPr>
        </p:pic>
        <p:sp>
          <p:nvSpPr>
            <p:cNvPr id="11" name="TextBox 10"/>
            <p:cNvSpPr txBox="1"/>
            <p:nvPr/>
          </p:nvSpPr>
          <p:spPr>
            <a:xfrm rot="4295209">
              <a:off x="4415040" y="2448484"/>
              <a:ext cx="1957144" cy="1143005"/>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accent3"/>
                  </a:solidFill>
                  <a:highlight>
                    <a:srgbClr val="C0C0C0"/>
                  </a:highlight>
                  <a:latin typeface="Book Antiqua" panose="02040602050305030304" pitchFamily="18" charset="0"/>
                </a:rPr>
                <a:t>S &amp; V WATER COMPANY</a:t>
              </a:r>
            </a:p>
          </p:txBody>
        </p:sp>
        <p:sp>
          <p:nvSpPr>
            <p:cNvPr id="12" name="TextBox 11"/>
            <p:cNvSpPr txBox="1"/>
            <p:nvPr/>
          </p:nvSpPr>
          <p:spPr>
            <a:xfrm rot="3760588">
              <a:off x="2378717" y="3225148"/>
              <a:ext cx="2334704" cy="1143005"/>
            </a:xfrm>
            <a:prstGeom prst="rect">
              <a:avLst/>
            </a:prstGeom>
            <a:noFill/>
          </p:spPr>
          <p:txBody>
            <a:bodyPr wrap="square" lIns="186521" tIns="149217" rIns="186521" bIns="149217" rtlCol="0">
              <a:spAutoFit/>
            </a:bodyPr>
            <a:lstStyle/>
            <a:p>
              <a:pPr>
                <a:lnSpc>
                  <a:spcPct val="90000"/>
                </a:lnSpc>
                <a:spcAft>
                  <a:spcPts val="612"/>
                </a:spcAft>
              </a:pPr>
              <a:r>
                <a:rPr lang="en-US" sz="2040" b="1" dirty="0">
                  <a:solidFill>
                    <a:schemeClr val="accent3"/>
                  </a:solidFill>
                  <a:highlight>
                    <a:srgbClr val="C0C0C0"/>
                  </a:highlight>
                  <a:latin typeface="Book Antiqua" panose="02040602050305030304" pitchFamily="18" charset="0"/>
                </a:rPr>
                <a:t>LAMBETH WATER COMPANY</a:t>
              </a:r>
            </a:p>
          </p:txBody>
        </p:sp>
        <p:sp>
          <p:nvSpPr>
            <p:cNvPr id="13" name="Rectangle 12"/>
            <p:cNvSpPr/>
            <p:nvPr/>
          </p:nvSpPr>
          <p:spPr bwMode="auto">
            <a:xfrm>
              <a:off x="12" y="155957"/>
              <a:ext cx="1820696" cy="677523"/>
            </a:xfrm>
            <a:prstGeom prst="rect">
              <a:avLst/>
            </a:prstGeom>
            <a:solidFill>
              <a:srgbClr val="EEF3E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4" name="Rectangle 13"/>
            <p:cNvSpPr/>
            <p:nvPr/>
          </p:nvSpPr>
          <p:spPr bwMode="auto">
            <a:xfrm>
              <a:off x="6952089" y="4237553"/>
              <a:ext cx="2117735" cy="677523"/>
            </a:xfrm>
            <a:prstGeom prst="rect">
              <a:avLst/>
            </a:prstGeom>
            <a:solidFill>
              <a:srgbClr val="EEF3E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sp>
        <p:nvSpPr>
          <p:cNvPr id="16" name="Title 1"/>
          <p:cNvSpPr txBox="1">
            <a:spLocks/>
          </p:cNvSpPr>
          <p:nvPr/>
        </p:nvSpPr>
        <p:spPr>
          <a:xfrm>
            <a:off x="265" y="5176273"/>
            <a:ext cx="9326033" cy="838695"/>
          </a:xfrm>
          <a:prstGeom prst="rect">
            <a:avLst/>
          </a:prstGeom>
        </p:spPr>
        <p:txBody>
          <a:bodyPr vert="horz" wrap="square" lIns="149217" tIns="93260" rIns="149217" bIns="93260"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264" b="1" dirty="0">
                <a:solidFill>
                  <a:schemeClr val="tx1"/>
                </a:solidFill>
              </a:rPr>
              <a:t>New Idea: </a:t>
            </a:r>
            <a:r>
              <a:rPr lang="en-US" sz="3264" dirty="0">
                <a:solidFill>
                  <a:schemeClr val="tx1"/>
                </a:solidFill>
              </a:rPr>
              <a:t>Two major water companies for London: </a:t>
            </a:r>
          </a:p>
          <a:p>
            <a:pPr algn="ctr"/>
            <a:r>
              <a:rPr lang="en-US" sz="3264" dirty="0">
                <a:solidFill>
                  <a:schemeClr val="tx1"/>
                </a:solidFill>
              </a:rPr>
              <a:t>one upstream and one downstream. </a:t>
            </a:r>
          </a:p>
        </p:txBody>
      </p:sp>
    </p:spTree>
    <p:extLst>
      <p:ext uri="{BB962C8B-B14F-4D97-AF65-F5344CB8AC3E}">
        <p14:creationId xmlns:p14="http://schemas.microsoft.com/office/powerpoint/2010/main" val="277533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E94EAD9-3D26-4ED4-B059-9BBA284B7577}" type="slidenum">
              <a:rPr lang="en-US" smtClean="0"/>
              <a:t>47</a:t>
            </a:fld>
            <a:endParaRPr lang="en-US"/>
          </a:p>
        </p:txBody>
      </p:sp>
      <p:sp>
        <p:nvSpPr>
          <p:cNvPr id="9" name="Title 1"/>
          <p:cNvSpPr txBox="1">
            <a:spLocks/>
          </p:cNvSpPr>
          <p:nvPr/>
        </p:nvSpPr>
        <p:spPr>
          <a:xfrm>
            <a:off x="265" y="5176273"/>
            <a:ext cx="9326033" cy="838695"/>
          </a:xfrm>
          <a:prstGeom prst="rect">
            <a:avLst/>
          </a:prstGeom>
        </p:spPr>
        <p:txBody>
          <a:bodyPr vert="horz" wrap="square" lIns="149217" tIns="93260" rIns="149217" bIns="93260"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264" dirty="0">
                <a:solidFill>
                  <a:schemeClr val="tx1"/>
                </a:solidFill>
              </a:rPr>
              <a:t>No difference in neighborhood, still an 8-fold increase in cholera with the downstream company.</a:t>
            </a:r>
          </a:p>
        </p:txBody>
      </p:sp>
      <p:grpSp>
        <p:nvGrpSpPr>
          <p:cNvPr id="10" name="Group 9"/>
          <p:cNvGrpSpPr/>
          <p:nvPr/>
        </p:nvGrpSpPr>
        <p:grpSpPr>
          <a:xfrm>
            <a:off x="958303" y="8634"/>
            <a:ext cx="7613434" cy="5096030"/>
            <a:chOff x="939338" y="8466"/>
            <a:chExt cx="7464829" cy="4996561"/>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5835" t="50198" r="23759" b="-1"/>
            <a:stretch/>
          </p:blipFill>
          <p:spPr>
            <a:xfrm>
              <a:off x="939338" y="8466"/>
              <a:ext cx="7464829" cy="4996561"/>
            </a:xfrm>
            <a:prstGeom prst="rect">
              <a:avLst/>
            </a:prstGeom>
          </p:spPr>
        </p:pic>
        <p:sp>
          <p:nvSpPr>
            <p:cNvPr id="2" name="Freeform: Shape 1"/>
            <p:cNvSpPr/>
            <p:nvPr/>
          </p:nvSpPr>
          <p:spPr bwMode="auto">
            <a:xfrm>
              <a:off x="4164676" y="1362714"/>
              <a:ext cx="2443942" cy="1605173"/>
            </a:xfrm>
            <a:custGeom>
              <a:avLst/>
              <a:gdLst>
                <a:gd name="connsiteX0" fmla="*/ 448888 w 2443942"/>
                <a:gd name="connsiteY0" fmla="*/ 58762 h 1605173"/>
                <a:gd name="connsiteX1" fmla="*/ 399011 w 2443942"/>
                <a:gd name="connsiteY1" fmla="*/ 42137 h 1605173"/>
                <a:gd name="connsiteX2" fmla="*/ 357448 w 2443942"/>
                <a:gd name="connsiteY2" fmla="*/ 25511 h 1605173"/>
                <a:gd name="connsiteX3" fmla="*/ 299259 w 2443942"/>
                <a:gd name="connsiteY3" fmla="*/ 17199 h 1605173"/>
                <a:gd name="connsiteX4" fmla="*/ 266008 w 2443942"/>
                <a:gd name="connsiteY4" fmla="*/ 573 h 1605173"/>
                <a:gd name="connsiteX5" fmla="*/ 99753 w 2443942"/>
                <a:gd name="connsiteY5" fmla="*/ 17199 h 1605173"/>
                <a:gd name="connsiteX6" fmla="*/ 58189 w 2443942"/>
                <a:gd name="connsiteY6" fmla="*/ 50450 h 1605173"/>
                <a:gd name="connsiteX7" fmla="*/ 24939 w 2443942"/>
                <a:gd name="connsiteY7" fmla="*/ 125264 h 1605173"/>
                <a:gd name="connsiteX8" fmla="*/ 8313 w 2443942"/>
                <a:gd name="connsiteY8" fmla="*/ 407897 h 1605173"/>
                <a:gd name="connsiteX9" fmla="*/ 0 w 2443942"/>
                <a:gd name="connsiteY9" fmla="*/ 515962 h 1605173"/>
                <a:gd name="connsiteX10" fmla="*/ 16626 w 2443942"/>
                <a:gd name="connsiteY10" fmla="*/ 615715 h 1605173"/>
                <a:gd name="connsiteX11" fmla="*/ 33251 w 2443942"/>
                <a:gd name="connsiteY11" fmla="*/ 673904 h 1605173"/>
                <a:gd name="connsiteX12" fmla="*/ 49877 w 2443942"/>
                <a:gd name="connsiteY12" fmla="*/ 698842 h 1605173"/>
                <a:gd name="connsiteX13" fmla="*/ 58189 w 2443942"/>
                <a:gd name="connsiteY13" fmla="*/ 757031 h 1605173"/>
                <a:gd name="connsiteX14" fmla="*/ 99753 w 2443942"/>
                <a:gd name="connsiteY14" fmla="*/ 798595 h 1605173"/>
                <a:gd name="connsiteX15" fmla="*/ 191193 w 2443942"/>
                <a:gd name="connsiteY15" fmla="*/ 848471 h 1605173"/>
                <a:gd name="connsiteX16" fmla="*/ 224444 w 2443942"/>
                <a:gd name="connsiteY16" fmla="*/ 856784 h 1605173"/>
                <a:gd name="connsiteX17" fmla="*/ 324197 w 2443942"/>
                <a:gd name="connsiteY17" fmla="*/ 898348 h 1605173"/>
                <a:gd name="connsiteX18" fmla="*/ 374073 w 2443942"/>
                <a:gd name="connsiteY18" fmla="*/ 914973 h 1605173"/>
                <a:gd name="connsiteX19" fmla="*/ 390699 w 2443942"/>
                <a:gd name="connsiteY19" fmla="*/ 931599 h 1605173"/>
                <a:gd name="connsiteX20" fmla="*/ 440575 w 2443942"/>
                <a:gd name="connsiteY20" fmla="*/ 948224 h 1605173"/>
                <a:gd name="connsiteX21" fmla="*/ 482139 w 2443942"/>
                <a:gd name="connsiteY21" fmla="*/ 973162 h 1605173"/>
                <a:gd name="connsiteX22" fmla="*/ 498764 w 2443942"/>
                <a:gd name="connsiteY22" fmla="*/ 989788 h 1605173"/>
                <a:gd name="connsiteX23" fmla="*/ 548640 w 2443942"/>
                <a:gd name="connsiteY23" fmla="*/ 1023039 h 1605173"/>
                <a:gd name="connsiteX24" fmla="*/ 573579 w 2443942"/>
                <a:gd name="connsiteY24" fmla="*/ 1047977 h 1605173"/>
                <a:gd name="connsiteX25" fmla="*/ 623455 w 2443942"/>
                <a:gd name="connsiteY25" fmla="*/ 1081228 h 1605173"/>
                <a:gd name="connsiteX26" fmla="*/ 689957 w 2443942"/>
                <a:gd name="connsiteY26" fmla="*/ 1147730 h 1605173"/>
                <a:gd name="connsiteX27" fmla="*/ 706582 w 2443942"/>
                <a:gd name="connsiteY27" fmla="*/ 1172668 h 1605173"/>
                <a:gd name="connsiteX28" fmla="*/ 731520 w 2443942"/>
                <a:gd name="connsiteY28" fmla="*/ 1222544 h 1605173"/>
                <a:gd name="connsiteX29" fmla="*/ 764771 w 2443942"/>
                <a:gd name="connsiteY29" fmla="*/ 1313984 h 1605173"/>
                <a:gd name="connsiteX30" fmla="*/ 781397 w 2443942"/>
                <a:gd name="connsiteY30" fmla="*/ 1372173 h 1605173"/>
                <a:gd name="connsiteX31" fmla="*/ 798022 w 2443942"/>
                <a:gd name="connsiteY31" fmla="*/ 1388799 h 1605173"/>
                <a:gd name="connsiteX32" fmla="*/ 806335 w 2443942"/>
                <a:gd name="connsiteY32" fmla="*/ 1413737 h 1605173"/>
                <a:gd name="connsiteX33" fmla="*/ 839586 w 2443942"/>
                <a:gd name="connsiteY33" fmla="*/ 1455301 h 1605173"/>
                <a:gd name="connsiteX34" fmla="*/ 864524 w 2443942"/>
                <a:gd name="connsiteY34" fmla="*/ 1471926 h 1605173"/>
                <a:gd name="connsiteX35" fmla="*/ 872837 w 2443942"/>
                <a:gd name="connsiteY35" fmla="*/ 1496864 h 1605173"/>
                <a:gd name="connsiteX36" fmla="*/ 897775 w 2443942"/>
                <a:gd name="connsiteY36" fmla="*/ 1505177 h 1605173"/>
                <a:gd name="connsiteX37" fmla="*/ 922713 w 2443942"/>
                <a:gd name="connsiteY37" fmla="*/ 1521802 h 1605173"/>
                <a:gd name="connsiteX38" fmla="*/ 964277 w 2443942"/>
                <a:gd name="connsiteY38" fmla="*/ 1555053 h 1605173"/>
                <a:gd name="connsiteX39" fmla="*/ 1097280 w 2443942"/>
                <a:gd name="connsiteY39" fmla="*/ 1571679 h 1605173"/>
                <a:gd name="connsiteX40" fmla="*/ 1438102 w 2443942"/>
                <a:gd name="connsiteY40" fmla="*/ 1571679 h 1605173"/>
                <a:gd name="connsiteX41" fmla="*/ 1562793 w 2443942"/>
                <a:gd name="connsiteY41" fmla="*/ 1555053 h 1605173"/>
                <a:gd name="connsiteX42" fmla="*/ 1978429 w 2443942"/>
                <a:gd name="connsiteY42" fmla="*/ 1546741 h 1605173"/>
                <a:gd name="connsiteX43" fmla="*/ 2103120 w 2443942"/>
                <a:gd name="connsiteY43" fmla="*/ 1530115 h 1605173"/>
                <a:gd name="connsiteX44" fmla="*/ 2169622 w 2443942"/>
                <a:gd name="connsiteY44" fmla="*/ 1513490 h 1605173"/>
                <a:gd name="connsiteX45" fmla="*/ 2261062 w 2443942"/>
                <a:gd name="connsiteY45" fmla="*/ 1505177 h 1605173"/>
                <a:gd name="connsiteX46" fmla="*/ 2319251 w 2443942"/>
                <a:gd name="connsiteY46" fmla="*/ 1488551 h 1605173"/>
                <a:gd name="connsiteX47" fmla="*/ 2377440 w 2443942"/>
                <a:gd name="connsiteY47" fmla="*/ 1471926 h 1605173"/>
                <a:gd name="connsiteX48" fmla="*/ 2419004 w 2443942"/>
                <a:gd name="connsiteY48" fmla="*/ 1438675 h 1605173"/>
                <a:gd name="connsiteX49" fmla="*/ 2443942 w 2443942"/>
                <a:gd name="connsiteY49" fmla="*/ 1388799 h 1605173"/>
                <a:gd name="connsiteX50" fmla="*/ 2435629 w 2443942"/>
                <a:gd name="connsiteY50" fmla="*/ 1280733 h 1605173"/>
                <a:gd name="connsiteX51" fmla="*/ 2427317 w 2443942"/>
                <a:gd name="connsiteY51" fmla="*/ 1222544 h 1605173"/>
                <a:gd name="connsiteX52" fmla="*/ 2385753 w 2443942"/>
                <a:gd name="connsiteY52" fmla="*/ 1172668 h 1605173"/>
                <a:gd name="connsiteX53" fmla="*/ 2360815 w 2443942"/>
                <a:gd name="connsiteY53" fmla="*/ 1164355 h 1605173"/>
                <a:gd name="connsiteX54" fmla="*/ 2327564 w 2443942"/>
                <a:gd name="connsiteY54" fmla="*/ 1122791 h 1605173"/>
                <a:gd name="connsiteX55" fmla="*/ 2302626 w 2443942"/>
                <a:gd name="connsiteY55" fmla="*/ 1106166 h 1605173"/>
                <a:gd name="connsiteX56" fmla="*/ 2252749 w 2443942"/>
                <a:gd name="connsiteY56" fmla="*/ 1056290 h 1605173"/>
                <a:gd name="connsiteX57" fmla="*/ 2219499 w 2443942"/>
                <a:gd name="connsiteY57" fmla="*/ 1039664 h 1605173"/>
                <a:gd name="connsiteX58" fmla="*/ 2202873 w 2443942"/>
                <a:gd name="connsiteY58" fmla="*/ 1023039 h 1605173"/>
                <a:gd name="connsiteX59" fmla="*/ 2128059 w 2443942"/>
                <a:gd name="connsiteY59" fmla="*/ 964850 h 1605173"/>
                <a:gd name="connsiteX60" fmla="*/ 2111433 w 2443942"/>
                <a:gd name="connsiteY60" fmla="*/ 939911 h 1605173"/>
                <a:gd name="connsiteX61" fmla="*/ 2069869 w 2443942"/>
                <a:gd name="connsiteY61" fmla="*/ 906661 h 1605173"/>
                <a:gd name="connsiteX62" fmla="*/ 2044931 w 2443942"/>
                <a:gd name="connsiteY62" fmla="*/ 890035 h 1605173"/>
                <a:gd name="connsiteX63" fmla="*/ 2011680 w 2443942"/>
                <a:gd name="connsiteY63" fmla="*/ 848471 h 1605173"/>
                <a:gd name="connsiteX64" fmla="*/ 1953491 w 2443942"/>
                <a:gd name="connsiteY64" fmla="*/ 798595 h 1605173"/>
                <a:gd name="connsiteX65" fmla="*/ 1920240 w 2443942"/>
                <a:gd name="connsiteY65" fmla="*/ 748719 h 1605173"/>
                <a:gd name="connsiteX66" fmla="*/ 1886989 w 2443942"/>
                <a:gd name="connsiteY66" fmla="*/ 690530 h 1605173"/>
                <a:gd name="connsiteX67" fmla="*/ 1862051 w 2443942"/>
                <a:gd name="connsiteY67" fmla="*/ 582464 h 1605173"/>
                <a:gd name="connsiteX68" fmla="*/ 1853739 w 2443942"/>
                <a:gd name="connsiteY68" fmla="*/ 507650 h 1605173"/>
                <a:gd name="connsiteX69" fmla="*/ 1837113 w 2443942"/>
                <a:gd name="connsiteY69" fmla="*/ 474399 h 1605173"/>
                <a:gd name="connsiteX70" fmla="*/ 1795549 w 2443942"/>
                <a:gd name="connsiteY70" fmla="*/ 349708 h 1605173"/>
                <a:gd name="connsiteX71" fmla="*/ 1787237 w 2443942"/>
                <a:gd name="connsiteY71" fmla="*/ 283206 h 1605173"/>
                <a:gd name="connsiteX72" fmla="*/ 1778924 w 2443942"/>
                <a:gd name="connsiteY72" fmla="*/ 258268 h 1605173"/>
                <a:gd name="connsiteX73" fmla="*/ 1770611 w 2443942"/>
                <a:gd name="connsiteY73" fmla="*/ 208391 h 1605173"/>
                <a:gd name="connsiteX74" fmla="*/ 1745673 w 2443942"/>
                <a:gd name="connsiteY74" fmla="*/ 191766 h 1605173"/>
                <a:gd name="connsiteX75" fmla="*/ 1712422 w 2443942"/>
                <a:gd name="connsiteY75" fmla="*/ 166828 h 1605173"/>
                <a:gd name="connsiteX76" fmla="*/ 1695797 w 2443942"/>
                <a:gd name="connsiteY76" fmla="*/ 150202 h 1605173"/>
                <a:gd name="connsiteX77" fmla="*/ 1670859 w 2443942"/>
                <a:gd name="connsiteY77" fmla="*/ 141890 h 1605173"/>
                <a:gd name="connsiteX78" fmla="*/ 1645920 w 2443942"/>
                <a:gd name="connsiteY78" fmla="*/ 116951 h 1605173"/>
                <a:gd name="connsiteX79" fmla="*/ 1612669 w 2443942"/>
                <a:gd name="connsiteY79" fmla="*/ 100326 h 1605173"/>
                <a:gd name="connsiteX80" fmla="*/ 1562793 w 2443942"/>
                <a:gd name="connsiteY80" fmla="*/ 75388 h 1605173"/>
                <a:gd name="connsiteX81" fmla="*/ 1246909 w 2443942"/>
                <a:gd name="connsiteY81" fmla="*/ 92013 h 1605173"/>
                <a:gd name="connsiteX82" fmla="*/ 1163782 w 2443942"/>
                <a:gd name="connsiteY82" fmla="*/ 108639 h 1605173"/>
                <a:gd name="connsiteX83" fmla="*/ 590204 w 2443942"/>
                <a:gd name="connsiteY83" fmla="*/ 100326 h 1605173"/>
                <a:gd name="connsiteX84" fmla="*/ 448888 w 2443942"/>
                <a:gd name="connsiteY84" fmla="*/ 58762 h 1605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443942" h="1605173">
                  <a:moveTo>
                    <a:pt x="448888" y="58762"/>
                  </a:moveTo>
                  <a:cubicBezTo>
                    <a:pt x="417023" y="49064"/>
                    <a:pt x="415481" y="48126"/>
                    <a:pt x="399011" y="42137"/>
                  </a:cubicBezTo>
                  <a:cubicBezTo>
                    <a:pt x="384988" y="37038"/>
                    <a:pt x="371924" y="29130"/>
                    <a:pt x="357448" y="25511"/>
                  </a:cubicBezTo>
                  <a:cubicBezTo>
                    <a:pt x="338440" y="20759"/>
                    <a:pt x="318655" y="19970"/>
                    <a:pt x="299259" y="17199"/>
                  </a:cubicBezTo>
                  <a:cubicBezTo>
                    <a:pt x="288175" y="11657"/>
                    <a:pt x="278381" y="1260"/>
                    <a:pt x="266008" y="573"/>
                  </a:cubicBezTo>
                  <a:cubicBezTo>
                    <a:pt x="208925" y="-2598"/>
                    <a:pt x="155008" y="7989"/>
                    <a:pt x="99753" y="17199"/>
                  </a:cubicBezTo>
                  <a:cubicBezTo>
                    <a:pt x="90942" y="23073"/>
                    <a:pt x="64112" y="38604"/>
                    <a:pt x="58189" y="50450"/>
                  </a:cubicBezTo>
                  <a:cubicBezTo>
                    <a:pt x="-1168" y="169165"/>
                    <a:pt x="73845" y="51904"/>
                    <a:pt x="24939" y="125264"/>
                  </a:cubicBezTo>
                  <a:cubicBezTo>
                    <a:pt x="19397" y="219475"/>
                    <a:pt x="14325" y="313715"/>
                    <a:pt x="8313" y="407897"/>
                  </a:cubicBezTo>
                  <a:cubicBezTo>
                    <a:pt x="6012" y="443952"/>
                    <a:pt x="0" y="479834"/>
                    <a:pt x="0" y="515962"/>
                  </a:cubicBezTo>
                  <a:cubicBezTo>
                    <a:pt x="0" y="590268"/>
                    <a:pt x="3619" y="570192"/>
                    <a:pt x="16626" y="615715"/>
                  </a:cubicBezTo>
                  <a:cubicBezTo>
                    <a:pt x="20175" y="628137"/>
                    <a:pt x="26610" y="660622"/>
                    <a:pt x="33251" y="673904"/>
                  </a:cubicBezTo>
                  <a:cubicBezTo>
                    <a:pt x="37719" y="682840"/>
                    <a:pt x="44335" y="690529"/>
                    <a:pt x="49877" y="698842"/>
                  </a:cubicBezTo>
                  <a:cubicBezTo>
                    <a:pt x="52648" y="718238"/>
                    <a:pt x="49427" y="739506"/>
                    <a:pt x="58189" y="757031"/>
                  </a:cubicBezTo>
                  <a:cubicBezTo>
                    <a:pt x="66951" y="774556"/>
                    <a:pt x="83450" y="787726"/>
                    <a:pt x="99753" y="798595"/>
                  </a:cubicBezTo>
                  <a:cubicBezTo>
                    <a:pt x="127068" y="816806"/>
                    <a:pt x="161012" y="840925"/>
                    <a:pt x="191193" y="848471"/>
                  </a:cubicBezTo>
                  <a:lnTo>
                    <a:pt x="224444" y="856784"/>
                  </a:lnTo>
                  <a:cubicBezTo>
                    <a:pt x="288344" y="899385"/>
                    <a:pt x="254611" y="886750"/>
                    <a:pt x="324197" y="898348"/>
                  </a:cubicBezTo>
                  <a:cubicBezTo>
                    <a:pt x="340822" y="903890"/>
                    <a:pt x="361681" y="902581"/>
                    <a:pt x="374073" y="914973"/>
                  </a:cubicBezTo>
                  <a:cubicBezTo>
                    <a:pt x="379615" y="920515"/>
                    <a:pt x="383689" y="928094"/>
                    <a:pt x="390699" y="931599"/>
                  </a:cubicBezTo>
                  <a:cubicBezTo>
                    <a:pt x="406373" y="939436"/>
                    <a:pt x="440575" y="948224"/>
                    <a:pt x="440575" y="948224"/>
                  </a:cubicBezTo>
                  <a:cubicBezTo>
                    <a:pt x="482699" y="990350"/>
                    <a:pt x="428183" y="940789"/>
                    <a:pt x="482139" y="973162"/>
                  </a:cubicBezTo>
                  <a:cubicBezTo>
                    <a:pt x="488859" y="977194"/>
                    <a:pt x="492494" y="985086"/>
                    <a:pt x="498764" y="989788"/>
                  </a:cubicBezTo>
                  <a:cubicBezTo>
                    <a:pt x="514749" y="1001777"/>
                    <a:pt x="534511" y="1008910"/>
                    <a:pt x="548640" y="1023039"/>
                  </a:cubicBezTo>
                  <a:cubicBezTo>
                    <a:pt x="556953" y="1031352"/>
                    <a:pt x="564299" y="1040759"/>
                    <a:pt x="573579" y="1047977"/>
                  </a:cubicBezTo>
                  <a:cubicBezTo>
                    <a:pt x="589351" y="1060244"/>
                    <a:pt x="609326" y="1067099"/>
                    <a:pt x="623455" y="1081228"/>
                  </a:cubicBezTo>
                  <a:cubicBezTo>
                    <a:pt x="645622" y="1103395"/>
                    <a:pt x="672568" y="1121646"/>
                    <a:pt x="689957" y="1147730"/>
                  </a:cubicBezTo>
                  <a:cubicBezTo>
                    <a:pt x="695499" y="1156043"/>
                    <a:pt x="702114" y="1163732"/>
                    <a:pt x="706582" y="1172668"/>
                  </a:cubicBezTo>
                  <a:cubicBezTo>
                    <a:pt x="740998" y="1241500"/>
                    <a:pt x="683875" y="1151076"/>
                    <a:pt x="731520" y="1222544"/>
                  </a:cubicBezTo>
                  <a:cubicBezTo>
                    <a:pt x="750569" y="1298738"/>
                    <a:pt x="735471" y="1270034"/>
                    <a:pt x="764771" y="1313984"/>
                  </a:cubicBezTo>
                  <a:cubicBezTo>
                    <a:pt x="766324" y="1320196"/>
                    <a:pt x="776286" y="1363654"/>
                    <a:pt x="781397" y="1372173"/>
                  </a:cubicBezTo>
                  <a:cubicBezTo>
                    <a:pt x="785429" y="1378893"/>
                    <a:pt x="792480" y="1383257"/>
                    <a:pt x="798022" y="1388799"/>
                  </a:cubicBezTo>
                  <a:cubicBezTo>
                    <a:pt x="800793" y="1397112"/>
                    <a:pt x="802416" y="1405900"/>
                    <a:pt x="806335" y="1413737"/>
                  </a:cubicBezTo>
                  <a:cubicBezTo>
                    <a:pt x="813536" y="1428140"/>
                    <a:pt x="826699" y="1444991"/>
                    <a:pt x="839586" y="1455301"/>
                  </a:cubicBezTo>
                  <a:cubicBezTo>
                    <a:pt x="847387" y="1461542"/>
                    <a:pt x="856211" y="1466384"/>
                    <a:pt x="864524" y="1471926"/>
                  </a:cubicBezTo>
                  <a:cubicBezTo>
                    <a:pt x="867295" y="1480239"/>
                    <a:pt x="866641" y="1490668"/>
                    <a:pt x="872837" y="1496864"/>
                  </a:cubicBezTo>
                  <a:cubicBezTo>
                    <a:pt x="879033" y="1503060"/>
                    <a:pt x="889938" y="1501258"/>
                    <a:pt x="897775" y="1505177"/>
                  </a:cubicBezTo>
                  <a:cubicBezTo>
                    <a:pt x="906711" y="1509645"/>
                    <a:pt x="914912" y="1515561"/>
                    <a:pt x="922713" y="1521802"/>
                  </a:cubicBezTo>
                  <a:cubicBezTo>
                    <a:pt x="938929" y="1534775"/>
                    <a:pt x="942346" y="1547743"/>
                    <a:pt x="964277" y="1555053"/>
                  </a:cubicBezTo>
                  <a:cubicBezTo>
                    <a:pt x="986377" y="1562420"/>
                    <a:pt x="1088657" y="1570817"/>
                    <a:pt x="1097280" y="1571679"/>
                  </a:cubicBezTo>
                  <a:cubicBezTo>
                    <a:pt x="1220835" y="1633454"/>
                    <a:pt x="1130841" y="1595315"/>
                    <a:pt x="1438102" y="1571679"/>
                  </a:cubicBezTo>
                  <a:cubicBezTo>
                    <a:pt x="1479910" y="1568463"/>
                    <a:pt x="1520906" y="1556986"/>
                    <a:pt x="1562793" y="1555053"/>
                  </a:cubicBezTo>
                  <a:cubicBezTo>
                    <a:pt x="1701219" y="1548664"/>
                    <a:pt x="1839884" y="1549512"/>
                    <a:pt x="1978429" y="1546741"/>
                  </a:cubicBezTo>
                  <a:cubicBezTo>
                    <a:pt x="2069281" y="1524027"/>
                    <a:pt x="1925537" y="1558154"/>
                    <a:pt x="2103120" y="1530115"/>
                  </a:cubicBezTo>
                  <a:cubicBezTo>
                    <a:pt x="2125690" y="1526551"/>
                    <a:pt x="2146866" y="1515559"/>
                    <a:pt x="2169622" y="1513490"/>
                  </a:cubicBezTo>
                  <a:lnTo>
                    <a:pt x="2261062" y="1505177"/>
                  </a:lnTo>
                  <a:cubicBezTo>
                    <a:pt x="2365063" y="1479176"/>
                    <a:pt x="2235732" y="1512413"/>
                    <a:pt x="2319251" y="1488551"/>
                  </a:cubicBezTo>
                  <a:cubicBezTo>
                    <a:pt x="2331688" y="1484998"/>
                    <a:pt x="2364147" y="1478572"/>
                    <a:pt x="2377440" y="1471926"/>
                  </a:cubicBezTo>
                  <a:cubicBezTo>
                    <a:pt x="2391846" y="1464723"/>
                    <a:pt x="2408693" y="1451564"/>
                    <a:pt x="2419004" y="1438675"/>
                  </a:cubicBezTo>
                  <a:cubicBezTo>
                    <a:pt x="2437420" y="1415654"/>
                    <a:pt x="2435162" y="1415139"/>
                    <a:pt x="2443942" y="1388799"/>
                  </a:cubicBezTo>
                  <a:cubicBezTo>
                    <a:pt x="2441171" y="1352777"/>
                    <a:pt x="2439224" y="1316682"/>
                    <a:pt x="2435629" y="1280733"/>
                  </a:cubicBezTo>
                  <a:cubicBezTo>
                    <a:pt x="2433679" y="1261237"/>
                    <a:pt x="2432947" y="1241311"/>
                    <a:pt x="2427317" y="1222544"/>
                  </a:cubicBezTo>
                  <a:cubicBezTo>
                    <a:pt x="2423484" y="1209766"/>
                    <a:pt x="2395029" y="1178852"/>
                    <a:pt x="2385753" y="1172668"/>
                  </a:cubicBezTo>
                  <a:cubicBezTo>
                    <a:pt x="2378462" y="1167807"/>
                    <a:pt x="2369128" y="1167126"/>
                    <a:pt x="2360815" y="1164355"/>
                  </a:cubicBezTo>
                  <a:cubicBezTo>
                    <a:pt x="2348472" y="1145842"/>
                    <a:pt x="2344483" y="1136326"/>
                    <a:pt x="2327564" y="1122791"/>
                  </a:cubicBezTo>
                  <a:cubicBezTo>
                    <a:pt x="2319763" y="1116550"/>
                    <a:pt x="2310093" y="1112803"/>
                    <a:pt x="2302626" y="1106166"/>
                  </a:cubicBezTo>
                  <a:cubicBezTo>
                    <a:pt x="2285053" y="1090546"/>
                    <a:pt x="2271109" y="1070978"/>
                    <a:pt x="2252749" y="1056290"/>
                  </a:cubicBezTo>
                  <a:cubicBezTo>
                    <a:pt x="2243073" y="1048549"/>
                    <a:pt x="2229809" y="1046538"/>
                    <a:pt x="2219499" y="1039664"/>
                  </a:cubicBezTo>
                  <a:cubicBezTo>
                    <a:pt x="2212978" y="1035317"/>
                    <a:pt x="2208939" y="1028002"/>
                    <a:pt x="2202873" y="1023039"/>
                  </a:cubicBezTo>
                  <a:cubicBezTo>
                    <a:pt x="2178421" y="1003033"/>
                    <a:pt x="2145584" y="991137"/>
                    <a:pt x="2128059" y="964850"/>
                  </a:cubicBezTo>
                  <a:cubicBezTo>
                    <a:pt x="2122517" y="956537"/>
                    <a:pt x="2118498" y="946976"/>
                    <a:pt x="2111433" y="939911"/>
                  </a:cubicBezTo>
                  <a:cubicBezTo>
                    <a:pt x="2098887" y="927365"/>
                    <a:pt x="2084063" y="917306"/>
                    <a:pt x="2069869" y="906661"/>
                  </a:cubicBezTo>
                  <a:cubicBezTo>
                    <a:pt x="2061876" y="900667"/>
                    <a:pt x="2051995" y="897100"/>
                    <a:pt x="2044931" y="890035"/>
                  </a:cubicBezTo>
                  <a:cubicBezTo>
                    <a:pt x="2032385" y="877489"/>
                    <a:pt x="2024226" y="861017"/>
                    <a:pt x="2011680" y="848471"/>
                  </a:cubicBezTo>
                  <a:cubicBezTo>
                    <a:pt x="1972634" y="809425"/>
                    <a:pt x="1985163" y="839316"/>
                    <a:pt x="1953491" y="798595"/>
                  </a:cubicBezTo>
                  <a:cubicBezTo>
                    <a:pt x="1941224" y="782823"/>
                    <a:pt x="1931324" y="765344"/>
                    <a:pt x="1920240" y="748719"/>
                  </a:cubicBezTo>
                  <a:cubicBezTo>
                    <a:pt x="1896743" y="713473"/>
                    <a:pt x="1908081" y="732713"/>
                    <a:pt x="1886989" y="690530"/>
                  </a:cubicBezTo>
                  <a:cubicBezTo>
                    <a:pt x="1868646" y="598810"/>
                    <a:pt x="1879300" y="634210"/>
                    <a:pt x="1862051" y="582464"/>
                  </a:cubicBezTo>
                  <a:cubicBezTo>
                    <a:pt x="1859280" y="557526"/>
                    <a:pt x="1859381" y="532099"/>
                    <a:pt x="1853739" y="507650"/>
                  </a:cubicBezTo>
                  <a:cubicBezTo>
                    <a:pt x="1850953" y="495575"/>
                    <a:pt x="1840306" y="486373"/>
                    <a:pt x="1837113" y="474399"/>
                  </a:cubicBezTo>
                  <a:cubicBezTo>
                    <a:pt x="1804175" y="350882"/>
                    <a:pt x="1845263" y="415992"/>
                    <a:pt x="1795549" y="349708"/>
                  </a:cubicBezTo>
                  <a:cubicBezTo>
                    <a:pt x="1792778" y="327541"/>
                    <a:pt x="1791233" y="305185"/>
                    <a:pt x="1787237" y="283206"/>
                  </a:cubicBezTo>
                  <a:cubicBezTo>
                    <a:pt x="1785670" y="274585"/>
                    <a:pt x="1780825" y="266822"/>
                    <a:pt x="1778924" y="258268"/>
                  </a:cubicBezTo>
                  <a:cubicBezTo>
                    <a:pt x="1775268" y="241814"/>
                    <a:pt x="1778149" y="223467"/>
                    <a:pt x="1770611" y="208391"/>
                  </a:cubicBezTo>
                  <a:cubicBezTo>
                    <a:pt x="1766143" y="199455"/>
                    <a:pt x="1753803" y="197573"/>
                    <a:pt x="1745673" y="191766"/>
                  </a:cubicBezTo>
                  <a:cubicBezTo>
                    <a:pt x="1734399" y="183713"/>
                    <a:pt x="1723065" y="175698"/>
                    <a:pt x="1712422" y="166828"/>
                  </a:cubicBezTo>
                  <a:cubicBezTo>
                    <a:pt x="1706401" y="161811"/>
                    <a:pt x="1702517" y="154234"/>
                    <a:pt x="1695797" y="150202"/>
                  </a:cubicBezTo>
                  <a:cubicBezTo>
                    <a:pt x="1688283" y="145694"/>
                    <a:pt x="1679172" y="144661"/>
                    <a:pt x="1670859" y="141890"/>
                  </a:cubicBezTo>
                  <a:cubicBezTo>
                    <a:pt x="1662546" y="133577"/>
                    <a:pt x="1655487" y="123784"/>
                    <a:pt x="1645920" y="116951"/>
                  </a:cubicBezTo>
                  <a:cubicBezTo>
                    <a:pt x="1635836" y="109748"/>
                    <a:pt x="1623428" y="106474"/>
                    <a:pt x="1612669" y="100326"/>
                  </a:cubicBezTo>
                  <a:cubicBezTo>
                    <a:pt x="1567547" y="74543"/>
                    <a:pt x="1608517" y="90630"/>
                    <a:pt x="1562793" y="75388"/>
                  </a:cubicBezTo>
                  <a:cubicBezTo>
                    <a:pt x="1457498" y="80930"/>
                    <a:pt x="1351985" y="83257"/>
                    <a:pt x="1246909" y="92013"/>
                  </a:cubicBezTo>
                  <a:cubicBezTo>
                    <a:pt x="1218749" y="94360"/>
                    <a:pt x="1192038" y="108281"/>
                    <a:pt x="1163782" y="108639"/>
                  </a:cubicBezTo>
                  <a:lnTo>
                    <a:pt x="590204" y="100326"/>
                  </a:lnTo>
                  <a:cubicBezTo>
                    <a:pt x="496820" y="76981"/>
                    <a:pt x="480753" y="68460"/>
                    <a:pt x="448888" y="58762"/>
                  </a:cubicBezTo>
                  <a:close/>
                </a:path>
              </a:pathLst>
            </a:custGeom>
            <a:solidFill>
              <a:srgbClr val="77787C"/>
            </a:solidFill>
            <a:ln w="3175">
              <a:solidFill>
                <a:srgbClr val="77787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3" name="Freeform: Shape 2"/>
            <p:cNvSpPr/>
            <p:nvPr/>
          </p:nvSpPr>
          <p:spPr bwMode="auto">
            <a:xfrm>
              <a:off x="1188720" y="3524596"/>
              <a:ext cx="1920240" cy="939339"/>
            </a:xfrm>
            <a:custGeom>
              <a:avLst/>
              <a:gdLst>
                <a:gd name="connsiteX0" fmla="*/ 91440 w 1920240"/>
                <a:gd name="connsiteY0" fmla="*/ 33251 h 939339"/>
                <a:gd name="connsiteX1" fmla="*/ 881149 w 1920240"/>
                <a:gd name="connsiteY1" fmla="*/ 24939 h 939339"/>
                <a:gd name="connsiteX2" fmla="*/ 1512916 w 1920240"/>
                <a:gd name="connsiteY2" fmla="*/ 0 h 939339"/>
                <a:gd name="connsiteX3" fmla="*/ 1870364 w 1920240"/>
                <a:gd name="connsiteY3" fmla="*/ 8313 h 939339"/>
                <a:gd name="connsiteX4" fmla="*/ 1878676 w 1920240"/>
                <a:gd name="connsiteY4" fmla="*/ 41564 h 939339"/>
                <a:gd name="connsiteX5" fmla="*/ 1886989 w 1920240"/>
                <a:gd name="connsiteY5" fmla="*/ 673331 h 939339"/>
                <a:gd name="connsiteX6" fmla="*/ 1895302 w 1920240"/>
                <a:gd name="connsiteY6" fmla="*/ 698269 h 939339"/>
                <a:gd name="connsiteX7" fmla="*/ 1920240 w 1920240"/>
                <a:gd name="connsiteY7" fmla="*/ 756459 h 939339"/>
                <a:gd name="connsiteX8" fmla="*/ 1911927 w 1920240"/>
                <a:gd name="connsiteY8" fmla="*/ 847899 h 939339"/>
                <a:gd name="connsiteX9" fmla="*/ 1870364 w 1920240"/>
                <a:gd name="connsiteY9" fmla="*/ 856211 h 939339"/>
                <a:gd name="connsiteX10" fmla="*/ 1778924 w 1920240"/>
                <a:gd name="connsiteY10" fmla="*/ 881149 h 939339"/>
                <a:gd name="connsiteX11" fmla="*/ 1704109 w 1920240"/>
                <a:gd name="connsiteY11" fmla="*/ 889462 h 939339"/>
                <a:gd name="connsiteX12" fmla="*/ 1637607 w 1920240"/>
                <a:gd name="connsiteY12" fmla="*/ 897775 h 939339"/>
                <a:gd name="connsiteX13" fmla="*/ 1579418 w 1920240"/>
                <a:gd name="connsiteY13" fmla="*/ 906088 h 939339"/>
                <a:gd name="connsiteX14" fmla="*/ 1487978 w 1920240"/>
                <a:gd name="connsiteY14" fmla="*/ 922713 h 939339"/>
                <a:gd name="connsiteX15" fmla="*/ 1371600 w 1920240"/>
                <a:gd name="connsiteY15" fmla="*/ 939339 h 939339"/>
                <a:gd name="connsiteX16" fmla="*/ 1105593 w 1920240"/>
                <a:gd name="connsiteY16" fmla="*/ 931026 h 939339"/>
                <a:gd name="connsiteX17" fmla="*/ 1072342 w 1920240"/>
                <a:gd name="connsiteY17" fmla="*/ 922713 h 939339"/>
                <a:gd name="connsiteX18" fmla="*/ 980902 w 1920240"/>
                <a:gd name="connsiteY18" fmla="*/ 906088 h 939339"/>
                <a:gd name="connsiteX19" fmla="*/ 906087 w 1920240"/>
                <a:gd name="connsiteY19" fmla="*/ 881149 h 939339"/>
                <a:gd name="connsiteX20" fmla="*/ 798022 w 1920240"/>
                <a:gd name="connsiteY20" fmla="*/ 864524 h 939339"/>
                <a:gd name="connsiteX21" fmla="*/ 689956 w 1920240"/>
                <a:gd name="connsiteY21" fmla="*/ 831273 h 939339"/>
                <a:gd name="connsiteX22" fmla="*/ 565265 w 1920240"/>
                <a:gd name="connsiteY22" fmla="*/ 814648 h 939339"/>
                <a:gd name="connsiteX23" fmla="*/ 457200 w 1920240"/>
                <a:gd name="connsiteY23" fmla="*/ 798022 h 939339"/>
                <a:gd name="connsiteX24" fmla="*/ 257695 w 1920240"/>
                <a:gd name="connsiteY24" fmla="*/ 814648 h 939339"/>
                <a:gd name="connsiteX25" fmla="*/ 191193 w 1920240"/>
                <a:gd name="connsiteY25" fmla="*/ 831273 h 939339"/>
                <a:gd name="connsiteX26" fmla="*/ 74815 w 1920240"/>
                <a:gd name="connsiteY26" fmla="*/ 806335 h 939339"/>
                <a:gd name="connsiteX27" fmla="*/ 49876 w 1920240"/>
                <a:gd name="connsiteY27" fmla="*/ 723208 h 939339"/>
                <a:gd name="connsiteX28" fmla="*/ 33251 w 1920240"/>
                <a:gd name="connsiteY28" fmla="*/ 698269 h 939339"/>
                <a:gd name="connsiteX29" fmla="*/ 16625 w 1920240"/>
                <a:gd name="connsiteY29" fmla="*/ 548640 h 939339"/>
                <a:gd name="connsiteX30" fmla="*/ 8313 w 1920240"/>
                <a:gd name="connsiteY30" fmla="*/ 515389 h 939339"/>
                <a:gd name="connsiteX31" fmla="*/ 0 w 1920240"/>
                <a:gd name="connsiteY31" fmla="*/ 448888 h 939339"/>
                <a:gd name="connsiteX32" fmla="*/ 8313 w 1920240"/>
                <a:gd name="connsiteY32" fmla="*/ 166255 h 939339"/>
                <a:gd name="connsiteX33" fmla="*/ 74815 w 1920240"/>
                <a:gd name="connsiteY33" fmla="*/ 124691 h 939339"/>
                <a:gd name="connsiteX34" fmla="*/ 124691 w 1920240"/>
                <a:gd name="connsiteY34" fmla="*/ 108066 h 939339"/>
                <a:gd name="connsiteX35" fmla="*/ 116378 w 1920240"/>
                <a:gd name="connsiteY35" fmla="*/ 74815 h 939339"/>
                <a:gd name="connsiteX36" fmla="*/ 91440 w 1920240"/>
                <a:gd name="connsiteY36" fmla="*/ 33251 h 93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20240" h="939339">
                  <a:moveTo>
                    <a:pt x="91440" y="33251"/>
                  </a:moveTo>
                  <a:cubicBezTo>
                    <a:pt x="218902" y="24938"/>
                    <a:pt x="617942" y="29754"/>
                    <a:pt x="881149" y="24939"/>
                  </a:cubicBezTo>
                  <a:cubicBezTo>
                    <a:pt x="1423391" y="15020"/>
                    <a:pt x="1270593" y="34619"/>
                    <a:pt x="1512916" y="0"/>
                  </a:cubicBezTo>
                  <a:lnTo>
                    <a:pt x="1870364" y="8313"/>
                  </a:lnTo>
                  <a:cubicBezTo>
                    <a:pt x="1881716" y="9603"/>
                    <a:pt x="1878390" y="30143"/>
                    <a:pt x="1878676" y="41564"/>
                  </a:cubicBezTo>
                  <a:cubicBezTo>
                    <a:pt x="1883939" y="252105"/>
                    <a:pt x="1881659" y="462791"/>
                    <a:pt x="1886989" y="673331"/>
                  </a:cubicBezTo>
                  <a:cubicBezTo>
                    <a:pt x="1887211" y="682091"/>
                    <a:pt x="1891850" y="690215"/>
                    <a:pt x="1895302" y="698269"/>
                  </a:cubicBezTo>
                  <a:cubicBezTo>
                    <a:pt x="1926116" y="770169"/>
                    <a:pt x="1900746" y="697976"/>
                    <a:pt x="1920240" y="756459"/>
                  </a:cubicBezTo>
                  <a:cubicBezTo>
                    <a:pt x="1917469" y="786939"/>
                    <a:pt x="1925614" y="820524"/>
                    <a:pt x="1911927" y="847899"/>
                  </a:cubicBezTo>
                  <a:cubicBezTo>
                    <a:pt x="1905608" y="860536"/>
                    <a:pt x="1883995" y="852494"/>
                    <a:pt x="1870364" y="856211"/>
                  </a:cubicBezTo>
                  <a:cubicBezTo>
                    <a:pt x="1809605" y="872782"/>
                    <a:pt x="1835639" y="873047"/>
                    <a:pt x="1778924" y="881149"/>
                  </a:cubicBezTo>
                  <a:cubicBezTo>
                    <a:pt x="1754084" y="884697"/>
                    <a:pt x="1729029" y="886530"/>
                    <a:pt x="1704109" y="889462"/>
                  </a:cubicBezTo>
                  <a:lnTo>
                    <a:pt x="1637607" y="897775"/>
                  </a:lnTo>
                  <a:cubicBezTo>
                    <a:pt x="1618186" y="900365"/>
                    <a:pt x="1598745" y="902867"/>
                    <a:pt x="1579418" y="906088"/>
                  </a:cubicBezTo>
                  <a:cubicBezTo>
                    <a:pt x="1458643" y="926217"/>
                    <a:pt x="1626572" y="901923"/>
                    <a:pt x="1487978" y="922713"/>
                  </a:cubicBezTo>
                  <a:lnTo>
                    <a:pt x="1371600" y="939339"/>
                  </a:lnTo>
                  <a:cubicBezTo>
                    <a:pt x="1282931" y="936568"/>
                    <a:pt x="1194169" y="935947"/>
                    <a:pt x="1105593" y="931026"/>
                  </a:cubicBezTo>
                  <a:cubicBezTo>
                    <a:pt x="1094186" y="930392"/>
                    <a:pt x="1083583" y="924757"/>
                    <a:pt x="1072342" y="922713"/>
                  </a:cubicBezTo>
                  <a:cubicBezTo>
                    <a:pt x="1022425" y="913637"/>
                    <a:pt x="1021743" y="918654"/>
                    <a:pt x="980902" y="906088"/>
                  </a:cubicBezTo>
                  <a:cubicBezTo>
                    <a:pt x="955777" y="898357"/>
                    <a:pt x="931676" y="887170"/>
                    <a:pt x="906087" y="881149"/>
                  </a:cubicBezTo>
                  <a:cubicBezTo>
                    <a:pt x="783233" y="852242"/>
                    <a:pt x="888264" y="889135"/>
                    <a:pt x="798022" y="864524"/>
                  </a:cubicBezTo>
                  <a:cubicBezTo>
                    <a:pt x="757518" y="853477"/>
                    <a:pt x="732178" y="838950"/>
                    <a:pt x="689956" y="831273"/>
                  </a:cubicBezTo>
                  <a:cubicBezTo>
                    <a:pt x="648701" y="823772"/>
                    <a:pt x="606775" y="820578"/>
                    <a:pt x="565265" y="814648"/>
                  </a:cubicBezTo>
                  <a:cubicBezTo>
                    <a:pt x="529186" y="809494"/>
                    <a:pt x="493222" y="803564"/>
                    <a:pt x="457200" y="798022"/>
                  </a:cubicBezTo>
                  <a:cubicBezTo>
                    <a:pt x="411832" y="800858"/>
                    <a:pt x="312989" y="804280"/>
                    <a:pt x="257695" y="814648"/>
                  </a:cubicBezTo>
                  <a:cubicBezTo>
                    <a:pt x="235237" y="818859"/>
                    <a:pt x="191193" y="831273"/>
                    <a:pt x="191193" y="831273"/>
                  </a:cubicBezTo>
                  <a:cubicBezTo>
                    <a:pt x="152400" y="822960"/>
                    <a:pt x="111962" y="820265"/>
                    <a:pt x="74815" y="806335"/>
                  </a:cubicBezTo>
                  <a:cubicBezTo>
                    <a:pt x="51629" y="797640"/>
                    <a:pt x="51152" y="727460"/>
                    <a:pt x="49876" y="723208"/>
                  </a:cubicBezTo>
                  <a:cubicBezTo>
                    <a:pt x="47005" y="713639"/>
                    <a:pt x="38793" y="706582"/>
                    <a:pt x="33251" y="698269"/>
                  </a:cubicBezTo>
                  <a:cubicBezTo>
                    <a:pt x="13129" y="597664"/>
                    <a:pt x="38100" y="731180"/>
                    <a:pt x="16625" y="548640"/>
                  </a:cubicBezTo>
                  <a:cubicBezTo>
                    <a:pt x="15290" y="537294"/>
                    <a:pt x="10191" y="526658"/>
                    <a:pt x="8313" y="515389"/>
                  </a:cubicBezTo>
                  <a:cubicBezTo>
                    <a:pt x="4640" y="493353"/>
                    <a:pt x="2771" y="471055"/>
                    <a:pt x="0" y="448888"/>
                  </a:cubicBezTo>
                  <a:cubicBezTo>
                    <a:pt x="2771" y="354677"/>
                    <a:pt x="-3983" y="259701"/>
                    <a:pt x="8313" y="166255"/>
                  </a:cubicBezTo>
                  <a:cubicBezTo>
                    <a:pt x="12731" y="132675"/>
                    <a:pt x="53261" y="131157"/>
                    <a:pt x="74815" y="124691"/>
                  </a:cubicBezTo>
                  <a:cubicBezTo>
                    <a:pt x="91601" y="119655"/>
                    <a:pt x="124691" y="108066"/>
                    <a:pt x="124691" y="108066"/>
                  </a:cubicBezTo>
                  <a:cubicBezTo>
                    <a:pt x="121920" y="96982"/>
                    <a:pt x="119517" y="85800"/>
                    <a:pt x="116378" y="74815"/>
                  </a:cubicBezTo>
                  <a:cubicBezTo>
                    <a:pt x="113971" y="66390"/>
                    <a:pt x="-36022" y="41564"/>
                    <a:pt x="91440" y="33251"/>
                  </a:cubicBezTo>
                  <a:close/>
                </a:path>
              </a:pathLst>
            </a:custGeom>
            <a:solidFill>
              <a:srgbClr val="9495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4" name="Freeform: Shape 3"/>
            <p:cNvSpPr/>
            <p:nvPr/>
          </p:nvSpPr>
          <p:spPr bwMode="auto">
            <a:xfrm>
              <a:off x="6184669" y="3516284"/>
              <a:ext cx="349135" cy="847898"/>
            </a:xfrm>
            <a:custGeom>
              <a:avLst/>
              <a:gdLst>
                <a:gd name="connsiteX0" fmla="*/ 0 w 349135"/>
                <a:gd name="connsiteY0" fmla="*/ 847898 h 847898"/>
                <a:gd name="connsiteX1" fmla="*/ 58189 w 349135"/>
                <a:gd name="connsiteY1" fmla="*/ 623454 h 847898"/>
                <a:gd name="connsiteX2" fmla="*/ 74815 w 349135"/>
                <a:gd name="connsiteY2" fmla="*/ 532014 h 847898"/>
                <a:gd name="connsiteX3" fmla="*/ 91440 w 349135"/>
                <a:gd name="connsiteY3" fmla="*/ 457200 h 847898"/>
                <a:gd name="connsiteX4" fmla="*/ 124691 w 349135"/>
                <a:gd name="connsiteY4" fmla="*/ 407323 h 847898"/>
                <a:gd name="connsiteX5" fmla="*/ 133004 w 349135"/>
                <a:gd name="connsiteY5" fmla="*/ 382385 h 847898"/>
                <a:gd name="connsiteX6" fmla="*/ 157942 w 349135"/>
                <a:gd name="connsiteY6" fmla="*/ 357447 h 847898"/>
                <a:gd name="connsiteX7" fmla="*/ 174567 w 349135"/>
                <a:gd name="connsiteY7" fmla="*/ 332509 h 847898"/>
                <a:gd name="connsiteX8" fmla="*/ 207818 w 349135"/>
                <a:gd name="connsiteY8" fmla="*/ 274320 h 847898"/>
                <a:gd name="connsiteX9" fmla="*/ 232756 w 349135"/>
                <a:gd name="connsiteY9" fmla="*/ 224443 h 847898"/>
                <a:gd name="connsiteX10" fmla="*/ 282633 w 349135"/>
                <a:gd name="connsiteY10" fmla="*/ 108065 h 847898"/>
                <a:gd name="connsiteX11" fmla="*/ 315884 w 349135"/>
                <a:gd name="connsiteY11" fmla="*/ 58189 h 847898"/>
                <a:gd name="connsiteX12" fmla="*/ 324196 w 349135"/>
                <a:gd name="connsiteY12" fmla="*/ 33251 h 847898"/>
                <a:gd name="connsiteX13" fmla="*/ 349135 w 349135"/>
                <a:gd name="connsiteY13" fmla="*/ 0 h 84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135" h="847898">
                  <a:moveTo>
                    <a:pt x="0" y="847898"/>
                  </a:moveTo>
                  <a:cubicBezTo>
                    <a:pt x="33503" y="747388"/>
                    <a:pt x="42282" y="734800"/>
                    <a:pt x="58189" y="623454"/>
                  </a:cubicBezTo>
                  <a:cubicBezTo>
                    <a:pt x="72602" y="522570"/>
                    <a:pt x="59135" y="602574"/>
                    <a:pt x="74815" y="532014"/>
                  </a:cubicBezTo>
                  <a:cubicBezTo>
                    <a:pt x="75866" y="527287"/>
                    <a:pt x="87384" y="465313"/>
                    <a:pt x="91440" y="457200"/>
                  </a:cubicBezTo>
                  <a:cubicBezTo>
                    <a:pt x="100376" y="439328"/>
                    <a:pt x="118372" y="426279"/>
                    <a:pt x="124691" y="407323"/>
                  </a:cubicBezTo>
                  <a:cubicBezTo>
                    <a:pt x="127462" y="399010"/>
                    <a:pt x="128143" y="389676"/>
                    <a:pt x="133004" y="382385"/>
                  </a:cubicBezTo>
                  <a:cubicBezTo>
                    <a:pt x="139525" y="372604"/>
                    <a:pt x="150416" y="366478"/>
                    <a:pt x="157942" y="357447"/>
                  </a:cubicBezTo>
                  <a:cubicBezTo>
                    <a:pt x="164338" y="349772"/>
                    <a:pt x="169025" y="340822"/>
                    <a:pt x="174567" y="332509"/>
                  </a:cubicBezTo>
                  <a:cubicBezTo>
                    <a:pt x="196427" y="245070"/>
                    <a:pt x="163795" y="351359"/>
                    <a:pt x="207818" y="274320"/>
                  </a:cubicBezTo>
                  <a:cubicBezTo>
                    <a:pt x="248675" y="202821"/>
                    <a:pt x="187032" y="270170"/>
                    <a:pt x="232756" y="224443"/>
                  </a:cubicBezTo>
                  <a:cubicBezTo>
                    <a:pt x="267361" y="86027"/>
                    <a:pt x="225223" y="222888"/>
                    <a:pt x="282633" y="108065"/>
                  </a:cubicBezTo>
                  <a:cubicBezTo>
                    <a:pt x="302763" y="67804"/>
                    <a:pt x="290495" y="83576"/>
                    <a:pt x="315884" y="58189"/>
                  </a:cubicBezTo>
                  <a:cubicBezTo>
                    <a:pt x="318655" y="49876"/>
                    <a:pt x="320277" y="41088"/>
                    <a:pt x="324196" y="33251"/>
                  </a:cubicBezTo>
                  <a:cubicBezTo>
                    <a:pt x="333597" y="14449"/>
                    <a:pt x="337443" y="11690"/>
                    <a:pt x="349135" y="0"/>
                  </a:cubicBezTo>
                </a:path>
              </a:pathLst>
            </a:cu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Freeform: Shape 6"/>
            <p:cNvSpPr/>
            <p:nvPr/>
          </p:nvSpPr>
          <p:spPr bwMode="auto">
            <a:xfrm>
              <a:off x="6183456" y="2186247"/>
              <a:ext cx="1664831" cy="2518757"/>
            </a:xfrm>
            <a:custGeom>
              <a:avLst/>
              <a:gdLst>
                <a:gd name="connsiteX0" fmla="*/ 1381126 w 1664831"/>
                <a:gd name="connsiteY0" fmla="*/ 0 h 2518757"/>
                <a:gd name="connsiteX1" fmla="*/ 1331249 w 1664831"/>
                <a:gd name="connsiteY1" fmla="*/ 74815 h 2518757"/>
                <a:gd name="connsiteX2" fmla="*/ 1322937 w 1664831"/>
                <a:gd name="connsiteY2" fmla="*/ 99753 h 2518757"/>
                <a:gd name="connsiteX3" fmla="*/ 1289686 w 1664831"/>
                <a:gd name="connsiteY3" fmla="*/ 108066 h 2518757"/>
                <a:gd name="connsiteX4" fmla="*/ 1273060 w 1664831"/>
                <a:gd name="connsiteY4" fmla="*/ 124691 h 2518757"/>
                <a:gd name="connsiteX5" fmla="*/ 1248122 w 1664831"/>
                <a:gd name="connsiteY5" fmla="*/ 166255 h 2518757"/>
                <a:gd name="connsiteX6" fmla="*/ 1231497 w 1664831"/>
                <a:gd name="connsiteY6" fmla="*/ 199506 h 2518757"/>
                <a:gd name="connsiteX7" fmla="*/ 1214871 w 1664831"/>
                <a:gd name="connsiteY7" fmla="*/ 216131 h 2518757"/>
                <a:gd name="connsiteX8" fmla="*/ 1189933 w 1664831"/>
                <a:gd name="connsiteY8" fmla="*/ 307571 h 2518757"/>
                <a:gd name="connsiteX9" fmla="*/ 1173308 w 1664831"/>
                <a:gd name="connsiteY9" fmla="*/ 324197 h 2518757"/>
                <a:gd name="connsiteX10" fmla="*/ 1140057 w 1664831"/>
                <a:gd name="connsiteY10" fmla="*/ 365760 h 2518757"/>
                <a:gd name="connsiteX11" fmla="*/ 1123431 w 1664831"/>
                <a:gd name="connsiteY11" fmla="*/ 382386 h 2518757"/>
                <a:gd name="connsiteX12" fmla="*/ 1106806 w 1664831"/>
                <a:gd name="connsiteY12" fmla="*/ 407324 h 2518757"/>
                <a:gd name="connsiteX13" fmla="*/ 1081868 w 1664831"/>
                <a:gd name="connsiteY13" fmla="*/ 415637 h 2518757"/>
                <a:gd name="connsiteX14" fmla="*/ 1040304 w 1664831"/>
                <a:gd name="connsiteY14" fmla="*/ 457200 h 2518757"/>
                <a:gd name="connsiteX15" fmla="*/ 957177 w 1664831"/>
                <a:gd name="connsiteY15" fmla="*/ 523702 h 2518757"/>
                <a:gd name="connsiteX16" fmla="*/ 915613 w 1664831"/>
                <a:gd name="connsiteY16" fmla="*/ 548640 h 2518757"/>
                <a:gd name="connsiteX17" fmla="*/ 882362 w 1664831"/>
                <a:gd name="connsiteY17" fmla="*/ 590204 h 2518757"/>
                <a:gd name="connsiteX18" fmla="*/ 865737 w 1664831"/>
                <a:gd name="connsiteY18" fmla="*/ 615142 h 2518757"/>
                <a:gd name="connsiteX19" fmla="*/ 824173 w 1664831"/>
                <a:gd name="connsiteY19" fmla="*/ 648393 h 2518757"/>
                <a:gd name="connsiteX20" fmla="*/ 815860 w 1664831"/>
                <a:gd name="connsiteY20" fmla="*/ 673331 h 2518757"/>
                <a:gd name="connsiteX21" fmla="*/ 790922 w 1664831"/>
                <a:gd name="connsiteY21" fmla="*/ 681644 h 2518757"/>
                <a:gd name="connsiteX22" fmla="*/ 765984 w 1664831"/>
                <a:gd name="connsiteY22" fmla="*/ 698269 h 2518757"/>
                <a:gd name="connsiteX23" fmla="*/ 741046 w 1664831"/>
                <a:gd name="connsiteY23" fmla="*/ 706582 h 2518757"/>
                <a:gd name="connsiteX24" fmla="*/ 716108 w 1664831"/>
                <a:gd name="connsiteY24" fmla="*/ 723208 h 2518757"/>
                <a:gd name="connsiteX25" fmla="*/ 699482 w 1664831"/>
                <a:gd name="connsiteY25" fmla="*/ 739833 h 2518757"/>
                <a:gd name="connsiteX26" fmla="*/ 666231 w 1664831"/>
                <a:gd name="connsiteY26" fmla="*/ 748146 h 2518757"/>
                <a:gd name="connsiteX27" fmla="*/ 641293 w 1664831"/>
                <a:gd name="connsiteY27" fmla="*/ 764771 h 2518757"/>
                <a:gd name="connsiteX28" fmla="*/ 616355 w 1664831"/>
                <a:gd name="connsiteY28" fmla="*/ 773084 h 2518757"/>
                <a:gd name="connsiteX29" fmla="*/ 549853 w 1664831"/>
                <a:gd name="connsiteY29" fmla="*/ 822960 h 2518757"/>
                <a:gd name="connsiteX30" fmla="*/ 524915 w 1664831"/>
                <a:gd name="connsiteY30" fmla="*/ 864524 h 2518757"/>
                <a:gd name="connsiteX31" fmla="*/ 508289 w 1664831"/>
                <a:gd name="connsiteY31" fmla="*/ 881149 h 2518757"/>
                <a:gd name="connsiteX32" fmla="*/ 499977 w 1664831"/>
                <a:gd name="connsiteY32" fmla="*/ 914400 h 2518757"/>
                <a:gd name="connsiteX33" fmla="*/ 483351 w 1664831"/>
                <a:gd name="connsiteY33" fmla="*/ 989215 h 2518757"/>
                <a:gd name="connsiteX34" fmla="*/ 458413 w 1664831"/>
                <a:gd name="connsiteY34" fmla="*/ 1030778 h 2518757"/>
                <a:gd name="connsiteX35" fmla="*/ 450100 w 1664831"/>
                <a:gd name="connsiteY35" fmla="*/ 1088968 h 2518757"/>
                <a:gd name="connsiteX36" fmla="*/ 433475 w 1664831"/>
                <a:gd name="connsiteY36" fmla="*/ 1113906 h 2518757"/>
                <a:gd name="connsiteX37" fmla="*/ 425162 w 1664831"/>
                <a:gd name="connsiteY37" fmla="*/ 1313411 h 2518757"/>
                <a:gd name="connsiteX38" fmla="*/ 400224 w 1664831"/>
                <a:gd name="connsiteY38" fmla="*/ 1463040 h 2518757"/>
                <a:gd name="connsiteX39" fmla="*/ 391911 w 1664831"/>
                <a:gd name="connsiteY39" fmla="*/ 1487978 h 2518757"/>
                <a:gd name="connsiteX40" fmla="*/ 358660 w 1664831"/>
                <a:gd name="connsiteY40" fmla="*/ 1554480 h 2518757"/>
                <a:gd name="connsiteX41" fmla="*/ 342035 w 1664831"/>
                <a:gd name="connsiteY41" fmla="*/ 1571106 h 2518757"/>
                <a:gd name="connsiteX42" fmla="*/ 300471 w 1664831"/>
                <a:gd name="connsiteY42" fmla="*/ 1612669 h 2518757"/>
                <a:gd name="connsiteX43" fmla="*/ 258908 w 1664831"/>
                <a:gd name="connsiteY43" fmla="*/ 1662546 h 2518757"/>
                <a:gd name="connsiteX44" fmla="*/ 217344 w 1664831"/>
                <a:gd name="connsiteY44" fmla="*/ 1695797 h 2518757"/>
                <a:gd name="connsiteX45" fmla="*/ 209031 w 1664831"/>
                <a:gd name="connsiteY45" fmla="*/ 1720735 h 2518757"/>
                <a:gd name="connsiteX46" fmla="*/ 184093 w 1664831"/>
                <a:gd name="connsiteY46" fmla="*/ 1737360 h 2518757"/>
                <a:gd name="connsiteX47" fmla="*/ 167468 w 1664831"/>
                <a:gd name="connsiteY47" fmla="*/ 1753986 h 2518757"/>
                <a:gd name="connsiteX48" fmla="*/ 142529 w 1664831"/>
                <a:gd name="connsiteY48" fmla="*/ 1837113 h 2518757"/>
                <a:gd name="connsiteX49" fmla="*/ 125904 w 1664831"/>
                <a:gd name="connsiteY49" fmla="*/ 1886989 h 2518757"/>
                <a:gd name="connsiteX50" fmla="*/ 109279 w 1664831"/>
                <a:gd name="connsiteY50" fmla="*/ 1903615 h 2518757"/>
                <a:gd name="connsiteX51" fmla="*/ 100966 w 1664831"/>
                <a:gd name="connsiteY51" fmla="*/ 1936866 h 2518757"/>
                <a:gd name="connsiteX52" fmla="*/ 84340 w 1664831"/>
                <a:gd name="connsiteY52" fmla="*/ 2011680 h 2518757"/>
                <a:gd name="connsiteX53" fmla="*/ 51089 w 1664831"/>
                <a:gd name="connsiteY53" fmla="*/ 2053244 h 2518757"/>
                <a:gd name="connsiteX54" fmla="*/ 26151 w 1664831"/>
                <a:gd name="connsiteY54" fmla="*/ 2169622 h 2518757"/>
                <a:gd name="connsiteX55" fmla="*/ 9526 w 1664831"/>
                <a:gd name="connsiteY55" fmla="*/ 2186248 h 2518757"/>
                <a:gd name="connsiteX56" fmla="*/ 9526 w 1664831"/>
                <a:gd name="connsiteY56" fmla="*/ 2269375 h 2518757"/>
                <a:gd name="connsiteX57" fmla="*/ 17839 w 1664831"/>
                <a:gd name="connsiteY57" fmla="*/ 2294313 h 2518757"/>
                <a:gd name="connsiteX58" fmla="*/ 51089 w 1664831"/>
                <a:gd name="connsiteY58" fmla="*/ 2310938 h 2518757"/>
                <a:gd name="connsiteX59" fmla="*/ 67715 w 1664831"/>
                <a:gd name="connsiteY59" fmla="*/ 2327564 h 2518757"/>
                <a:gd name="connsiteX60" fmla="*/ 92653 w 1664831"/>
                <a:gd name="connsiteY60" fmla="*/ 2360815 h 2518757"/>
                <a:gd name="connsiteX61" fmla="*/ 117591 w 1664831"/>
                <a:gd name="connsiteY61" fmla="*/ 2402378 h 2518757"/>
                <a:gd name="connsiteX62" fmla="*/ 142529 w 1664831"/>
                <a:gd name="connsiteY62" fmla="*/ 2419004 h 2518757"/>
                <a:gd name="connsiteX63" fmla="*/ 150842 w 1664831"/>
                <a:gd name="connsiteY63" fmla="*/ 2460568 h 2518757"/>
                <a:gd name="connsiteX64" fmla="*/ 192406 w 1664831"/>
                <a:gd name="connsiteY64" fmla="*/ 2502131 h 2518757"/>
                <a:gd name="connsiteX65" fmla="*/ 209031 w 1664831"/>
                <a:gd name="connsiteY65" fmla="*/ 2518757 h 2518757"/>
                <a:gd name="connsiteX66" fmla="*/ 317097 w 1664831"/>
                <a:gd name="connsiteY66" fmla="*/ 2510444 h 2518757"/>
                <a:gd name="connsiteX67" fmla="*/ 350348 w 1664831"/>
                <a:gd name="connsiteY67" fmla="*/ 2502131 h 2518757"/>
                <a:gd name="connsiteX68" fmla="*/ 408537 w 1664831"/>
                <a:gd name="connsiteY68" fmla="*/ 2485506 h 2518757"/>
                <a:gd name="connsiteX69" fmla="*/ 425162 w 1664831"/>
                <a:gd name="connsiteY69" fmla="*/ 2468880 h 2518757"/>
                <a:gd name="connsiteX70" fmla="*/ 475039 w 1664831"/>
                <a:gd name="connsiteY70" fmla="*/ 2427317 h 2518757"/>
                <a:gd name="connsiteX71" fmla="*/ 524915 w 1664831"/>
                <a:gd name="connsiteY71" fmla="*/ 2352502 h 2518757"/>
                <a:gd name="connsiteX72" fmla="*/ 541540 w 1664831"/>
                <a:gd name="connsiteY72" fmla="*/ 2327564 h 2518757"/>
                <a:gd name="connsiteX73" fmla="*/ 583104 w 1664831"/>
                <a:gd name="connsiteY73" fmla="*/ 2236124 h 2518757"/>
                <a:gd name="connsiteX74" fmla="*/ 608042 w 1664831"/>
                <a:gd name="connsiteY74" fmla="*/ 2202873 h 2518757"/>
                <a:gd name="connsiteX75" fmla="*/ 624668 w 1664831"/>
                <a:gd name="connsiteY75" fmla="*/ 2169622 h 2518757"/>
                <a:gd name="connsiteX76" fmla="*/ 649606 w 1664831"/>
                <a:gd name="connsiteY76" fmla="*/ 2144684 h 2518757"/>
                <a:gd name="connsiteX77" fmla="*/ 674544 w 1664831"/>
                <a:gd name="connsiteY77" fmla="*/ 2111433 h 2518757"/>
                <a:gd name="connsiteX78" fmla="*/ 716108 w 1664831"/>
                <a:gd name="connsiteY78" fmla="*/ 2078182 h 2518757"/>
                <a:gd name="connsiteX79" fmla="*/ 815860 w 1664831"/>
                <a:gd name="connsiteY79" fmla="*/ 1978429 h 2518757"/>
                <a:gd name="connsiteX80" fmla="*/ 832486 w 1664831"/>
                <a:gd name="connsiteY80" fmla="*/ 1953491 h 2518757"/>
                <a:gd name="connsiteX81" fmla="*/ 857424 w 1664831"/>
                <a:gd name="connsiteY81" fmla="*/ 1936866 h 2518757"/>
                <a:gd name="connsiteX82" fmla="*/ 915613 w 1664831"/>
                <a:gd name="connsiteY82" fmla="*/ 1870364 h 2518757"/>
                <a:gd name="connsiteX83" fmla="*/ 923926 w 1664831"/>
                <a:gd name="connsiteY83" fmla="*/ 1845426 h 2518757"/>
                <a:gd name="connsiteX84" fmla="*/ 940551 w 1664831"/>
                <a:gd name="connsiteY84" fmla="*/ 1803862 h 2518757"/>
                <a:gd name="connsiteX85" fmla="*/ 990428 w 1664831"/>
                <a:gd name="connsiteY85" fmla="*/ 1712422 h 2518757"/>
                <a:gd name="connsiteX86" fmla="*/ 998740 w 1664831"/>
                <a:gd name="connsiteY86" fmla="*/ 1687484 h 2518757"/>
                <a:gd name="connsiteX87" fmla="*/ 1040304 w 1664831"/>
                <a:gd name="connsiteY87" fmla="*/ 1637608 h 2518757"/>
                <a:gd name="connsiteX88" fmla="*/ 1073555 w 1664831"/>
                <a:gd name="connsiteY88" fmla="*/ 1579418 h 2518757"/>
                <a:gd name="connsiteX89" fmla="*/ 1090180 w 1664831"/>
                <a:gd name="connsiteY89" fmla="*/ 1537855 h 2518757"/>
                <a:gd name="connsiteX90" fmla="*/ 1106806 w 1664831"/>
                <a:gd name="connsiteY90" fmla="*/ 1504604 h 2518757"/>
                <a:gd name="connsiteX91" fmla="*/ 1140057 w 1664831"/>
                <a:gd name="connsiteY91" fmla="*/ 1421477 h 2518757"/>
                <a:gd name="connsiteX92" fmla="*/ 1156682 w 1664831"/>
                <a:gd name="connsiteY92" fmla="*/ 1363288 h 2518757"/>
                <a:gd name="connsiteX93" fmla="*/ 1173308 w 1664831"/>
                <a:gd name="connsiteY93" fmla="*/ 1330037 h 2518757"/>
                <a:gd name="connsiteX94" fmla="*/ 1198246 w 1664831"/>
                <a:gd name="connsiteY94" fmla="*/ 1288473 h 2518757"/>
                <a:gd name="connsiteX95" fmla="*/ 1231497 w 1664831"/>
                <a:gd name="connsiteY95" fmla="*/ 1230284 h 2518757"/>
                <a:gd name="connsiteX96" fmla="*/ 1248122 w 1664831"/>
                <a:gd name="connsiteY96" fmla="*/ 1197033 h 2518757"/>
                <a:gd name="connsiteX97" fmla="*/ 1281373 w 1664831"/>
                <a:gd name="connsiteY97" fmla="*/ 1163782 h 2518757"/>
                <a:gd name="connsiteX98" fmla="*/ 1297999 w 1664831"/>
                <a:gd name="connsiteY98" fmla="*/ 1147157 h 2518757"/>
                <a:gd name="connsiteX99" fmla="*/ 1322937 w 1664831"/>
                <a:gd name="connsiteY99" fmla="*/ 1088968 h 2518757"/>
                <a:gd name="connsiteX100" fmla="*/ 1339562 w 1664831"/>
                <a:gd name="connsiteY100" fmla="*/ 1072342 h 2518757"/>
                <a:gd name="connsiteX101" fmla="*/ 1364500 w 1664831"/>
                <a:gd name="connsiteY101" fmla="*/ 1014153 h 2518757"/>
                <a:gd name="connsiteX102" fmla="*/ 1389439 w 1664831"/>
                <a:gd name="connsiteY102" fmla="*/ 964277 h 2518757"/>
                <a:gd name="connsiteX103" fmla="*/ 1406064 w 1664831"/>
                <a:gd name="connsiteY103" fmla="*/ 931026 h 2518757"/>
                <a:gd name="connsiteX104" fmla="*/ 1422689 w 1664831"/>
                <a:gd name="connsiteY104" fmla="*/ 856211 h 2518757"/>
                <a:gd name="connsiteX105" fmla="*/ 1431002 w 1664831"/>
                <a:gd name="connsiteY105" fmla="*/ 831273 h 2518757"/>
                <a:gd name="connsiteX106" fmla="*/ 1439315 w 1664831"/>
                <a:gd name="connsiteY106" fmla="*/ 798022 h 2518757"/>
                <a:gd name="connsiteX107" fmla="*/ 1455940 w 1664831"/>
                <a:gd name="connsiteY107" fmla="*/ 773084 h 2518757"/>
                <a:gd name="connsiteX108" fmla="*/ 1464253 w 1664831"/>
                <a:gd name="connsiteY108" fmla="*/ 748146 h 2518757"/>
                <a:gd name="connsiteX109" fmla="*/ 1464253 w 1664831"/>
                <a:gd name="connsiteY109" fmla="*/ 590204 h 2518757"/>
                <a:gd name="connsiteX110" fmla="*/ 1505817 w 1664831"/>
                <a:gd name="connsiteY110" fmla="*/ 556953 h 2518757"/>
                <a:gd name="connsiteX111" fmla="*/ 1522442 w 1664831"/>
                <a:gd name="connsiteY111" fmla="*/ 532015 h 2518757"/>
                <a:gd name="connsiteX112" fmla="*/ 1539068 w 1664831"/>
                <a:gd name="connsiteY112" fmla="*/ 515389 h 2518757"/>
                <a:gd name="connsiteX113" fmla="*/ 1564006 w 1664831"/>
                <a:gd name="connsiteY113" fmla="*/ 473826 h 2518757"/>
                <a:gd name="connsiteX114" fmla="*/ 1588944 w 1664831"/>
                <a:gd name="connsiteY114" fmla="*/ 432262 h 2518757"/>
                <a:gd name="connsiteX115" fmla="*/ 1597257 w 1664831"/>
                <a:gd name="connsiteY115" fmla="*/ 407324 h 2518757"/>
                <a:gd name="connsiteX116" fmla="*/ 1638820 w 1664831"/>
                <a:gd name="connsiteY116" fmla="*/ 349135 h 2518757"/>
                <a:gd name="connsiteX117" fmla="*/ 1647133 w 1664831"/>
                <a:gd name="connsiteY117" fmla="*/ 324197 h 2518757"/>
                <a:gd name="connsiteX118" fmla="*/ 1655446 w 1664831"/>
                <a:gd name="connsiteY118" fmla="*/ 241069 h 2518757"/>
                <a:gd name="connsiteX119" fmla="*/ 1655446 w 1664831"/>
                <a:gd name="connsiteY119" fmla="*/ 191193 h 2518757"/>
                <a:gd name="connsiteX120" fmla="*/ 1605569 w 1664831"/>
                <a:gd name="connsiteY120" fmla="*/ 174568 h 2518757"/>
                <a:gd name="connsiteX121" fmla="*/ 1564006 w 1664831"/>
                <a:gd name="connsiteY121" fmla="*/ 149629 h 2518757"/>
                <a:gd name="connsiteX122" fmla="*/ 1422689 w 1664831"/>
                <a:gd name="connsiteY122" fmla="*/ 124691 h 2518757"/>
                <a:gd name="connsiteX123" fmla="*/ 1372813 w 1664831"/>
                <a:gd name="connsiteY123" fmla="*/ 99753 h 2518757"/>
                <a:gd name="connsiteX124" fmla="*/ 1356188 w 1664831"/>
                <a:gd name="connsiteY124" fmla="*/ 74815 h 2518757"/>
                <a:gd name="connsiteX125" fmla="*/ 1381126 w 1664831"/>
                <a:gd name="connsiteY125" fmla="*/ 0 h 251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1664831" h="2518757">
                  <a:moveTo>
                    <a:pt x="1381126" y="0"/>
                  </a:moveTo>
                  <a:cubicBezTo>
                    <a:pt x="1376970" y="0"/>
                    <a:pt x="1346351" y="48926"/>
                    <a:pt x="1331249" y="74815"/>
                  </a:cubicBezTo>
                  <a:cubicBezTo>
                    <a:pt x="1326834" y="82384"/>
                    <a:pt x="1329779" y="94279"/>
                    <a:pt x="1322937" y="99753"/>
                  </a:cubicBezTo>
                  <a:cubicBezTo>
                    <a:pt x="1314016" y="106890"/>
                    <a:pt x="1300770" y="105295"/>
                    <a:pt x="1289686" y="108066"/>
                  </a:cubicBezTo>
                  <a:cubicBezTo>
                    <a:pt x="1284144" y="113608"/>
                    <a:pt x="1277092" y="117971"/>
                    <a:pt x="1273060" y="124691"/>
                  </a:cubicBezTo>
                  <a:cubicBezTo>
                    <a:pt x="1240685" y="178650"/>
                    <a:pt x="1290251" y="124126"/>
                    <a:pt x="1248122" y="166255"/>
                  </a:cubicBezTo>
                  <a:cubicBezTo>
                    <a:pt x="1242580" y="177339"/>
                    <a:pt x="1238371" y="189195"/>
                    <a:pt x="1231497" y="199506"/>
                  </a:cubicBezTo>
                  <a:cubicBezTo>
                    <a:pt x="1227150" y="206027"/>
                    <a:pt x="1218376" y="209121"/>
                    <a:pt x="1214871" y="216131"/>
                  </a:cubicBezTo>
                  <a:cubicBezTo>
                    <a:pt x="1140481" y="364910"/>
                    <a:pt x="1244652" y="179894"/>
                    <a:pt x="1189933" y="307571"/>
                  </a:cubicBezTo>
                  <a:cubicBezTo>
                    <a:pt x="1186846" y="314775"/>
                    <a:pt x="1178408" y="318246"/>
                    <a:pt x="1173308" y="324197"/>
                  </a:cubicBezTo>
                  <a:cubicBezTo>
                    <a:pt x="1161761" y="337668"/>
                    <a:pt x="1151604" y="352289"/>
                    <a:pt x="1140057" y="365760"/>
                  </a:cubicBezTo>
                  <a:cubicBezTo>
                    <a:pt x="1134956" y="371711"/>
                    <a:pt x="1128327" y="376266"/>
                    <a:pt x="1123431" y="382386"/>
                  </a:cubicBezTo>
                  <a:cubicBezTo>
                    <a:pt x="1117190" y="390187"/>
                    <a:pt x="1114607" y="401083"/>
                    <a:pt x="1106806" y="407324"/>
                  </a:cubicBezTo>
                  <a:cubicBezTo>
                    <a:pt x="1099964" y="412798"/>
                    <a:pt x="1090181" y="412866"/>
                    <a:pt x="1081868" y="415637"/>
                  </a:cubicBezTo>
                  <a:cubicBezTo>
                    <a:pt x="1049847" y="463667"/>
                    <a:pt x="1083408" y="420254"/>
                    <a:pt x="1040304" y="457200"/>
                  </a:cubicBezTo>
                  <a:cubicBezTo>
                    <a:pt x="969041" y="518282"/>
                    <a:pt x="1050540" y="464290"/>
                    <a:pt x="957177" y="523702"/>
                  </a:cubicBezTo>
                  <a:cubicBezTo>
                    <a:pt x="943546" y="532376"/>
                    <a:pt x="915613" y="548640"/>
                    <a:pt x="915613" y="548640"/>
                  </a:cubicBezTo>
                  <a:cubicBezTo>
                    <a:pt x="864444" y="625394"/>
                    <a:pt x="929741" y="530980"/>
                    <a:pt x="882362" y="590204"/>
                  </a:cubicBezTo>
                  <a:cubicBezTo>
                    <a:pt x="876121" y="598005"/>
                    <a:pt x="871978" y="607341"/>
                    <a:pt x="865737" y="615142"/>
                  </a:cubicBezTo>
                  <a:cubicBezTo>
                    <a:pt x="852200" y="632064"/>
                    <a:pt x="842690" y="636048"/>
                    <a:pt x="824173" y="648393"/>
                  </a:cubicBezTo>
                  <a:cubicBezTo>
                    <a:pt x="821402" y="656706"/>
                    <a:pt x="822056" y="667135"/>
                    <a:pt x="815860" y="673331"/>
                  </a:cubicBezTo>
                  <a:cubicBezTo>
                    <a:pt x="809664" y="679527"/>
                    <a:pt x="798759" y="677725"/>
                    <a:pt x="790922" y="681644"/>
                  </a:cubicBezTo>
                  <a:cubicBezTo>
                    <a:pt x="781986" y="686112"/>
                    <a:pt x="774920" y="693801"/>
                    <a:pt x="765984" y="698269"/>
                  </a:cubicBezTo>
                  <a:cubicBezTo>
                    <a:pt x="758147" y="702188"/>
                    <a:pt x="748883" y="702663"/>
                    <a:pt x="741046" y="706582"/>
                  </a:cubicBezTo>
                  <a:cubicBezTo>
                    <a:pt x="732110" y="711050"/>
                    <a:pt x="723909" y="716967"/>
                    <a:pt x="716108" y="723208"/>
                  </a:cubicBezTo>
                  <a:cubicBezTo>
                    <a:pt x="709988" y="728104"/>
                    <a:pt x="706492" y="736328"/>
                    <a:pt x="699482" y="739833"/>
                  </a:cubicBezTo>
                  <a:cubicBezTo>
                    <a:pt x="689263" y="744942"/>
                    <a:pt x="677315" y="745375"/>
                    <a:pt x="666231" y="748146"/>
                  </a:cubicBezTo>
                  <a:cubicBezTo>
                    <a:pt x="657918" y="753688"/>
                    <a:pt x="650229" y="760303"/>
                    <a:pt x="641293" y="764771"/>
                  </a:cubicBezTo>
                  <a:cubicBezTo>
                    <a:pt x="633456" y="768690"/>
                    <a:pt x="623485" y="767991"/>
                    <a:pt x="616355" y="773084"/>
                  </a:cubicBezTo>
                  <a:cubicBezTo>
                    <a:pt x="518331" y="843102"/>
                    <a:pt x="641404" y="777186"/>
                    <a:pt x="549853" y="822960"/>
                  </a:cubicBezTo>
                  <a:cubicBezTo>
                    <a:pt x="507724" y="865091"/>
                    <a:pt x="557293" y="810563"/>
                    <a:pt x="524915" y="864524"/>
                  </a:cubicBezTo>
                  <a:cubicBezTo>
                    <a:pt x="520883" y="871244"/>
                    <a:pt x="513831" y="875607"/>
                    <a:pt x="508289" y="881149"/>
                  </a:cubicBezTo>
                  <a:cubicBezTo>
                    <a:pt x="505518" y="892233"/>
                    <a:pt x="502217" y="903197"/>
                    <a:pt x="499977" y="914400"/>
                  </a:cubicBezTo>
                  <a:cubicBezTo>
                    <a:pt x="495720" y="935686"/>
                    <a:pt x="494137" y="967644"/>
                    <a:pt x="483351" y="989215"/>
                  </a:cubicBezTo>
                  <a:cubicBezTo>
                    <a:pt x="476125" y="1003666"/>
                    <a:pt x="466726" y="1016924"/>
                    <a:pt x="458413" y="1030778"/>
                  </a:cubicBezTo>
                  <a:cubicBezTo>
                    <a:pt x="455642" y="1050175"/>
                    <a:pt x="455730" y="1070201"/>
                    <a:pt x="450100" y="1088968"/>
                  </a:cubicBezTo>
                  <a:cubicBezTo>
                    <a:pt x="447229" y="1098537"/>
                    <a:pt x="434578" y="1103977"/>
                    <a:pt x="433475" y="1113906"/>
                  </a:cubicBezTo>
                  <a:cubicBezTo>
                    <a:pt x="426125" y="1180058"/>
                    <a:pt x="431472" y="1247151"/>
                    <a:pt x="425162" y="1313411"/>
                  </a:cubicBezTo>
                  <a:cubicBezTo>
                    <a:pt x="420368" y="1363748"/>
                    <a:pt x="416214" y="1415071"/>
                    <a:pt x="400224" y="1463040"/>
                  </a:cubicBezTo>
                  <a:cubicBezTo>
                    <a:pt x="397453" y="1471353"/>
                    <a:pt x="395537" y="1480001"/>
                    <a:pt x="391911" y="1487978"/>
                  </a:cubicBezTo>
                  <a:cubicBezTo>
                    <a:pt x="381655" y="1510540"/>
                    <a:pt x="376184" y="1536955"/>
                    <a:pt x="358660" y="1554480"/>
                  </a:cubicBezTo>
                  <a:cubicBezTo>
                    <a:pt x="353118" y="1560022"/>
                    <a:pt x="346931" y="1564986"/>
                    <a:pt x="342035" y="1571106"/>
                  </a:cubicBezTo>
                  <a:cubicBezTo>
                    <a:pt x="310369" y="1610688"/>
                    <a:pt x="343219" y="1584171"/>
                    <a:pt x="300471" y="1612669"/>
                  </a:cubicBezTo>
                  <a:cubicBezTo>
                    <a:pt x="284124" y="1637190"/>
                    <a:pt x="282910" y="1642545"/>
                    <a:pt x="258908" y="1662546"/>
                  </a:cubicBezTo>
                  <a:cubicBezTo>
                    <a:pt x="196000" y="1714968"/>
                    <a:pt x="265703" y="1647436"/>
                    <a:pt x="217344" y="1695797"/>
                  </a:cubicBezTo>
                  <a:cubicBezTo>
                    <a:pt x="214573" y="1704110"/>
                    <a:pt x="214505" y="1713893"/>
                    <a:pt x="209031" y="1720735"/>
                  </a:cubicBezTo>
                  <a:cubicBezTo>
                    <a:pt x="202790" y="1728536"/>
                    <a:pt x="191894" y="1731119"/>
                    <a:pt x="184093" y="1737360"/>
                  </a:cubicBezTo>
                  <a:cubicBezTo>
                    <a:pt x="177973" y="1742256"/>
                    <a:pt x="173010" y="1748444"/>
                    <a:pt x="167468" y="1753986"/>
                  </a:cubicBezTo>
                  <a:cubicBezTo>
                    <a:pt x="154903" y="1804245"/>
                    <a:pt x="162770" y="1776389"/>
                    <a:pt x="142529" y="1837113"/>
                  </a:cubicBezTo>
                  <a:lnTo>
                    <a:pt x="125904" y="1886989"/>
                  </a:lnTo>
                  <a:lnTo>
                    <a:pt x="109279" y="1903615"/>
                  </a:lnTo>
                  <a:cubicBezTo>
                    <a:pt x="106508" y="1914699"/>
                    <a:pt x="103535" y="1925734"/>
                    <a:pt x="100966" y="1936866"/>
                  </a:cubicBezTo>
                  <a:cubicBezTo>
                    <a:pt x="95221" y="1961758"/>
                    <a:pt x="92419" y="1987445"/>
                    <a:pt x="84340" y="2011680"/>
                  </a:cubicBezTo>
                  <a:cubicBezTo>
                    <a:pt x="79096" y="2027410"/>
                    <a:pt x="62440" y="2041893"/>
                    <a:pt x="51089" y="2053244"/>
                  </a:cubicBezTo>
                  <a:cubicBezTo>
                    <a:pt x="44511" y="2125607"/>
                    <a:pt x="58893" y="2128694"/>
                    <a:pt x="26151" y="2169622"/>
                  </a:cubicBezTo>
                  <a:cubicBezTo>
                    <a:pt x="21255" y="2175742"/>
                    <a:pt x="15068" y="2180706"/>
                    <a:pt x="9526" y="2186248"/>
                  </a:cubicBezTo>
                  <a:cubicBezTo>
                    <a:pt x="-3915" y="2226570"/>
                    <a:pt x="-2414" y="2209676"/>
                    <a:pt x="9526" y="2269375"/>
                  </a:cubicBezTo>
                  <a:cubicBezTo>
                    <a:pt x="11244" y="2277967"/>
                    <a:pt x="11643" y="2288117"/>
                    <a:pt x="17839" y="2294313"/>
                  </a:cubicBezTo>
                  <a:cubicBezTo>
                    <a:pt x="26601" y="2303075"/>
                    <a:pt x="40779" y="2304064"/>
                    <a:pt x="51089" y="2310938"/>
                  </a:cubicBezTo>
                  <a:cubicBezTo>
                    <a:pt x="57610" y="2315286"/>
                    <a:pt x="62698" y="2321543"/>
                    <a:pt x="67715" y="2327564"/>
                  </a:cubicBezTo>
                  <a:cubicBezTo>
                    <a:pt x="76584" y="2338207"/>
                    <a:pt x="84968" y="2349287"/>
                    <a:pt x="92653" y="2360815"/>
                  </a:cubicBezTo>
                  <a:cubicBezTo>
                    <a:pt x="101615" y="2374258"/>
                    <a:pt x="107076" y="2390111"/>
                    <a:pt x="117591" y="2402378"/>
                  </a:cubicBezTo>
                  <a:cubicBezTo>
                    <a:pt x="124093" y="2409964"/>
                    <a:pt x="134216" y="2413462"/>
                    <a:pt x="142529" y="2419004"/>
                  </a:cubicBezTo>
                  <a:cubicBezTo>
                    <a:pt x="145300" y="2432859"/>
                    <a:pt x="145881" y="2447339"/>
                    <a:pt x="150842" y="2460568"/>
                  </a:cubicBezTo>
                  <a:cubicBezTo>
                    <a:pt x="161530" y="2489069"/>
                    <a:pt x="170635" y="2484714"/>
                    <a:pt x="192406" y="2502131"/>
                  </a:cubicBezTo>
                  <a:cubicBezTo>
                    <a:pt x="198526" y="2507027"/>
                    <a:pt x="203489" y="2513215"/>
                    <a:pt x="209031" y="2518757"/>
                  </a:cubicBezTo>
                  <a:cubicBezTo>
                    <a:pt x="245053" y="2515986"/>
                    <a:pt x="281216" y="2514665"/>
                    <a:pt x="317097" y="2510444"/>
                  </a:cubicBezTo>
                  <a:cubicBezTo>
                    <a:pt x="328444" y="2509109"/>
                    <a:pt x="339326" y="2505137"/>
                    <a:pt x="350348" y="2502131"/>
                  </a:cubicBezTo>
                  <a:cubicBezTo>
                    <a:pt x="369810" y="2496823"/>
                    <a:pt x="389141" y="2491048"/>
                    <a:pt x="408537" y="2485506"/>
                  </a:cubicBezTo>
                  <a:cubicBezTo>
                    <a:pt x="414079" y="2479964"/>
                    <a:pt x="419141" y="2473897"/>
                    <a:pt x="425162" y="2468880"/>
                  </a:cubicBezTo>
                  <a:cubicBezTo>
                    <a:pt x="438422" y="2457830"/>
                    <a:pt x="463472" y="2443222"/>
                    <a:pt x="475039" y="2427317"/>
                  </a:cubicBezTo>
                  <a:cubicBezTo>
                    <a:pt x="492668" y="2403078"/>
                    <a:pt x="508290" y="2377440"/>
                    <a:pt x="524915" y="2352502"/>
                  </a:cubicBezTo>
                  <a:cubicBezTo>
                    <a:pt x="530457" y="2344189"/>
                    <a:pt x="538381" y="2337042"/>
                    <a:pt x="541540" y="2327564"/>
                  </a:cubicBezTo>
                  <a:cubicBezTo>
                    <a:pt x="552434" y="2294884"/>
                    <a:pt x="560803" y="2265859"/>
                    <a:pt x="583104" y="2236124"/>
                  </a:cubicBezTo>
                  <a:cubicBezTo>
                    <a:pt x="591417" y="2225040"/>
                    <a:pt x="600699" y="2214622"/>
                    <a:pt x="608042" y="2202873"/>
                  </a:cubicBezTo>
                  <a:cubicBezTo>
                    <a:pt x="614610" y="2192365"/>
                    <a:pt x="617465" y="2179706"/>
                    <a:pt x="624668" y="2169622"/>
                  </a:cubicBezTo>
                  <a:cubicBezTo>
                    <a:pt x="631501" y="2160056"/>
                    <a:pt x="641955" y="2153610"/>
                    <a:pt x="649606" y="2144684"/>
                  </a:cubicBezTo>
                  <a:cubicBezTo>
                    <a:pt x="658622" y="2134165"/>
                    <a:pt x="664747" y="2121230"/>
                    <a:pt x="674544" y="2111433"/>
                  </a:cubicBezTo>
                  <a:cubicBezTo>
                    <a:pt x="687090" y="2098887"/>
                    <a:pt x="704074" y="2091219"/>
                    <a:pt x="716108" y="2078182"/>
                  </a:cubicBezTo>
                  <a:cubicBezTo>
                    <a:pt x="812737" y="1973501"/>
                    <a:pt x="732621" y="2028375"/>
                    <a:pt x="815860" y="1978429"/>
                  </a:cubicBezTo>
                  <a:cubicBezTo>
                    <a:pt x="821402" y="1970116"/>
                    <a:pt x="825421" y="1960555"/>
                    <a:pt x="832486" y="1953491"/>
                  </a:cubicBezTo>
                  <a:cubicBezTo>
                    <a:pt x="839550" y="1946427"/>
                    <a:pt x="849905" y="1943445"/>
                    <a:pt x="857424" y="1936866"/>
                  </a:cubicBezTo>
                  <a:cubicBezTo>
                    <a:pt x="876686" y="1920012"/>
                    <a:pt x="903093" y="1895404"/>
                    <a:pt x="915613" y="1870364"/>
                  </a:cubicBezTo>
                  <a:cubicBezTo>
                    <a:pt x="919532" y="1862527"/>
                    <a:pt x="920849" y="1853630"/>
                    <a:pt x="923926" y="1845426"/>
                  </a:cubicBezTo>
                  <a:cubicBezTo>
                    <a:pt x="929165" y="1831454"/>
                    <a:pt x="934298" y="1817410"/>
                    <a:pt x="940551" y="1803862"/>
                  </a:cubicBezTo>
                  <a:cubicBezTo>
                    <a:pt x="968840" y="1742569"/>
                    <a:pt x="963855" y="1752279"/>
                    <a:pt x="990428" y="1712422"/>
                  </a:cubicBezTo>
                  <a:cubicBezTo>
                    <a:pt x="993199" y="1704109"/>
                    <a:pt x="993880" y="1694775"/>
                    <a:pt x="998740" y="1687484"/>
                  </a:cubicBezTo>
                  <a:cubicBezTo>
                    <a:pt x="1035510" y="1632330"/>
                    <a:pt x="1013108" y="1692002"/>
                    <a:pt x="1040304" y="1637608"/>
                  </a:cubicBezTo>
                  <a:cubicBezTo>
                    <a:pt x="1069608" y="1578999"/>
                    <a:pt x="1041247" y="1611726"/>
                    <a:pt x="1073555" y="1579418"/>
                  </a:cubicBezTo>
                  <a:cubicBezTo>
                    <a:pt x="1079097" y="1565564"/>
                    <a:pt x="1084120" y="1551490"/>
                    <a:pt x="1090180" y="1537855"/>
                  </a:cubicBezTo>
                  <a:cubicBezTo>
                    <a:pt x="1095213" y="1526531"/>
                    <a:pt x="1102204" y="1516110"/>
                    <a:pt x="1106806" y="1504604"/>
                  </a:cubicBezTo>
                  <a:cubicBezTo>
                    <a:pt x="1147894" y="1401883"/>
                    <a:pt x="1101066" y="1499457"/>
                    <a:pt x="1140057" y="1421477"/>
                  </a:cubicBezTo>
                  <a:cubicBezTo>
                    <a:pt x="1144276" y="1404599"/>
                    <a:pt x="1149525" y="1379987"/>
                    <a:pt x="1156682" y="1363288"/>
                  </a:cubicBezTo>
                  <a:cubicBezTo>
                    <a:pt x="1161564" y="1351898"/>
                    <a:pt x="1168427" y="1341427"/>
                    <a:pt x="1173308" y="1330037"/>
                  </a:cubicBezTo>
                  <a:cubicBezTo>
                    <a:pt x="1189495" y="1292266"/>
                    <a:pt x="1170597" y="1316121"/>
                    <a:pt x="1198246" y="1288473"/>
                  </a:cubicBezTo>
                  <a:cubicBezTo>
                    <a:pt x="1248485" y="1187992"/>
                    <a:pt x="1184499" y="1312531"/>
                    <a:pt x="1231497" y="1230284"/>
                  </a:cubicBezTo>
                  <a:cubicBezTo>
                    <a:pt x="1237645" y="1219525"/>
                    <a:pt x="1240687" y="1206947"/>
                    <a:pt x="1248122" y="1197033"/>
                  </a:cubicBezTo>
                  <a:cubicBezTo>
                    <a:pt x="1257527" y="1184493"/>
                    <a:pt x="1270289" y="1174866"/>
                    <a:pt x="1281373" y="1163782"/>
                  </a:cubicBezTo>
                  <a:lnTo>
                    <a:pt x="1297999" y="1147157"/>
                  </a:lnTo>
                  <a:cubicBezTo>
                    <a:pt x="1305389" y="1124985"/>
                    <a:pt x="1309237" y="1109517"/>
                    <a:pt x="1322937" y="1088968"/>
                  </a:cubicBezTo>
                  <a:cubicBezTo>
                    <a:pt x="1327284" y="1082447"/>
                    <a:pt x="1334020" y="1077884"/>
                    <a:pt x="1339562" y="1072342"/>
                  </a:cubicBezTo>
                  <a:cubicBezTo>
                    <a:pt x="1363428" y="976880"/>
                    <a:pt x="1330056" y="1094523"/>
                    <a:pt x="1364500" y="1014153"/>
                  </a:cubicBezTo>
                  <a:cubicBezTo>
                    <a:pt x="1387480" y="960534"/>
                    <a:pt x="1355977" y="997737"/>
                    <a:pt x="1389439" y="964277"/>
                  </a:cubicBezTo>
                  <a:cubicBezTo>
                    <a:pt x="1394981" y="953193"/>
                    <a:pt x="1401713" y="942629"/>
                    <a:pt x="1406064" y="931026"/>
                  </a:cubicBezTo>
                  <a:cubicBezTo>
                    <a:pt x="1412468" y="913950"/>
                    <a:pt x="1418736" y="872023"/>
                    <a:pt x="1422689" y="856211"/>
                  </a:cubicBezTo>
                  <a:cubicBezTo>
                    <a:pt x="1424814" y="847710"/>
                    <a:pt x="1428595" y="839698"/>
                    <a:pt x="1431002" y="831273"/>
                  </a:cubicBezTo>
                  <a:cubicBezTo>
                    <a:pt x="1434141" y="820288"/>
                    <a:pt x="1434815" y="808523"/>
                    <a:pt x="1439315" y="798022"/>
                  </a:cubicBezTo>
                  <a:cubicBezTo>
                    <a:pt x="1443250" y="788839"/>
                    <a:pt x="1451472" y="782020"/>
                    <a:pt x="1455940" y="773084"/>
                  </a:cubicBezTo>
                  <a:cubicBezTo>
                    <a:pt x="1459859" y="765247"/>
                    <a:pt x="1461482" y="756459"/>
                    <a:pt x="1464253" y="748146"/>
                  </a:cubicBezTo>
                  <a:cubicBezTo>
                    <a:pt x="1459319" y="693870"/>
                    <a:pt x="1448201" y="643709"/>
                    <a:pt x="1464253" y="590204"/>
                  </a:cubicBezTo>
                  <a:cubicBezTo>
                    <a:pt x="1467214" y="580333"/>
                    <a:pt x="1500781" y="560310"/>
                    <a:pt x="1505817" y="556953"/>
                  </a:cubicBezTo>
                  <a:cubicBezTo>
                    <a:pt x="1511359" y="548640"/>
                    <a:pt x="1516201" y="539816"/>
                    <a:pt x="1522442" y="532015"/>
                  </a:cubicBezTo>
                  <a:cubicBezTo>
                    <a:pt x="1527338" y="525895"/>
                    <a:pt x="1535036" y="522110"/>
                    <a:pt x="1539068" y="515389"/>
                  </a:cubicBezTo>
                  <a:cubicBezTo>
                    <a:pt x="1571439" y="461436"/>
                    <a:pt x="1521881" y="515949"/>
                    <a:pt x="1564006" y="473826"/>
                  </a:cubicBezTo>
                  <a:cubicBezTo>
                    <a:pt x="1587555" y="403181"/>
                    <a:pt x="1554712" y="489316"/>
                    <a:pt x="1588944" y="432262"/>
                  </a:cubicBezTo>
                  <a:cubicBezTo>
                    <a:pt x="1593452" y="424748"/>
                    <a:pt x="1592910" y="414932"/>
                    <a:pt x="1597257" y="407324"/>
                  </a:cubicBezTo>
                  <a:cubicBezTo>
                    <a:pt x="1612320" y="380963"/>
                    <a:pt x="1625953" y="374869"/>
                    <a:pt x="1638820" y="349135"/>
                  </a:cubicBezTo>
                  <a:cubicBezTo>
                    <a:pt x="1642739" y="341298"/>
                    <a:pt x="1644362" y="332510"/>
                    <a:pt x="1647133" y="324197"/>
                  </a:cubicBezTo>
                  <a:cubicBezTo>
                    <a:pt x="1649904" y="296488"/>
                    <a:pt x="1651211" y="268593"/>
                    <a:pt x="1655446" y="241069"/>
                  </a:cubicBezTo>
                  <a:cubicBezTo>
                    <a:pt x="1657641" y="226803"/>
                    <a:pt x="1675419" y="205459"/>
                    <a:pt x="1655446" y="191193"/>
                  </a:cubicBezTo>
                  <a:cubicBezTo>
                    <a:pt x="1641185" y="181007"/>
                    <a:pt x="1621523" y="181820"/>
                    <a:pt x="1605569" y="174568"/>
                  </a:cubicBezTo>
                  <a:cubicBezTo>
                    <a:pt x="1590860" y="167882"/>
                    <a:pt x="1579222" y="155063"/>
                    <a:pt x="1564006" y="149629"/>
                  </a:cubicBezTo>
                  <a:cubicBezTo>
                    <a:pt x="1523545" y="135178"/>
                    <a:pt x="1465429" y="130034"/>
                    <a:pt x="1422689" y="124691"/>
                  </a:cubicBezTo>
                  <a:cubicBezTo>
                    <a:pt x="1402407" y="117930"/>
                    <a:pt x="1388926" y="115866"/>
                    <a:pt x="1372813" y="99753"/>
                  </a:cubicBezTo>
                  <a:cubicBezTo>
                    <a:pt x="1365749" y="92689"/>
                    <a:pt x="1358611" y="84507"/>
                    <a:pt x="1356188" y="74815"/>
                  </a:cubicBezTo>
                  <a:cubicBezTo>
                    <a:pt x="1352828" y="61374"/>
                    <a:pt x="1385282" y="0"/>
                    <a:pt x="1381126" y="0"/>
                  </a:cubicBezTo>
                  <a:close/>
                </a:path>
              </a:pathLst>
            </a:custGeom>
            <a:solidFill>
              <a:srgbClr val="949599"/>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Freeform: Shape 7"/>
            <p:cNvSpPr/>
            <p:nvPr/>
          </p:nvSpPr>
          <p:spPr bwMode="auto">
            <a:xfrm>
              <a:off x="4720167" y="4522124"/>
              <a:ext cx="1494583" cy="415636"/>
            </a:xfrm>
            <a:custGeom>
              <a:avLst/>
              <a:gdLst>
                <a:gd name="connsiteX0" fmla="*/ 92902 w 1494583"/>
                <a:gd name="connsiteY0" fmla="*/ 16625 h 415636"/>
                <a:gd name="connsiteX1" fmla="*/ 367222 w 1494583"/>
                <a:gd name="connsiteY1" fmla="*/ 0 h 415636"/>
                <a:gd name="connsiteX2" fmla="*/ 525164 w 1494583"/>
                <a:gd name="connsiteY2" fmla="*/ 8312 h 415636"/>
                <a:gd name="connsiteX3" fmla="*/ 649855 w 1494583"/>
                <a:gd name="connsiteY3" fmla="*/ 33251 h 415636"/>
                <a:gd name="connsiteX4" fmla="*/ 683106 w 1494583"/>
                <a:gd name="connsiteY4" fmla="*/ 49876 h 415636"/>
                <a:gd name="connsiteX5" fmla="*/ 708044 w 1494583"/>
                <a:gd name="connsiteY5" fmla="*/ 66501 h 415636"/>
                <a:gd name="connsiteX6" fmla="*/ 791171 w 1494583"/>
                <a:gd name="connsiteY6" fmla="*/ 83127 h 415636"/>
                <a:gd name="connsiteX7" fmla="*/ 899237 w 1494583"/>
                <a:gd name="connsiteY7" fmla="*/ 74814 h 415636"/>
                <a:gd name="connsiteX8" fmla="*/ 1131993 w 1494583"/>
                <a:gd name="connsiteY8" fmla="*/ 58189 h 415636"/>
                <a:gd name="connsiteX9" fmla="*/ 1156931 w 1494583"/>
                <a:gd name="connsiteY9" fmla="*/ 41563 h 415636"/>
                <a:gd name="connsiteX10" fmla="*/ 1198495 w 1494583"/>
                <a:gd name="connsiteY10" fmla="*/ 33251 h 415636"/>
                <a:gd name="connsiteX11" fmla="*/ 1231746 w 1494583"/>
                <a:gd name="connsiteY11" fmla="*/ 24938 h 415636"/>
                <a:gd name="connsiteX12" fmla="*/ 1248371 w 1494583"/>
                <a:gd name="connsiteY12" fmla="*/ 8312 h 415636"/>
                <a:gd name="connsiteX13" fmla="*/ 1348124 w 1494583"/>
                <a:gd name="connsiteY13" fmla="*/ 33251 h 415636"/>
                <a:gd name="connsiteX14" fmla="*/ 1373062 w 1494583"/>
                <a:gd name="connsiteY14" fmla="*/ 49876 h 415636"/>
                <a:gd name="connsiteX15" fmla="*/ 1389688 w 1494583"/>
                <a:gd name="connsiteY15" fmla="*/ 66501 h 415636"/>
                <a:gd name="connsiteX16" fmla="*/ 1406313 w 1494583"/>
                <a:gd name="connsiteY16" fmla="*/ 99752 h 415636"/>
                <a:gd name="connsiteX17" fmla="*/ 1439564 w 1494583"/>
                <a:gd name="connsiteY17" fmla="*/ 133003 h 415636"/>
                <a:gd name="connsiteX18" fmla="*/ 1456189 w 1494583"/>
                <a:gd name="connsiteY18" fmla="*/ 157941 h 415636"/>
                <a:gd name="connsiteX19" fmla="*/ 1472815 w 1494583"/>
                <a:gd name="connsiteY19" fmla="*/ 266007 h 415636"/>
                <a:gd name="connsiteX20" fmla="*/ 1481128 w 1494583"/>
                <a:gd name="connsiteY20" fmla="*/ 357447 h 415636"/>
                <a:gd name="connsiteX21" fmla="*/ 1464502 w 1494583"/>
                <a:gd name="connsiteY21" fmla="*/ 374072 h 415636"/>
                <a:gd name="connsiteX22" fmla="*/ 1389688 w 1494583"/>
                <a:gd name="connsiteY22" fmla="*/ 415636 h 415636"/>
                <a:gd name="connsiteX23" fmla="*/ 1256684 w 1494583"/>
                <a:gd name="connsiteY23" fmla="*/ 407323 h 415636"/>
                <a:gd name="connsiteX24" fmla="*/ 1190182 w 1494583"/>
                <a:gd name="connsiteY24" fmla="*/ 382385 h 415636"/>
                <a:gd name="connsiteX25" fmla="*/ 1123680 w 1494583"/>
                <a:gd name="connsiteY25" fmla="*/ 357447 h 415636"/>
                <a:gd name="connsiteX26" fmla="*/ 990677 w 1494583"/>
                <a:gd name="connsiteY26" fmla="*/ 365760 h 415636"/>
                <a:gd name="connsiteX27" fmla="*/ 965738 w 1494583"/>
                <a:gd name="connsiteY27" fmla="*/ 374072 h 415636"/>
                <a:gd name="connsiteX28" fmla="*/ 907549 w 1494583"/>
                <a:gd name="connsiteY28" fmla="*/ 382385 h 415636"/>
                <a:gd name="connsiteX29" fmla="*/ 691418 w 1494583"/>
                <a:gd name="connsiteY29" fmla="*/ 390698 h 415636"/>
                <a:gd name="connsiteX30" fmla="*/ 666480 w 1494583"/>
                <a:gd name="connsiteY30" fmla="*/ 399011 h 415636"/>
                <a:gd name="connsiteX31" fmla="*/ 26400 w 1494583"/>
                <a:gd name="connsiteY31" fmla="*/ 399011 h 415636"/>
                <a:gd name="connsiteX32" fmla="*/ 1462 w 1494583"/>
                <a:gd name="connsiteY32" fmla="*/ 374072 h 415636"/>
                <a:gd name="connsiteX33" fmla="*/ 9775 w 1494583"/>
                <a:gd name="connsiteY33" fmla="*/ 199505 h 415636"/>
                <a:gd name="connsiteX34" fmla="*/ 18088 w 1494583"/>
                <a:gd name="connsiteY34" fmla="*/ 174567 h 415636"/>
                <a:gd name="connsiteX35" fmla="*/ 34713 w 1494583"/>
                <a:gd name="connsiteY35" fmla="*/ 157941 h 415636"/>
                <a:gd name="connsiteX36" fmla="*/ 51338 w 1494583"/>
                <a:gd name="connsiteY36" fmla="*/ 99752 h 415636"/>
                <a:gd name="connsiteX37" fmla="*/ 92902 w 1494583"/>
                <a:gd name="connsiteY37" fmla="*/ 16625 h 41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94583" h="415636">
                  <a:moveTo>
                    <a:pt x="92902" y="16625"/>
                  </a:moveTo>
                  <a:cubicBezTo>
                    <a:pt x="145549" y="0"/>
                    <a:pt x="179547" y="0"/>
                    <a:pt x="367222" y="0"/>
                  </a:cubicBezTo>
                  <a:cubicBezTo>
                    <a:pt x="419942" y="0"/>
                    <a:pt x="472517" y="5541"/>
                    <a:pt x="525164" y="8312"/>
                  </a:cubicBezTo>
                  <a:cubicBezTo>
                    <a:pt x="554648" y="12524"/>
                    <a:pt x="624200" y="20424"/>
                    <a:pt x="649855" y="33251"/>
                  </a:cubicBezTo>
                  <a:cubicBezTo>
                    <a:pt x="660939" y="38793"/>
                    <a:pt x="672347" y="43728"/>
                    <a:pt x="683106" y="49876"/>
                  </a:cubicBezTo>
                  <a:cubicBezTo>
                    <a:pt x="691780" y="54833"/>
                    <a:pt x="699108" y="62033"/>
                    <a:pt x="708044" y="66501"/>
                  </a:cubicBezTo>
                  <a:cubicBezTo>
                    <a:pt x="731259" y="78109"/>
                    <a:pt x="769724" y="80063"/>
                    <a:pt x="791171" y="83127"/>
                  </a:cubicBezTo>
                  <a:cubicBezTo>
                    <a:pt x="827193" y="80356"/>
                    <a:pt x="863159" y="76713"/>
                    <a:pt x="899237" y="74814"/>
                  </a:cubicBezTo>
                  <a:cubicBezTo>
                    <a:pt x="1125557" y="62902"/>
                    <a:pt x="1040052" y="88833"/>
                    <a:pt x="1131993" y="58189"/>
                  </a:cubicBezTo>
                  <a:cubicBezTo>
                    <a:pt x="1140306" y="52647"/>
                    <a:pt x="1147576" y="45071"/>
                    <a:pt x="1156931" y="41563"/>
                  </a:cubicBezTo>
                  <a:cubicBezTo>
                    <a:pt x="1170160" y="36602"/>
                    <a:pt x="1184702" y="36316"/>
                    <a:pt x="1198495" y="33251"/>
                  </a:cubicBezTo>
                  <a:cubicBezTo>
                    <a:pt x="1209648" y="30773"/>
                    <a:pt x="1220662" y="27709"/>
                    <a:pt x="1231746" y="24938"/>
                  </a:cubicBezTo>
                  <a:cubicBezTo>
                    <a:pt x="1237288" y="19396"/>
                    <a:pt x="1240573" y="9092"/>
                    <a:pt x="1248371" y="8312"/>
                  </a:cubicBezTo>
                  <a:cubicBezTo>
                    <a:pt x="1290556" y="4093"/>
                    <a:pt x="1315201" y="14438"/>
                    <a:pt x="1348124" y="33251"/>
                  </a:cubicBezTo>
                  <a:cubicBezTo>
                    <a:pt x="1356798" y="38208"/>
                    <a:pt x="1365261" y="43635"/>
                    <a:pt x="1373062" y="49876"/>
                  </a:cubicBezTo>
                  <a:cubicBezTo>
                    <a:pt x="1379182" y="54772"/>
                    <a:pt x="1384146" y="60959"/>
                    <a:pt x="1389688" y="66501"/>
                  </a:cubicBezTo>
                  <a:cubicBezTo>
                    <a:pt x="1395230" y="77585"/>
                    <a:pt x="1398878" y="89838"/>
                    <a:pt x="1406313" y="99752"/>
                  </a:cubicBezTo>
                  <a:cubicBezTo>
                    <a:pt x="1415718" y="112292"/>
                    <a:pt x="1430869" y="119961"/>
                    <a:pt x="1439564" y="133003"/>
                  </a:cubicBezTo>
                  <a:lnTo>
                    <a:pt x="1456189" y="157941"/>
                  </a:lnTo>
                  <a:cubicBezTo>
                    <a:pt x="1461731" y="193963"/>
                    <a:pt x="1464467" y="230530"/>
                    <a:pt x="1472815" y="266007"/>
                  </a:cubicBezTo>
                  <a:cubicBezTo>
                    <a:pt x="1486811" y="325491"/>
                    <a:pt x="1509203" y="273222"/>
                    <a:pt x="1481128" y="357447"/>
                  </a:cubicBezTo>
                  <a:cubicBezTo>
                    <a:pt x="1478650" y="364882"/>
                    <a:pt x="1470772" y="369370"/>
                    <a:pt x="1464502" y="374072"/>
                  </a:cubicBezTo>
                  <a:cubicBezTo>
                    <a:pt x="1418767" y="408373"/>
                    <a:pt x="1428569" y="402675"/>
                    <a:pt x="1389688" y="415636"/>
                  </a:cubicBezTo>
                  <a:cubicBezTo>
                    <a:pt x="1345353" y="412865"/>
                    <a:pt x="1300885" y="411743"/>
                    <a:pt x="1256684" y="407323"/>
                  </a:cubicBezTo>
                  <a:cubicBezTo>
                    <a:pt x="1217885" y="403443"/>
                    <a:pt x="1226630" y="396053"/>
                    <a:pt x="1190182" y="382385"/>
                  </a:cubicBezTo>
                  <a:cubicBezTo>
                    <a:pt x="1099625" y="348425"/>
                    <a:pt x="1216266" y="403739"/>
                    <a:pt x="1123680" y="357447"/>
                  </a:cubicBezTo>
                  <a:cubicBezTo>
                    <a:pt x="1079346" y="360218"/>
                    <a:pt x="1034854" y="361110"/>
                    <a:pt x="990677" y="365760"/>
                  </a:cubicBezTo>
                  <a:cubicBezTo>
                    <a:pt x="981963" y="366677"/>
                    <a:pt x="974330" y="372354"/>
                    <a:pt x="965738" y="374072"/>
                  </a:cubicBezTo>
                  <a:cubicBezTo>
                    <a:pt x="946525" y="377914"/>
                    <a:pt x="927106" y="381200"/>
                    <a:pt x="907549" y="382385"/>
                  </a:cubicBezTo>
                  <a:cubicBezTo>
                    <a:pt x="835584" y="386747"/>
                    <a:pt x="763462" y="387927"/>
                    <a:pt x="691418" y="390698"/>
                  </a:cubicBezTo>
                  <a:cubicBezTo>
                    <a:pt x="683105" y="393469"/>
                    <a:pt x="675209" y="398252"/>
                    <a:pt x="666480" y="399011"/>
                  </a:cubicBezTo>
                  <a:cubicBezTo>
                    <a:pt x="457058" y="417221"/>
                    <a:pt x="229447" y="402573"/>
                    <a:pt x="26400" y="399011"/>
                  </a:cubicBezTo>
                  <a:cubicBezTo>
                    <a:pt x="18087" y="390698"/>
                    <a:pt x="2438" y="385788"/>
                    <a:pt x="1462" y="374072"/>
                  </a:cubicBezTo>
                  <a:cubicBezTo>
                    <a:pt x="-3376" y="316018"/>
                    <a:pt x="4937" y="257559"/>
                    <a:pt x="9775" y="199505"/>
                  </a:cubicBezTo>
                  <a:cubicBezTo>
                    <a:pt x="10503" y="190773"/>
                    <a:pt x="13580" y="182081"/>
                    <a:pt x="18088" y="174567"/>
                  </a:cubicBezTo>
                  <a:cubicBezTo>
                    <a:pt x="22120" y="167847"/>
                    <a:pt x="29171" y="163483"/>
                    <a:pt x="34713" y="157941"/>
                  </a:cubicBezTo>
                  <a:cubicBezTo>
                    <a:pt x="41303" y="138170"/>
                    <a:pt x="47858" y="120635"/>
                    <a:pt x="51338" y="99752"/>
                  </a:cubicBezTo>
                  <a:cubicBezTo>
                    <a:pt x="55011" y="77716"/>
                    <a:pt x="40255" y="33250"/>
                    <a:pt x="92902" y="16625"/>
                  </a:cubicBezTo>
                  <a:close/>
                </a:path>
              </a:pathLst>
            </a:custGeom>
            <a:solidFill>
              <a:srgbClr val="BCBDC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grpSp>
      <p:sp>
        <p:nvSpPr>
          <p:cNvPr id="11" name="TextBox 10"/>
          <p:cNvSpPr txBox="1"/>
          <p:nvPr/>
        </p:nvSpPr>
        <p:spPr>
          <a:xfrm>
            <a:off x="4682904" y="1318234"/>
            <a:ext cx="2403573" cy="1590118"/>
          </a:xfrm>
          <a:prstGeom prst="rect">
            <a:avLst/>
          </a:prstGeom>
          <a:noFill/>
        </p:spPr>
        <p:txBody>
          <a:bodyPr wrap="square" lIns="186521" tIns="149217" rIns="186521" bIns="149217" rtlCol="0">
            <a:spAutoFit/>
          </a:bodyPr>
          <a:lstStyle/>
          <a:p>
            <a:pPr>
              <a:lnSpc>
                <a:spcPct val="90000"/>
              </a:lnSpc>
              <a:spcAft>
                <a:spcPts val="612"/>
              </a:spcAft>
            </a:pPr>
            <a:r>
              <a:rPr lang="en-US" sz="2856" dirty="0">
                <a:solidFill>
                  <a:srgbClr val="F8F8F8"/>
                </a:solidFill>
              </a:rPr>
              <a:t>S&amp;V </a:t>
            </a:r>
          </a:p>
          <a:p>
            <a:pPr>
              <a:lnSpc>
                <a:spcPct val="90000"/>
              </a:lnSpc>
              <a:spcAft>
                <a:spcPts val="612"/>
              </a:spcAft>
            </a:pPr>
            <a:r>
              <a:rPr lang="en-US" sz="2856" dirty="0">
                <a:solidFill>
                  <a:srgbClr val="F8F8F8"/>
                </a:solidFill>
              </a:rPr>
              <a:t>and Lambeth</a:t>
            </a:r>
          </a:p>
        </p:txBody>
      </p:sp>
    </p:spTree>
    <p:extLst>
      <p:ext uri="{BB962C8B-B14F-4D97-AF65-F5344CB8AC3E}">
        <p14:creationId xmlns:p14="http://schemas.microsoft.com/office/powerpoint/2010/main" val="2825831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5E0853-518B-45E1-8258-B2A8DAF209E8}"/>
              </a:ext>
            </a:extLst>
          </p:cNvPr>
          <p:cNvSpPr>
            <a:spLocks noGrp="1"/>
          </p:cNvSpPr>
          <p:nvPr>
            <p:ph type="sldNum" sz="quarter" idx="12"/>
          </p:nvPr>
        </p:nvSpPr>
        <p:spPr/>
        <p:txBody>
          <a:bodyPr/>
          <a:lstStyle/>
          <a:p>
            <a:fld id="{4E94EAD9-3D26-4ED4-B059-9BBA284B7577}" type="slidenum">
              <a:rPr lang="en-US" smtClean="0"/>
              <a:t>48</a:t>
            </a:fld>
            <a:endParaRPr lang="en-US"/>
          </a:p>
        </p:txBody>
      </p:sp>
      <p:pic>
        <p:nvPicPr>
          <p:cNvPr id="3" name="Picture 2" descr="&lt;strong&gt;World&lt;/strong&gt; Icon — Shine Set: global, globe">
            <a:extLst>
              <a:ext uri="{FF2B5EF4-FFF2-40B4-BE49-F238E27FC236}">
                <a16:creationId xmlns:a16="http://schemas.microsoft.com/office/drawing/2014/main" id="{43DC4A93-661F-4541-99F7-B0D04895F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057" y="3649972"/>
            <a:ext cx="2438400" cy="2438400"/>
          </a:xfrm>
          <a:prstGeom prst="rect">
            <a:avLst/>
          </a:prstGeom>
        </p:spPr>
      </p:pic>
      <p:pic>
        <p:nvPicPr>
          <p:cNvPr id="4" name="Picture 3" descr="&lt;strong&gt;World&lt;/strong&gt; Icon — Shine Set: global, globe">
            <a:extLst>
              <a:ext uri="{FF2B5EF4-FFF2-40B4-BE49-F238E27FC236}">
                <a16:creationId xmlns:a16="http://schemas.microsoft.com/office/drawing/2014/main" id="{9E19CEED-B5D1-4C3A-93FE-BDBCEA6FA3FD}"/>
              </a:ext>
            </a:extLst>
          </p:cNvPr>
          <p:cNvPicPr>
            <a:picLocks noChangeAspect="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562600" y="3649972"/>
            <a:ext cx="2438400" cy="2438400"/>
          </a:xfrm>
          <a:prstGeom prst="rect">
            <a:avLst/>
          </a:prstGeom>
        </p:spPr>
      </p:pic>
      <p:sp>
        <p:nvSpPr>
          <p:cNvPr id="5" name="TextBox 4">
            <a:extLst>
              <a:ext uri="{FF2B5EF4-FFF2-40B4-BE49-F238E27FC236}">
                <a16:creationId xmlns:a16="http://schemas.microsoft.com/office/drawing/2014/main" id="{C15FDE5E-1DA1-4BA8-984D-B07F78A8919C}"/>
              </a:ext>
            </a:extLst>
          </p:cNvPr>
          <p:cNvSpPr txBox="1"/>
          <p:nvPr/>
        </p:nvSpPr>
        <p:spPr>
          <a:xfrm>
            <a:off x="490451" y="2735262"/>
            <a:ext cx="386927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Observed Data from the Real world</a:t>
            </a:r>
          </a:p>
        </p:txBody>
      </p:sp>
      <p:sp>
        <p:nvSpPr>
          <p:cNvPr id="6" name="TextBox 5">
            <a:extLst>
              <a:ext uri="{FF2B5EF4-FFF2-40B4-BE49-F238E27FC236}">
                <a16:creationId xmlns:a16="http://schemas.microsoft.com/office/drawing/2014/main" id="{1CB55393-AB56-49B5-BD40-6FA49F496181}"/>
              </a:ext>
            </a:extLst>
          </p:cNvPr>
          <p:cNvSpPr txBox="1"/>
          <p:nvPr/>
        </p:nvSpPr>
        <p:spPr>
          <a:xfrm>
            <a:off x="5176157" y="2735262"/>
            <a:ext cx="364127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No data from the Counterfactual world</a:t>
            </a:r>
          </a:p>
        </p:txBody>
      </p:sp>
      <p:pic>
        <p:nvPicPr>
          <p:cNvPr id="1026" name="Picture 2" descr="https://archive.cnx.org/resources/d4aff46e98cf3edeee2fd2d790eef6322fbf00a8/Figure_04_01_02.jpg">
            <a:extLst>
              <a:ext uri="{FF2B5EF4-FFF2-40B4-BE49-F238E27FC236}">
                <a16:creationId xmlns:a16="http://schemas.microsoft.com/office/drawing/2014/main" id="{6F7AB912-F552-44BA-9352-BD8AD9CDFD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3072" b="58930"/>
          <a:stretch/>
        </p:blipFill>
        <p:spPr bwMode="auto">
          <a:xfrm>
            <a:off x="228600" y="93843"/>
            <a:ext cx="3444081" cy="14017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archive.cnx.org/resources/d4aff46e98cf3edeee2fd2d790eef6322fbf00a8/Figure_04_01_02.jpg">
            <a:extLst>
              <a:ext uri="{FF2B5EF4-FFF2-40B4-BE49-F238E27FC236}">
                <a16:creationId xmlns:a16="http://schemas.microsoft.com/office/drawing/2014/main" id="{55CE77BD-B135-4C8F-9F1D-13DD585D46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13" b="58930"/>
          <a:stretch/>
        </p:blipFill>
        <p:spPr bwMode="auto">
          <a:xfrm>
            <a:off x="3825081" y="114300"/>
            <a:ext cx="5349082" cy="14017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97FB76E-D91F-4933-B0EF-D48C5D081244}"/>
              </a:ext>
            </a:extLst>
          </p:cNvPr>
          <p:cNvSpPr txBox="1"/>
          <p:nvPr/>
        </p:nvSpPr>
        <p:spPr>
          <a:xfrm>
            <a:off x="228600" y="1820862"/>
            <a:ext cx="35964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INTERVENTION</a:t>
            </a:r>
          </a:p>
        </p:txBody>
      </p:sp>
      <p:sp>
        <p:nvSpPr>
          <p:cNvPr id="11" name="TextBox 10">
            <a:extLst>
              <a:ext uri="{FF2B5EF4-FFF2-40B4-BE49-F238E27FC236}">
                <a16:creationId xmlns:a16="http://schemas.microsoft.com/office/drawing/2014/main" id="{848B43A8-9B40-421B-8E89-7732E7A4AD0C}"/>
              </a:ext>
            </a:extLst>
          </p:cNvPr>
          <p:cNvSpPr txBox="1"/>
          <p:nvPr/>
        </p:nvSpPr>
        <p:spPr>
          <a:xfrm>
            <a:off x="228600" y="6117733"/>
            <a:ext cx="35964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COUNTERFACTUAL</a:t>
            </a:r>
          </a:p>
        </p:txBody>
      </p:sp>
      <p:sp>
        <p:nvSpPr>
          <p:cNvPr id="12" name="TextBox 11">
            <a:extLst>
              <a:ext uri="{FF2B5EF4-FFF2-40B4-BE49-F238E27FC236}">
                <a16:creationId xmlns:a16="http://schemas.microsoft.com/office/drawing/2014/main" id="{9A32070E-AE80-4D19-80BB-0F2F14B48C25}"/>
              </a:ext>
            </a:extLst>
          </p:cNvPr>
          <p:cNvSpPr txBox="1"/>
          <p:nvPr/>
        </p:nvSpPr>
        <p:spPr>
          <a:xfrm>
            <a:off x="92201" y="1421598"/>
            <a:ext cx="386927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Real world</a:t>
            </a:r>
          </a:p>
        </p:txBody>
      </p:sp>
      <p:sp>
        <p:nvSpPr>
          <p:cNvPr id="13" name="TextBox 12">
            <a:extLst>
              <a:ext uri="{FF2B5EF4-FFF2-40B4-BE49-F238E27FC236}">
                <a16:creationId xmlns:a16="http://schemas.microsoft.com/office/drawing/2014/main" id="{494F1A04-949F-4D5E-A443-1F2B805042A5}"/>
              </a:ext>
            </a:extLst>
          </p:cNvPr>
          <p:cNvSpPr txBox="1"/>
          <p:nvPr/>
        </p:nvSpPr>
        <p:spPr>
          <a:xfrm>
            <a:off x="4230524" y="1437874"/>
            <a:ext cx="424275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Acting in the Real world</a:t>
            </a:r>
          </a:p>
        </p:txBody>
      </p:sp>
    </p:spTree>
    <p:extLst>
      <p:ext uri="{BB962C8B-B14F-4D97-AF65-F5344CB8AC3E}">
        <p14:creationId xmlns:p14="http://schemas.microsoft.com/office/powerpoint/2010/main" val="1138918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5E9714-882C-4F9A-86C9-389B498CEA65}"/>
              </a:ext>
            </a:extLst>
          </p:cNvPr>
          <p:cNvSpPr>
            <a:spLocks noGrp="1"/>
          </p:cNvSpPr>
          <p:nvPr>
            <p:ph type="body" sz="quarter" idx="10"/>
          </p:nvPr>
        </p:nvSpPr>
        <p:spPr>
          <a:xfrm>
            <a:off x="205961" y="1212850"/>
            <a:ext cx="8914642" cy="1523494"/>
          </a:xfrm>
        </p:spPr>
        <p:txBody>
          <a:bodyPr/>
          <a:lstStyle/>
          <a:p>
            <a:r>
              <a:rPr lang="en-US" dirty="0"/>
              <a:t>A way to combine the ideas of an intervention and counterfactual. </a:t>
            </a:r>
          </a:p>
          <a:p>
            <a:r>
              <a:rPr lang="en-US" i="1" dirty="0"/>
              <a:t>Q. : Estimate the effect of fertilizers. </a:t>
            </a:r>
          </a:p>
        </p:txBody>
      </p:sp>
      <p:sp>
        <p:nvSpPr>
          <p:cNvPr id="3" name="Title 2">
            <a:extLst>
              <a:ext uri="{FF2B5EF4-FFF2-40B4-BE49-F238E27FC236}">
                <a16:creationId xmlns:a16="http://schemas.microsoft.com/office/drawing/2014/main" id="{CDACB96C-B36C-461E-8910-5DB51FD2281F}"/>
              </a:ext>
            </a:extLst>
          </p:cNvPr>
          <p:cNvSpPr>
            <a:spLocks noGrp="1"/>
          </p:cNvSpPr>
          <p:nvPr>
            <p:ph type="title"/>
          </p:nvPr>
        </p:nvSpPr>
        <p:spPr/>
        <p:txBody>
          <a:bodyPr/>
          <a:lstStyle/>
          <a:p>
            <a:r>
              <a:rPr lang="en-US" dirty="0"/>
              <a:t>Fisher experiment</a:t>
            </a:r>
          </a:p>
        </p:txBody>
      </p:sp>
      <p:sp>
        <p:nvSpPr>
          <p:cNvPr id="4" name="Slide Number Placeholder 3">
            <a:extLst>
              <a:ext uri="{FF2B5EF4-FFF2-40B4-BE49-F238E27FC236}">
                <a16:creationId xmlns:a16="http://schemas.microsoft.com/office/drawing/2014/main" id="{554C8B23-8A0C-48F2-8711-06E124384387}"/>
              </a:ext>
            </a:extLst>
          </p:cNvPr>
          <p:cNvSpPr>
            <a:spLocks noGrp="1"/>
          </p:cNvSpPr>
          <p:nvPr>
            <p:ph type="sldNum" sz="quarter" idx="11"/>
          </p:nvPr>
        </p:nvSpPr>
        <p:spPr/>
        <p:txBody>
          <a:bodyPr/>
          <a:lstStyle/>
          <a:p>
            <a:fld id="{34990F19-4AF9-4079-9E3A-38E608497707}" type="slidenum">
              <a:rPr lang="en-US" smtClean="0"/>
              <a:t>49</a:t>
            </a:fld>
            <a:endParaRPr lang="en-US"/>
          </a:p>
        </p:txBody>
      </p:sp>
      <p:sp>
        <p:nvSpPr>
          <p:cNvPr id="5" name="Rectangle 4">
            <a:extLst>
              <a:ext uri="{FF2B5EF4-FFF2-40B4-BE49-F238E27FC236}">
                <a16:creationId xmlns:a16="http://schemas.microsoft.com/office/drawing/2014/main" id="{9E94AAE6-EC34-450F-A95B-26981F344C5D}"/>
              </a:ext>
            </a:extLst>
          </p:cNvPr>
          <p:cNvSpPr/>
          <p:nvPr/>
        </p:nvSpPr>
        <p:spPr bwMode="auto">
          <a:xfrm>
            <a:off x="548481"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5D8DB29D-1B4C-48F0-B328-4F3919E9DEEE}"/>
              </a:ext>
            </a:extLst>
          </p:cNvPr>
          <p:cNvSpPr/>
          <p:nvPr/>
        </p:nvSpPr>
        <p:spPr bwMode="auto">
          <a:xfrm>
            <a:off x="4833938"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8" name="Straight Connector 7">
            <a:extLst>
              <a:ext uri="{FF2B5EF4-FFF2-40B4-BE49-F238E27FC236}">
                <a16:creationId xmlns:a16="http://schemas.microsoft.com/office/drawing/2014/main" id="{B4A87EF9-8C56-4678-BFA5-39078CC75191}"/>
              </a:ext>
            </a:extLst>
          </p:cNvPr>
          <p:cNvCxnSpPr>
            <a:stCxn id="6" idx="0"/>
            <a:endCxn id="6" idx="2"/>
          </p:cNvCxnSpPr>
          <p:nvPr/>
        </p:nvCxnSpPr>
        <p:spPr>
          <a:xfrm>
            <a:off x="6586538" y="2887662"/>
            <a:ext cx="0" cy="3352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E7E660-F88E-4BB1-A8C0-40CF02ED593C}"/>
              </a:ext>
            </a:extLst>
          </p:cNvPr>
          <p:cNvSpPr txBox="1"/>
          <p:nvPr/>
        </p:nvSpPr>
        <p:spPr>
          <a:xfrm>
            <a:off x="2740025" y="6355155"/>
            <a:ext cx="46664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Controlled experiment</a:t>
            </a:r>
          </a:p>
        </p:txBody>
      </p:sp>
    </p:spTree>
    <p:extLst>
      <p:ext uri="{BB962C8B-B14F-4D97-AF65-F5344CB8AC3E}">
        <p14:creationId xmlns:p14="http://schemas.microsoft.com/office/powerpoint/2010/main" val="22320754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54" y="5500886"/>
            <a:ext cx="8915908" cy="917575"/>
          </a:xfrm>
        </p:spPr>
        <p:txBody>
          <a:bodyPr/>
          <a:lstStyle/>
          <a:p>
            <a:pPr algn="ctr"/>
            <a:r>
              <a:rPr lang="en-US" dirty="0"/>
              <a:t>Observed data can be confounded, or even spurious.</a:t>
            </a:r>
          </a:p>
        </p:txBody>
      </p:sp>
      <p:sp>
        <p:nvSpPr>
          <p:cNvPr id="4" name="Slide Number Placeholder 3"/>
          <p:cNvSpPr>
            <a:spLocks noGrp="1"/>
          </p:cNvSpPr>
          <p:nvPr>
            <p:ph type="sldNum" sz="quarter" idx="12"/>
          </p:nvPr>
        </p:nvSpPr>
        <p:spPr/>
        <p:txBody>
          <a:bodyPr/>
          <a:lstStyle/>
          <a:p>
            <a:fld id="{4E94EAD9-3D26-4ED4-B059-9BBA284B7577}" type="slidenum">
              <a:rPr lang="en-US" smtClean="0"/>
              <a:t>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21" y="1076732"/>
            <a:ext cx="9146374" cy="4342767"/>
          </a:xfrm>
          <a:prstGeom prst="rect">
            <a:avLst/>
          </a:prstGeom>
        </p:spPr>
      </p:pic>
      <p:sp>
        <p:nvSpPr>
          <p:cNvPr id="3" name="TextBox 2"/>
          <p:cNvSpPr txBox="1"/>
          <p:nvPr/>
        </p:nvSpPr>
        <p:spPr>
          <a:xfrm>
            <a:off x="5782405" y="6382856"/>
            <a:ext cx="2967375" cy="956098"/>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hlinkClick r:id="rId4"/>
              </a:rPr>
              <a:t>www.tylervigen.com</a:t>
            </a:r>
            <a:endParaRPr lang="en-US" sz="2040" dirty="0">
              <a:gradFill>
                <a:gsLst>
                  <a:gs pos="2917">
                    <a:schemeClr val="tx1"/>
                  </a:gs>
                  <a:gs pos="30000">
                    <a:schemeClr val="tx1"/>
                  </a:gs>
                </a:gsLst>
                <a:lin ang="5400000" scaled="0"/>
              </a:gradFill>
            </a:endParaRPr>
          </a:p>
          <a:p>
            <a:pPr>
              <a:lnSpc>
                <a:spcPct val="90000"/>
              </a:lnSpc>
              <a:spcAft>
                <a:spcPts val="612"/>
              </a:spcAft>
            </a:pPr>
            <a:endParaRPr lang="en-US" sz="204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732817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5E9714-882C-4F9A-86C9-389B498CEA65}"/>
              </a:ext>
            </a:extLst>
          </p:cNvPr>
          <p:cNvSpPr>
            <a:spLocks noGrp="1"/>
          </p:cNvSpPr>
          <p:nvPr>
            <p:ph type="body" sz="quarter" idx="10"/>
          </p:nvPr>
        </p:nvSpPr>
        <p:spPr>
          <a:xfrm>
            <a:off x="205961" y="1212850"/>
            <a:ext cx="8914642" cy="1523494"/>
          </a:xfrm>
        </p:spPr>
        <p:txBody>
          <a:bodyPr/>
          <a:lstStyle/>
          <a:p>
            <a:r>
              <a:rPr lang="en-US" dirty="0"/>
              <a:t>A way to combine the ideas of an intervention and counterfactual. </a:t>
            </a:r>
          </a:p>
          <a:p>
            <a:r>
              <a:rPr lang="en-US" i="1" dirty="0"/>
              <a:t>Q. : Estimate the effect of fertilizers. </a:t>
            </a:r>
          </a:p>
        </p:txBody>
      </p:sp>
      <p:sp>
        <p:nvSpPr>
          <p:cNvPr id="3" name="Title 2">
            <a:extLst>
              <a:ext uri="{FF2B5EF4-FFF2-40B4-BE49-F238E27FC236}">
                <a16:creationId xmlns:a16="http://schemas.microsoft.com/office/drawing/2014/main" id="{CDACB96C-B36C-461E-8910-5DB51FD2281F}"/>
              </a:ext>
            </a:extLst>
          </p:cNvPr>
          <p:cNvSpPr>
            <a:spLocks noGrp="1"/>
          </p:cNvSpPr>
          <p:nvPr>
            <p:ph type="title"/>
          </p:nvPr>
        </p:nvSpPr>
        <p:spPr/>
        <p:txBody>
          <a:bodyPr/>
          <a:lstStyle/>
          <a:p>
            <a:r>
              <a:rPr lang="en-US" dirty="0"/>
              <a:t>Fisher experiment</a:t>
            </a:r>
          </a:p>
        </p:txBody>
      </p:sp>
      <p:sp>
        <p:nvSpPr>
          <p:cNvPr id="4" name="Slide Number Placeholder 3">
            <a:extLst>
              <a:ext uri="{FF2B5EF4-FFF2-40B4-BE49-F238E27FC236}">
                <a16:creationId xmlns:a16="http://schemas.microsoft.com/office/drawing/2014/main" id="{554C8B23-8A0C-48F2-8711-06E124384387}"/>
              </a:ext>
            </a:extLst>
          </p:cNvPr>
          <p:cNvSpPr>
            <a:spLocks noGrp="1"/>
          </p:cNvSpPr>
          <p:nvPr>
            <p:ph type="sldNum" sz="quarter" idx="11"/>
          </p:nvPr>
        </p:nvSpPr>
        <p:spPr/>
        <p:txBody>
          <a:bodyPr/>
          <a:lstStyle/>
          <a:p>
            <a:fld id="{34990F19-4AF9-4079-9E3A-38E608497707}" type="slidenum">
              <a:rPr lang="en-US" smtClean="0"/>
              <a:t>50</a:t>
            </a:fld>
            <a:endParaRPr lang="en-US"/>
          </a:p>
        </p:txBody>
      </p:sp>
      <p:sp>
        <p:nvSpPr>
          <p:cNvPr id="5" name="Rectangle 4">
            <a:extLst>
              <a:ext uri="{FF2B5EF4-FFF2-40B4-BE49-F238E27FC236}">
                <a16:creationId xmlns:a16="http://schemas.microsoft.com/office/drawing/2014/main" id="{9E94AAE6-EC34-450F-A95B-26981F344C5D}"/>
              </a:ext>
            </a:extLst>
          </p:cNvPr>
          <p:cNvSpPr/>
          <p:nvPr/>
        </p:nvSpPr>
        <p:spPr bwMode="auto">
          <a:xfrm>
            <a:off x="548481"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5D8DB29D-1B4C-48F0-B328-4F3919E9DEEE}"/>
              </a:ext>
            </a:extLst>
          </p:cNvPr>
          <p:cNvSpPr/>
          <p:nvPr/>
        </p:nvSpPr>
        <p:spPr bwMode="auto">
          <a:xfrm>
            <a:off x="4833938"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extBox 8">
            <a:extLst>
              <a:ext uri="{FF2B5EF4-FFF2-40B4-BE49-F238E27FC236}">
                <a16:creationId xmlns:a16="http://schemas.microsoft.com/office/drawing/2014/main" id="{53E7E660-F88E-4BB1-A8C0-40CF02ED593C}"/>
              </a:ext>
            </a:extLst>
          </p:cNvPr>
          <p:cNvSpPr txBox="1"/>
          <p:nvPr/>
        </p:nvSpPr>
        <p:spPr>
          <a:xfrm>
            <a:off x="2740025" y="6355155"/>
            <a:ext cx="466645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Natural experiment</a:t>
            </a:r>
          </a:p>
        </p:txBody>
      </p:sp>
      <p:sp>
        <p:nvSpPr>
          <p:cNvPr id="7" name="Oval 6">
            <a:extLst>
              <a:ext uri="{FF2B5EF4-FFF2-40B4-BE49-F238E27FC236}">
                <a16:creationId xmlns:a16="http://schemas.microsoft.com/office/drawing/2014/main" id="{F828B306-6C3E-402B-896B-A2F7B0AFEB12}"/>
              </a:ext>
            </a:extLst>
          </p:cNvPr>
          <p:cNvSpPr/>
          <p:nvPr/>
        </p:nvSpPr>
        <p:spPr bwMode="auto">
          <a:xfrm>
            <a:off x="5053500" y="3497262"/>
            <a:ext cx="667543" cy="533400"/>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a:extLst>
              <a:ext uri="{FF2B5EF4-FFF2-40B4-BE49-F238E27FC236}">
                <a16:creationId xmlns:a16="http://schemas.microsoft.com/office/drawing/2014/main" id="{18903D77-5EB6-44A8-80C4-5D5D923F9392}"/>
              </a:ext>
            </a:extLst>
          </p:cNvPr>
          <p:cNvSpPr/>
          <p:nvPr/>
        </p:nvSpPr>
        <p:spPr bwMode="auto">
          <a:xfrm>
            <a:off x="7025481" y="5095211"/>
            <a:ext cx="944165" cy="690151"/>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a:extLst>
              <a:ext uri="{FF2B5EF4-FFF2-40B4-BE49-F238E27FC236}">
                <a16:creationId xmlns:a16="http://schemas.microsoft.com/office/drawing/2014/main" id="{94F0BDFA-FB0D-4D5B-BB08-FCA08BF259F2}"/>
              </a:ext>
            </a:extLst>
          </p:cNvPr>
          <p:cNvSpPr/>
          <p:nvPr/>
        </p:nvSpPr>
        <p:spPr bwMode="auto">
          <a:xfrm>
            <a:off x="5073253" y="4635910"/>
            <a:ext cx="667543" cy="690151"/>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a:extLst>
              <a:ext uri="{FF2B5EF4-FFF2-40B4-BE49-F238E27FC236}">
                <a16:creationId xmlns:a16="http://schemas.microsoft.com/office/drawing/2014/main" id="{C59EACAF-AD4E-42C1-894A-03DDD315B3AB}"/>
              </a:ext>
            </a:extLst>
          </p:cNvPr>
          <p:cNvSpPr/>
          <p:nvPr/>
        </p:nvSpPr>
        <p:spPr bwMode="auto">
          <a:xfrm>
            <a:off x="6650110" y="3279775"/>
            <a:ext cx="780076" cy="533400"/>
          </a:xfrm>
          <a:prstGeom prst="ellipse">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712728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5E9714-882C-4F9A-86C9-389B498CEA65}"/>
              </a:ext>
            </a:extLst>
          </p:cNvPr>
          <p:cNvSpPr>
            <a:spLocks noGrp="1"/>
          </p:cNvSpPr>
          <p:nvPr>
            <p:ph type="body" sz="quarter" idx="10"/>
          </p:nvPr>
        </p:nvSpPr>
        <p:spPr>
          <a:xfrm>
            <a:off x="205961" y="1212850"/>
            <a:ext cx="8914642" cy="1523494"/>
          </a:xfrm>
        </p:spPr>
        <p:txBody>
          <a:bodyPr/>
          <a:lstStyle/>
          <a:p>
            <a:r>
              <a:rPr lang="en-US" dirty="0"/>
              <a:t>A way to combine the ideas of an intervention and counterfactual. </a:t>
            </a:r>
          </a:p>
          <a:p>
            <a:r>
              <a:rPr lang="en-US" i="1" dirty="0"/>
              <a:t>Q. : Estimate the effect of fertilizers. </a:t>
            </a:r>
          </a:p>
        </p:txBody>
      </p:sp>
      <p:sp>
        <p:nvSpPr>
          <p:cNvPr id="3" name="Title 2">
            <a:extLst>
              <a:ext uri="{FF2B5EF4-FFF2-40B4-BE49-F238E27FC236}">
                <a16:creationId xmlns:a16="http://schemas.microsoft.com/office/drawing/2014/main" id="{CDACB96C-B36C-461E-8910-5DB51FD2281F}"/>
              </a:ext>
            </a:extLst>
          </p:cNvPr>
          <p:cNvSpPr>
            <a:spLocks noGrp="1"/>
          </p:cNvSpPr>
          <p:nvPr>
            <p:ph type="title"/>
          </p:nvPr>
        </p:nvSpPr>
        <p:spPr/>
        <p:txBody>
          <a:bodyPr/>
          <a:lstStyle/>
          <a:p>
            <a:r>
              <a:rPr lang="en-US" dirty="0"/>
              <a:t>Fisher experiment</a:t>
            </a:r>
          </a:p>
        </p:txBody>
      </p:sp>
      <p:sp>
        <p:nvSpPr>
          <p:cNvPr id="4" name="Slide Number Placeholder 3">
            <a:extLst>
              <a:ext uri="{FF2B5EF4-FFF2-40B4-BE49-F238E27FC236}">
                <a16:creationId xmlns:a16="http://schemas.microsoft.com/office/drawing/2014/main" id="{554C8B23-8A0C-48F2-8711-06E124384387}"/>
              </a:ext>
            </a:extLst>
          </p:cNvPr>
          <p:cNvSpPr>
            <a:spLocks noGrp="1"/>
          </p:cNvSpPr>
          <p:nvPr>
            <p:ph type="sldNum" sz="quarter" idx="11"/>
          </p:nvPr>
        </p:nvSpPr>
        <p:spPr/>
        <p:txBody>
          <a:bodyPr/>
          <a:lstStyle/>
          <a:p>
            <a:fld id="{34990F19-4AF9-4079-9E3A-38E608497707}" type="slidenum">
              <a:rPr lang="en-US" smtClean="0"/>
              <a:t>51</a:t>
            </a:fld>
            <a:endParaRPr lang="en-US"/>
          </a:p>
        </p:txBody>
      </p:sp>
      <p:sp>
        <p:nvSpPr>
          <p:cNvPr id="5" name="Rectangle 4">
            <a:extLst>
              <a:ext uri="{FF2B5EF4-FFF2-40B4-BE49-F238E27FC236}">
                <a16:creationId xmlns:a16="http://schemas.microsoft.com/office/drawing/2014/main" id="{9E94AAE6-EC34-450F-A95B-26981F344C5D}"/>
              </a:ext>
            </a:extLst>
          </p:cNvPr>
          <p:cNvSpPr/>
          <p:nvPr/>
        </p:nvSpPr>
        <p:spPr bwMode="auto">
          <a:xfrm>
            <a:off x="548481"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5D8DB29D-1B4C-48F0-B328-4F3919E9DEEE}"/>
              </a:ext>
            </a:extLst>
          </p:cNvPr>
          <p:cNvSpPr/>
          <p:nvPr/>
        </p:nvSpPr>
        <p:spPr bwMode="auto">
          <a:xfrm>
            <a:off x="4833938" y="2887662"/>
            <a:ext cx="3505200" cy="3352800"/>
          </a:xfrm>
          <a:prstGeom prst="rect">
            <a:avLst/>
          </a:prstGeom>
          <a:solidFill>
            <a:schemeClr val="accent5"/>
          </a:solidFill>
          <a:ln w="95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TextBox 8">
            <a:extLst>
              <a:ext uri="{FF2B5EF4-FFF2-40B4-BE49-F238E27FC236}">
                <a16:creationId xmlns:a16="http://schemas.microsoft.com/office/drawing/2014/main" id="{53E7E660-F88E-4BB1-A8C0-40CF02ED593C}"/>
              </a:ext>
            </a:extLst>
          </p:cNvPr>
          <p:cNvSpPr txBox="1"/>
          <p:nvPr/>
        </p:nvSpPr>
        <p:spPr>
          <a:xfrm>
            <a:off x="1767681" y="6355155"/>
            <a:ext cx="5638801"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Randomized Controlled  experiment</a:t>
            </a:r>
          </a:p>
        </p:txBody>
      </p:sp>
      <p:cxnSp>
        <p:nvCxnSpPr>
          <p:cNvPr id="10" name="Straight Connector 9">
            <a:extLst>
              <a:ext uri="{FF2B5EF4-FFF2-40B4-BE49-F238E27FC236}">
                <a16:creationId xmlns:a16="http://schemas.microsoft.com/office/drawing/2014/main" id="{1C7830B6-8704-4802-9DE8-868E0E3BAC62}"/>
              </a:ext>
            </a:extLst>
          </p:cNvPr>
          <p:cNvCxnSpPr>
            <a:stCxn id="6" idx="0"/>
            <a:endCxn id="6" idx="2"/>
          </p:cNvCxnSpPr>
          <p:nvPr/>
        </p:nvCxnSpPr>
        <p:spPr>
          <a:xfrm>
            <a:off x="6586538" y="2887662"/>
            <a:ext cx="0" cy="3352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E650BA-718C-498A-BD1C-6DB011DE02BB}"/>
              </a:ext>
            </a:extLst>
          </p:cNvPr>
          <p:cNvCxnSpPr>
            <a:stCxn id="6" idx="1"/>
            <a:endCxn id="6" idx="3"/>
          </p:cNvCxnSpPr>
          <p:nvPr/>
        </p:nvCxnSpPr>
        <p:spPr>
          <a:xfrm>
            <a:off x="4833938" y="4564062"/>
            <a:ext cx="3505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886C52D-D756-4D46-BD1A-5CCC9985B42F}"/>
              </a:ext>
            </a:extLst>
          </p:cNvPr>
          <p:cNvCxnSpPr/>
          <p:nvPr/>
        </p:nvCxnSpPr>
        <p:spPr>
          <a:xfrm>
            <a:off x="4833938" y="3649662"/>
            <a:ext cx="3505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EC11B2B-7C91-44A7-ADF0-59D8C8CC0035}"/>
              </a:ext>
            </a:extLst>
          </p:cNvPr>
          <p:cNvCxnSpPr/>
          <p:nvPr/>
        </p:nvCxnSpPr>
        <p:spPr>
          <a:xfrm>
            <a:off x="4833938" y="5402262"/>
            <a:ext cx="3505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C8C7AF-20F7-49C0-8489-E16C09031642}"/>
              </a:ext>
            </a:extLst>
          </p:cNvPr>
          <p:cNvCxnSpPr/>
          <p:nvPr/>
        </p:nvCxnSpPr>
        <p:spPr>
          <a:xfrm>
            <a:off x="5730081" y="2887662"/>
            <a:ext cx="0" cy="3352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C852D6-78E7-457C-A317-F274D65E962B}"/>
              </a:ext>
            </a:extLst>
          </p:cNvPr>
          <p:cNvCxnSpPr/>
          <p:nvPr/>
        </p:nvCxnSpPr>
        <p:spPr>
          <a:xfrm>
            <a:off x="7406482" y="2887662"/>
            <a:ext cx="0" cy="3352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322EED0A-50B1-417B-BA9C-B8106BDF9ED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970249" y="4135436"/>
            <a:ext cx="934238" cy="934238"/>
          </a:xfrm>
          <a:prstGeom prst="rect">
            <a:avLst/>
          </a:prstGeom>
        </p:spPr>
      </p:pic>
    </p:spTree>
    <p:extLst>
      <p:ext uri="{BB962C8B-B14F-4D97-AF65-F5344CB8AC3E}">
        <p14:creationId xmlns:p14="http://schemas.microsoft.com/office/powerpoint/2010/main" val="35465913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Ideal experiment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885638" y="1058862"/>
                <a:ext cx="3440927" cy="932563"/>
              </a:xfrm>
            </p:spPr>
            <p:txBody>
              <a:bodyPr/>
              <a:lstStyle/>
              <a:p>
                <a:r>
                  <a:rPr lang="en-US" dirty="0"/>
                  <a:t>Naïve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−1)</m:t>
                      </m:r>
                    </m:oMath>
                  </m:oMathPara>
                </a14:m>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885638" y="1058862"/>
                <a:ext cx="3440927" cy="9325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Placeholder 2"/>
              <p:cNvSpPr txBox="1">
                <a:spLocks/>
              </p:cNvSpPr>
              <p:nvPr/>
            </p:nvSpPr>
            <p:spPr>
              <a:xfrm>
                <a:off x="5906262" y="2411078"/>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18" name="Text Placeholder 2"/>
              <p:cNvSpPr txBox="1">
                <a:spLocks noRot="1" noChangeAspect="1" noMove="1" noResize="1" noEditPoints="1" noAdjustHandles="1" noChangeArrowheads="1" noChangeShapeType="1" noTextEdit="1"/>
              </p:cNvSpPr>
              <p:nvPr/>
            </p:nvSpPr>
            <p:spPr>
              <a:xfrm>
                <a:off x="5906262" y="2411078"/>
                <a:ext cx="3042906" cy="886384"/>
              </a:xfrm>
              <a:prstGeom prst="rect">
                <a:avLst/>
              </a:prstGeom>
              <a:blipFill>
                <a:blip r:embed="rId3"/>
                <a:stretch>
                  <a:fillRect/>
                </a:stretch>
              </a:blipFill>
            </p:spPr>
            <p:txBody>
              <a:bodyPr/>
              <a:lstStyle/>
              <a:p>
                <a:r>
                  <a:rPr lang="en-US">
                    <a:noFill/>
                  </a:rPr>
                  <a:t> </a:t>
                </a:r>
              </a:p>
            </p:txBody>
          </p:sp>
        </mc:Fallback>
      </mc:AlternateContent>
      <p:sp>
        <p:nvSpPr>
          <p:cNvPr id="24" name="TextBox 23"/>
          <p:cNvSpPr txBox="1"/>
          <p:nvPr/>
        </p:nvSpPr>
        <p:spPr>
          <a:xfrm>
            <a:off x="4198823" y="5204032"/>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Cloned user</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365973"/>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230070"/>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1764913"/>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1764913"/>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bwMode="auto">
              <a:xfrm>
                <a:off x="5429347" y="4260997"/>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2" name="Rounded Rectangle 11"/>
              <p:cNvSpPr>
                <a:spLocks noRot="1" noChangeAspect="1" noMove="1" noResize="1" noEditPoints="1" noAdjustHandles="1" noChangeArrowheads="1" noChangeShapeType="1" noTextEdit="1"/>
              </p:cNvSpPr>
              <p:nvPr/>
            </p:nvSpPr>
            <p:spPr bwMode="auto">
              <a:xfrm>
                <a:off x="5429347" y="4260997"/>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3430058" y="1297319"/>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7" name="TextBox 16"/>
          <p:cNvSpPr txBox="1"/>
          <p:nvPr/>
        </p:nvSpPr>
        <p:spPr>
          <a:xfrm rot="21550528">
            <a:off x="5517191" y="3767854"/>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20" name="TextBox 19"/>
          <p:cNvSpPr txBox="1"/>
          <p:nvPr/>
        </p:nvSpPr>
        <p:spPr>
          <a:xfrm rot="21578046">
            <a:off x="1317171" y="3702123"/>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23" name="Rounded Rectangle 22"/>
              <p:cNvSpPr/>
              <p:nvPr/>
            </p:nvSpPr>
            <p:spPr bwMode="auto">
              <a:xfrm>
                <a:off x="1045235" y="4178819"/>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23" name="Rounded Rectangle 22"/>
              <p:cNvSpPr>
                <a:spLocks noRot="1" noChangeAspect="1" noMove="1" noResize="1" noEditPoints="1" noAdjustHandles="1" noChangeArrowheads="1" noChangeShapeType="1" noTextEdit="1"/>
              </p:cNvSpPr>
              <p:nvPr/>
            </p:nvSpPr>
            <p:spPr bwMode="auto">
              <a:xfrm>
                <a:off x="1045235" y="4178819"/>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sp>
        <p:nvSpPr>
          <p:cNvPr id="26" name="Right Arrow 25"/>
          <p:cNvSpPr/>
          <p:nvPr/>
        </p:nvSpPr>
        <p:spPr bwMode="auto">
          <a:xfrm rot="2533427">
            <a:off x="2973762" y="3319431"/>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52</a:t>
            </a:fld>
            <a:endParaRPr lang="en-US"/>
          </a:p>
        </p:txBody>
      </p:sp>
      <p:sp>
        <p:nvSpPr>
          <p:cNvPr id="6" name="TextBox 5"/>
          <p:cNvSpPr txBox="1"/>
          <p:nvPr/>
        </p:nvSpPr>
        <p:spPr>
          <a:xfrm>
            <a:off x="156918" y="5783262"/>
            <a:ext cx="840068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Ideally, requires creation of multiple worlds.</a:t>
            </a:r>
          </a:p>
        </p:txBody>
      </p:sp>
      <p:pic>
        <p:nvPicPr>
          <p:cNvPr id="19" name="Picture 18"/>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2565" y="3767771"/>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843315" y="3817882"/>
            <a:ext cx="538597" cy="1436261"/>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950176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 y="1897062"/>
            <a:ext cx="8914642" cy="3175741"/>
          </a:xfrm>
        </p:spPr>
        <p:txBody>
          <a:bodyPr/>
          <a:lstStyle/>
          <a:p>
            <a:r>
              <a:rPr lang="en-US" dirty="0"/>
              <a:t>II.B How do we systematically reason about and estimate the relationship between effects and their causes?</a:t>
            </a:r>
          </a:p>
        </p:txBody>
      </p:sp>
      <p:sp>
        <p:nvSpPr>
          <p:cNvPr id="3" name="Slide Number Placeholder 2"/>
          <p:cNvSpPr>
            <a:spLocks noGrp="1"/>
          </p:cNvSpPr>
          <p:nvPr>
            <p:ph type="sldNum" sz="quarter" idx="10"/>
          </p:nvPr>
        </p:nvSpPr>
        <p:spPr/>
        <p:txBody>
          <a:bodyPr/>
          <a:lstStyle/>
          <a:p>
            <a:fld id="{34990F19-4AF9-4079-9E3A-38E608497707}" type="slidenum">
              <a:rPr lang="en-US" smtClean="0"/>
              <a:t>53</a:t>
            </a:fld>
            <a:endParaRPr lang="en-US"/>
          </a:p>
        </p:txBody>
      </p:sp>
    </p:spTree>
    <p:extLst>
      <p:ext uri="{BB962C8B-B14F-4D97-AF65-F5344CB8AC3E}">
        <p14:creationId xmlns:p14="http://schemas.microsoft.com/office/powerpoint/2010/main" val="10419202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21EFCD4-3FE7-4F99-8E47-4B815E1BC164}"/>
              </a:ext>
            </a:extLst>
          </p:cNvPr>
          <p:cNvSpPr>
            <a:spLocks noGrp="1"/>
          </p:cNvSpPr>
          <p:nvPr>
            <p:ph type="body" sz="quarter" idx="10"/>
          </p:nvPr>
        </p:nvSpPr>
        <p:spPr>
          <a:xfrm>
            <a:off x="205961" y="1212850"/>
            <a:ext cx="8914642" cy="4801314"/>
          </a:xfrm>
        </p:spPr>
        <p:txBody>
          <a:bodyPr/>
          <a:lstStyle/>
          <a:p>
            <a:r>
              <a:rPr lang="en-US" dirty="0"/>
              <a:t>What if you have a complicated randomized experiment?</a:t>
            </a:r>
          </a:p>
          <a:p>
            <a:r>
              <a:rPr lang="en-US" dirty="0"/>
              <a:t>	</a:t>
            </a:r>
            <a:r>
              <a:rPr lang="en-US" i="1" dirty="0"/>
              <a:t>E.g.</a:t>
            </a:r>
            <a:r>
              <a:rPr lang="en-US" dirty="0"/>
              <a:t> Instead of plots, randomized at the level of 	farmers. But all farmers may not comply.</a:t>
            </a:r>
          </a:p>
          <a:p>
            <a:endParaRPr lang="en-US" dirty="0"/>
          </a:p>
          <a:p>
            <a:r>
              <a:rPr lang="en-US" dirty="0"/>
              <a:t>What if you could not randomize but had a lot of historical data?</a:t>
            </a:r>
          </a:p>
          <a:p>
            <a:r>
              <a:rPr lang="en-US" dirty="0"/>
              <a:t>	</a:t>
            </a:r>
            <a:r>
              <a:rPr lang="en-US" i="1" dirty="0"/>
              <a:t>E.g. </a:t>
            </a:r>
            <a:r>
              <a:rPr lang="en-US" dirty="0"/>
              <a:t>Yield and fertilizer data for thousands of 	plots.</a:t>
            </a:r>
          </a:p>
          <a:p>
            <a:r>
              <a:rPr lang="en-US" dirty="0"/>
              <a:t>	</a:t>
            </a:r>
          </a:p>
        </p:txBody>
      </p:sp>
      <p:sp>
        <p:nvSpPr>
          <p:cNvPr id="4" name="Title 3">
            <a:extLst>
              <a:ext uri="{FF2B5EF4-FFF2-40B4-BE49-F238E27FC236}">
                <a16:creationId xmlns:a16="http://schemas.microsoft.com/office/drawing/2014/main" id="{DACB6CA8-72FF-4D05-8950-A842053C5D2A}"/>
              </a:ext>
            </a:extLst>
          </p:cNvPr>
          <p:cNvSpPr>
            <a:spLocks noGrp="1"/>
          </p:cNvSpPr>
          <p:nvPr>
            <p:ph type="title"/>
          </p:nvPr>
        </p:nvSpPr>
        <p:spPr/>
        <p:txBody>
          <a:bodyPr/>
          <a:lstStyle/>
          <a:p>
            <a:r>
              <a:rPr lang="en-US" dirty="0"/>
              <a:t>Two questions leading from Fisher’s work</a:t>
            </a:r>
          </a:p>
        </p:txBody>
      </p:sp>
      <p:sp>
        <p:nvSpPr>
          <p:cNvPr id="3" name="Slide Number Placeholder 2">
            <a:extLst>
              <a:ext uri="{FF2B5EF4-FFF2-40B4-BE49-F238E27FC236}">
                <a16:creationId xmlns:a16="http://schemas.microsoft.com/office/drawing/2014/main" id="{F06286B0-E744-4BA3-9D1A-46511B2A2226}"/>
              </a:ext>
            </a:extLst>
          </p:cNvPr>
          <p:cNvSpPr>
            <a:spLocks noGrp="1"/>
          </p:cNvSpPr>
          <p:nvPr>
            <p:ph type="sldNum" sz="quarter" idx="11"/>
          </p:nvPr>
        </p:nvSpPr>
        <p:spPr/>
        <p:txBody>
          <a:bodyPr/>
          <a:lstStyle/>
          <a:p>
            <a:fld id="{34990F19-4AF9-4079-9E3A-38E608497707}" type="slidenum">
              <a:rPr lang="en-US" smtClean="0"/>
              <a:t>54</a:t>
            </a:fld>
            <a:endParaRPr lang="en-US"/>
          </a:p>
        </p:txBody>
      </p:sp>
    </p:spTree>
    <p:extLst>
      <p:ext uri="{BB962C8B-B14F-4D97-AF65-F5344CB8AC3E}">
        <p14:creationId xmlns:p14="http://schemas.microsoft.com/office/powerpoint/2010/main" val="23841385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21EFCD4-3FE7-4F99-8E47-4B815E1BC164}"/>
                  </a:ext>
                </a:extLst>
              </p:cNvPr>
              <p:cNvSpPr>
                <a:spLocks noGrp="1"/>
              </p:cNvSpPr>
              <p:nvPr>
                <p:ph type="body" sz="quarter" idx="10"/>
              </p:nvPr>
            </p:nvSpPr>
            <p:spPr>
              <a:xfrm>
                <a:off x="205961" y="1212850"/>
                <a:ext cx="8914642" cy="3877985"/>
              </a:xfrm>
            </p:spPr>
            <p:txBody>
              <a:bodyPr/>
              <a:lstStyle/>
              <a:p>
                <a:r>
                  <a:rPr lang="en-US" dirty="0"/>
                  <a:t>1. Need a language for “complicated” questions.</a:t>
                </a:r>
              </a:p>
              <a:p>
                <a:r>
                  <a:rPr lang="en-US" dirty="0"/>
                  <a:t>	</a:t>
                </a:r>
                <a:r>
                  <a:rPr lang="en-US" sz="2800" dirty="0"/>
                  <a:t>Counterfactuals cannot be expressed by probability.	</a:t>
                </a:r>
              </a:p>
              <a:p>
                <a:r>
                  <a:rPr lang="en-US" sz="2800" dirty="0"/>
                  <a:t>	Try</a:t>
                </a:r>
                <a:r>
                  <a:rPr lang="en-US" dirty="0"/>
                  <a:t> </a:t>
                </a:r>
                <a:r>
                  <a:rPr lang="en-US" sz="2400" i="1" dirty="0"/>
                  <a:t>“If the fertilizer was applied, what is the probability that the yield was greater than </a:t>
                </a:r>
                <a14:m>
                  <m:oMath xmlns:m="http://schemas.openxmlformats.org/officeDocument/2006/math">
                    <m:r>
                      <a:rPr lang="en-US" sz="2400" b="0" i="1" smtClean="0">
                        <a:latin typeface="Cambria Math" panose="02040503050406030204" pitchFamily="18" charset="0"/>
                      </a:rPr>
                      <m:t>𝑐</m:t>
                    </m:r>
                  </m:oMath>
                </a14:m>
                <a:r>
                  <a:rPr lang="en-US" sz="2400" i="1" dirty="0"/>
                  <a:t>, in case that the fertilizer was not applied?</a:t>
                </a:r>
              </a:p>
              <a:p>
                <a:r>
                  <a:rPr lang="en-US" sz="2800" i="1" dirty="0"/>
                  <a:t>	</a:t>
                </a:r>
                <a14:m>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𝑌</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𝑎𝑝𝑝𝑙𝑖𝑒𝑑</m:t>
                    </m:r>
                    <m:r>
                      <a:rPr lang="en-US" sz="2800" b="0" i="1" smtClean="0">
                        <a:latin typeface="Cambria Math" panose="02040503050406030204" pitchFamily="18" charset="0"/>
                      </a:rPr>
                      <m:t>, </m:t>
                    </m:r>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𝑎𝑝𝑝𝑙𝑖𝑒𝑑</m:t>
                    </m:r>
                    <m:r>
                      <a:rPr lang="en-US" sz="2800" b="0" i="1" smtClean="0">
                        <a:latin typeface="Cambria Math" panose="02040503050406030204" pitchFamily="18" charset="0"/>
                      </a:rPr>
                      <m:t>)</m:t>
                    </m:r>
                  </m:oMath>
                </a14:m>
                <a:endParaRPr lang="en-US" sz="2800" i="1" dirty="0"/>
              </a:p>
              <a:p>
                <a:r>
                  <a:rPr lang="en-US" sz="2800" i="1" dirty="0"/>
                  <a:t>	Pearl’s graphical model framework</a:t>
                </a:r>
              </a:p>
              <a:p>
                <a:endParaRPr lang="en-US" sz="2800" i="1" dirty="0"/>
              </a:p>
              <a:p>
                <a:endParaRPr lang="en-US" i="1" dirty="0"/>
              </a:p>
            </p:txBody>
          </p:sp>
        </mc:Choice>
        <mc:Fallback>
          <p:sp>
            <p:nvSpPr>
              <p:cNvPr id="5" name="Text Placeholder 4">
                <a:extLst>
                  <a:ext uri="{FF2B5EF4-FFF2-40B4-BE49-F238E27FC236}">
                    <a16:creationId xmlns:a16="http://schemas.microsoft.com/office/drawing/2014/main" id="{621EFCD4-3FE7-4F99-8E47-4B815E1BC164}"/>
                  </a:ext>
                </a:extLst>
              </p:cNvPr>
              <p:cNvSpPr>
                <a:spLocks noGrp="1" noRot="1" noChangeAspect="1" noMove="1" noResize="1" noEditPoints="1" noAdjustHandles="1" noChangeArrowheads="1" noChangeShapeType="1" noTextEdit="1"/>
              </p:cNvSpPr>
              <p:nvPr>
                <p:ph type="body" sz="quarter" idx="10"/>
              </p:nvPr>
            </p:nvSpPr>
            <p:spPr>
              <a:xfrm>
                <a:off x="205961" y="1212850"/>
                <a:ext cx="8914642" cy="3877985"/>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DACB6CA8-72FF-4D05-8950-A842053C5D2A}"/>
              </a:ext>
            </a:extLst>
          </p:cNvPr>
          <p:cNvSpPr>
            <a:spLocks noGrp="1"/>
          </p:cNvSpPr>
          <p:nvPr>
            <p:ph type="title"/>
          </p:nvPr>
        </p:nvSpPr>
        <p:spPr/>
        <p:txBody>
          <a:bodyPr/>
          <a:lstStyle/>
          <a:p>
            <a:r>
              <a:rPr lang="en-US" dirty="0"/>
              <a:t>Two questions leading from Fisher’s work</a:t>
            </a:r>
          </a:p>
        </p:txBody>
      </p:sp>
      <p:sp>
        <p:nvSpPr>
          <p:cNvPr id="3" name="Slide Number Placeholder 2">
            <a:extLst>
              <a:ext uri="{FF2B5EF4-FFF2-40B4-BE49-F238E27FC236}">
                <a16:creationId xmlns:a16="http://schemas.microsoft.com/office/drawing/2014/main" id="{F06286B0-E744-4BA3-9D1A-46511B2A2226}"/>
              </a:ext>
            </a:extLst>
          </p:cNvPr>
          <p:cNvSpPr>
            <a:spLocks noGrp="1"/>
          </p:cNvSpPr>
          <p:nvPr>
            <p:ph type="sldNum" sz="quarter" idx="11"/>
          </p:nvPr>
        </p:nvSpPr>
        <p:spPr/>
        <p:txBody>
          <a:bodyPr/>
          <a:lstStyle/>
          <a:p>
            <a:fld id="{34990F19-4AF9-4079-9E3A-38E608497707}" type="slidenum">
              <a:rPr lang="en-US" smtClean="0"/>
              <a:t>55</a:t>
            </a:fld>
            <a:endParaRPr lang="en-US"/>
          </a:p>
        </p:txBody>
      </p:sp>
    </p:spTree>
    <p:extLst>
      <p:ext uri="{BB962C8B-B14F-4D97-AF65-F5344CB8AC3E}">
        <p14:creationId xmlns:p14="http://schemas.microsoft.com/office/powerpoint/2010/main" val="35597689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621EFCD4-3FE7-4F99-8E47-4B815E1BC164}"/>
                  </a:ext>
                </a:extLst>
              </p:cNvPr>
              <p:cNvSpPr>
                <a:spLocks noGrp="1"/>
              </p:cNvSpPr>
              <p:nvPr>
                <p:ph type="body" sz="quarter" idx="10"/>
              </p:nvPr>
            </p:nvSpPr>
            <p:spPr>
              <a:xfrm>
                <a:off x="205961" y="1212850"/>
                <a:ext cx="8914642" cy="6635663"/>
              </a:xfrm>
            </p:spPr>
            <p:txBody>
              <a:bodyPr/>
              <a:lstStyle/>
              <a:p>
                <a:r>
                  <a:rPr lang="en-US" dirty="0"/>
                  <a:t>1. Need a language for “complicated” questions.</a:t>
                </a:r>
              </a:p>
              <a:p>
                <a:r>
                  <a:rPr lang="en-US" dirty="0"/>
                  <a:t>	</a:t>
                </a:r>
                <a:r>
                  <a:rPr lang="en-US" sz="2800" dirty="0"/>
                  <a:t>Counterfactuals cannot be expressed by probability.	</a:t>
                </a:r>
              </a:p>
              <a:p>
                <a:r>
                  <a:rPr lang="en-US" sz="2800" dirty="0"/>
                  <a:t>	Try</a:t>
                </a:r>
                <a:r>
                  <a:rPr lang="en-US" dirty="0"/>
                  <a:t> </a:t>
                </a:r>
                <a:r>
                  <a:rPr lang="en-US" sz="2400" i="1" dirty="0"/>
                  <a:t>“If the fertilizer was applied, what is the probability that the yield was greater than </a:t>
                </a:r>
                <a14:m>
                  <m:oMath xmlns:m="http://schemas.openxmlformats.org/officeDocument/2006/math">
                    <m:r>
                      <a:rPr lang="en-US" sz="2400" b="0" i="1" smtClean="0">
                        <a:latin typeface="Cambria Math" panose="02040503050406030204" pitchFamily="18" charset="0"/>
                      </a:rPr>
                      <m:t>𝑐</m:t>
                    </m:r>
                  </m:oMath>
                </a14:m>
                <a:r>
                  <a:rPr lang="en-US" sz="2400" i="1" dirty="0"/>
                  <a:t>, in case that the fertilizer was not applied?</a:t>
                </a:r>
              </a:p>
              <a:p>
                <a:r>
                  <a:rPr lang="en-US" sz="2800" i="1" dirty="0"/>
                  <a:t>		</a:t>
                </a: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𝑐</m:t>
                    </m:r>
                    <m:r>
                      <a:rPr lang="en-US" sz="2400" b="0" i="1" smtClean="0">
                        <a:latin typeface="Cambria Math" panose="02040503050406030204" pitchFamily="18" charset="0"/>
                      </a:rPr>
                      <m:t>|</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rPr>
                      <m:t>𝑎𝑝𝑝𝑙𝑖𝑒𝑑</m:t>
                    </m:r>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𝑎𝑝𝑝𝑙𝑖𝑒𝑑</m:t>
                    </m:r>
                    <m:r>
                      <a:rPr lang="en-US" sz="2400" b="0" i="1" smtClean="0">
                        <a:latin typeface="Cambria Math" panose="02040503050406030204" pitchFamily="18" charset="0"/>
                      </a:rPr>
                      <m:t>)</m:t>
                    </m:r>
                  </m:oMath>
                </a14:m>
                <a:endParaRPr lang="en-US" sz="2400" i="1" dirty="0"/>
              </a:p>
              <a:p>
                <a:r>
                  <a:rPr lang="en-US" sz="2800" i="1" dirty="0"/>
                  <a:t>	→ Pearl’s graphical model framework</a:t>
                </a:r>
              </a:p>
              <a:p>
                <a:endParaRPr lang="en-US" sz="2800" dirty="0"/>
              </a:p>
              <a:p>
                <a:r>
                  <a:rPr lang="en-US" sz="2800" dirty="0"/>
                  <a:t>2. Need an estimation framework that understands this language. </a:t>
                </a:r>
              </a:p>
              <a:p>
                <a:r>
                  <a:rPr lang="en-US" sz="2800" dirty="0"/>
                  <a:t>	Methods for estimating a causal quantity.</a:t>
                </a:r>
              </a:p>
              <a:p>
                <a:r>
                  <a:rPr lang="en-US" sz="2800" i="1" dirty="0"/>
                  <a:t>	 → </a:t>
                </a:r>
                <a:r>
                  <a:rPr lang="en-US" sz="2800" i="1" dirty="0" err="1"/>
                  <a:t>Neyman</a:t>
                </a:r>
                <a:r>
                  <a:rPr lang="en-US" sz="2800" i="1" dirty="0"/>
                  <a:t>-Rubin’s potential outcome framework</a:t>
                </a:r>
              </a:p>
              <a:p>
                <a:endParaRPr lang="en-US" sz="2800" i="1" dirty="0"/>
              </a:p>
              <a:p>
                <a:endParaRPr lang="en-US" sz="2800" i="1" dirty="0"/>
              </a:p>
              <a:p>
                <a:endParaRPr lang="en-US" i="1" dirty="0"/>
              </a:p>
            </p:txBody>
          </p:sp>
        </mc:Choice>
        <mc:Fallback>
          <p:sp>
            <p:nvSpPr>
              <p:cNvPr id="5" name="Text Placeholder 4">
                <a:extLst>
                  <a:ext uri="{FF2B5EF4-FFF2-40B4-BE49-F238E27FC236}">
                    <a16:creationId xmlns:a16="http://schemas.microsoft.com/office/drawing/2014/main" id="{621EFCD4-3FE7-4F99-8E47-4B815E1BC164}"/>
                  </a:ext>
                </a:extLst>
              </p:cNvPr>
              <p:cNvSpPr>
                <a:spLocks noGrp="1" noRot="1" noChangeAspect="1" noMove="1" noResize="1" noEditPoints="1" noAdjustHandles="1" noChangeArrowheads="1" noChangeShapeType="1" noTextEdit="1"/>
              </p:cNvSpPr>
              <p:nvPr>
                <p:ph type="body" sz="quarter" idx="10"/>
              </p:nvPr>
            </p:nvSpPr>
            <p:spPr>
              <a:xfrm>
                <a:off x="205961" y="1212850"/>
                <a:ext cx="8914642" cy="6635663"/>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DACB6CA8-72FF-4D05-8950-A842053C5D2A}"/>
              </a:ext>
            </a:extLst>
          </p:cNvPr>
          <p:cNvSpPr>
            <a:spLocks noGrp="1"/>
          </p:cNvSpPr>
          <p:nvPr>
            <p:ph type="title"/>
          </p:nvPr>
        </p:nvSpPr>
        <p:spPr/>
        <p:txBody>
          <a:bodyPr/>
          <a:lstStyle/>
          <a:p>
            <a:r>
              <a:rPr lang="en-US" dirty="0"/>
              <a:t>Two questions leading from Fisher’s work</a:t>
            </a:r>
          </a:p>
        </p:txBody>
      </p:sp>
      <p:sp>
        <p:nvSpPr>
          <p:cNvPr id="3" name="Slide Number Placeholder 2">
            <a:extLst>
              <a:ext uri="{FF2B5EF4-FFF2-40B4-BE49-F238E27FC236}">
                <a16:creationId xmlns:a16="http://schemas.microsoft.com/office/drawing/2014/main" id="{F06286B0-E744-4BA3-9D1A-46511B2A2226}"/>
              </a:ext>
            </a:extLst>
          </p:cNvPr>
          <p:cNvSpPr>
            <a:spLocks noGrp="1"/>
          </p:cNvSpPr>
          <p:nvPr>
            <p:ph type="sldNum" sz="quarter" idx="11"/>
          </p:nvPr>
        </p:nvSpPr>
        <p:spPr/>
        <p:txBody>
          <a:bodyPr/>
          <a:lstStyle/>
          <a:p>
            <a:fld id="{34990F19-4AF9-4079-9E3A-38E608497707}" type="slidenum">
              <a:rPr lang="en-US" smtClean="0"/>
              <a:t>56</a:t>
            </a:fld>
            <a:endParaRPr lang="en-US"/>
          </a:p>
        </p:txBody>
      </p:sp>
    </p:spTree>
    <p:extLst>
      <p:ext uri="{BB962C8B-B14F-4D97-AF65-F5344CB8AC3E}">
        <p14:creationId xmlns:p14="http://schemas.microsoft.com/office/powerpoint/2010/main" val="4549279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Aside: Formulating causal inference problems</a:t>
            </a:r>
          </a:p>
        </p:txBody>
      </p:sp>
      <p:sp>
        <p:nvSpPr>
          <p:cNvPr id="3" name="Content Placeholder 2"/>
          <p:cNvSpPr>
            <a:spLocks noGrp="1"/>
          </p:cNvSpPr>
          <p:nvPr>
            <p:ph type="body" sz="quarter" idx="10"/>
          </p:nvPr>
        </p:nvSpPr>
        <p:spPr>
          <a:xfrm>
            <a:off x="243681" y="1516062"/>
            <a:ext cx="8914641" cy="4967288"/>
          </a:xfrm>
          <a:prstGeom prst="rect">
            <a:avLst/>
          </a:prstGeom>
        </p:spPr>
        <p:txBody>
          <a:bodyPr vert="horz" wrap="square" lIns="0" tIns="34970" rIns="0" bIns="34970" rtlCol="0" anchor="t">
            <a:normAutofit/>
          </a:bodyPr>
          <a:lstStyle/>
          <a:p>
            <a:r>
              <a:rPr lang="en-US" b="1" dirty="0"/>
              <a:t>Causal inference:  </a:t>
            </a:r>
            <a:r>
              <a:rPr lang="en-US" dirty="0"/>
              <a:t>Principled basis for both experimental and non-experimental methods.</a:t>
            </a:r>
          </a:p>
          <a:p>
            <a:endParaRPr lang="en-US" dirty="0"/>
          </a:p>
          <a:p>
            <a:r>
              <a:rPr lang="en-US" dirty="0"/>
              <a:t>Such questions form the basis of almost all scientific inquiry.</a:t>
            </a:r>
          </a:p>
          <a:p>
            <a:pPr lvl="1"/>
            <a:r>
              <a:rPr lang="en-US" sz="2100" dirty="0">
                <a:latin typeface="+mj-lt"/>
              </a:rPr>
              <a:t>E.g., occur in medicine (drug trials, effect of a drug), social sciences (effect of a certain policy), and genetics (effect of genes on disease).</a:t>
            </a:r>
          </a:p>
          <a:p>
            <a:pPr lvl="1"/>
            <a:endParaRPr lang="en-US" sz="2100" dirty="0">
              <a:latin typeface="+mj-lt"/>
            </a:endParaRPr>
          </a:p>
          <a:p>
            <a:pPr lvl="1"/>
            <a:r>
              <a:rPr lang="en-US" sz="2400" b="1" dirty="0">
                <a:latin typeface="+mj-lt"/>
              </a:rPr>
              <a:t>Frameworks:</a:t>
            </a:r>
            <a:endParaRPr lang="en-US" sz="2400" dirty="0">
              <a:latin typeface="+mj-lt"/>
            </a:endParaRPr>
          </a:p>
          <a:p>
            <a:pPr marL="342900" lvl="1" indent="-342900">
              <a:buFont typeface="Arial" panose="020B0604020202020204" pitchFamily="34" charset="0"/>
              <a:buChar char="•"/>
            </a:pPr>
            <a:r>
              <a:rPr lang="en-US" sz="2100" dirty="0"/>
              <a:t>Causal graphical models [Pearl 2009]</a:t>
            </a:r>
          </a:p>
          <a:p>
            <a:pPr marL="342900" lvl="1" indent="-342900">
              <a:buFont typeface="Arial" panose="020B0604020202020204" pitchFamily="34" charset="0"/>
              <a:buChar char="•"/>
            </a:pPr>
            <a:r>
              <a:rPr lang="en-US" sz="2100" dirty="0"/>
              <a:t>Potential Outcomes Framework [</a:t>
            </a:r>
            <a:r>
              <a:rPr lang="en-US" sz="2100" dirty="0" err="1"/>
              <a:t>Imbens</a:t>
            </a:r>
            <a:r>
              <a:rPr lang="en-US" sz="2100" dirty="0"/>
              <a:t>-Rubin 2016]</a:t>
            </a:r>
          </a:p>
          <a:p>
            <a:r>
              <a:rPr lang="en-US" dirty="0"/>
              <a:t> </a:t>
            </a:r>
          </a:p>
        </p:txBody>
      </p:sp>
      <p:sp>
        <p:nvSpPr>
          <p:cNvPr id="4" name="Slide Number Placeholder 3"/>
          <p:cNvSpPr>
            <a:spLocks noGrp="1"/>
          </p:cNvSpPr>
          <p:nvPr>
            <p:ph type="sldNum" sz="quarter" idx="11"/>
          </p:nvPr>
        </p:nvSpPr>
        <p:spPr/>
        <p:txBody>
          <a:bodyPr/>
          <a:lstStyle/>
          <a:p>
            <a:fld id="{34990F19-4AF9-4079-9E3A-38E608497707}" type="slidenum">
              <a:rPr lang="en-US" smtClean="0"/>
              <a:t>57</a:t>
            </a:fld>
            <a:endParaRPr lang="en-US"/>
          </a:p>
        </p:txBody>
      </p:sp>
    </p:spTree>
    <p:extLst>
      <p:ext uri="{BB962C8B-B14F-4D97-AF65-F5344CB8AC3E}">
        <p14:creationId xmlns:p14="http://schemas.microsoft.com/office/powerpoint/2010/main" val="344042290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309F92B-F5BA-4FC7-B40E-3A2ABB3C1462}"/>
              </a:ext>
            </a:extLst>
          </p:cNvPr>
          <p:cNvSpPr>
            <a:spLocks noGrp="1"/>
          </p:cNvSpPr>
          <p:nvPr>
            <p:ph type="body" sz="quarter" idx="10"/>
          </p:nvPr>
        </p:nvSpPr>
        <p:spPr>
          <a:xfrm>
            <a:off x="205961" y="4980066"/>
            <a:ext cx="8914642" cy="1107996"/>
          </a:xfrm>
        </p:spPr>
        <p:txBody>
          <a:bodyPr/>
          <a:lstStyle/>
          <a:p>
            <a:r>
              <a:rPr lang="en-US" dirty="0"/>
              <a:t>Edges represent </a:t>
            </a:r>
            <a:r>
              <a:rPr lang="en-US" i="1" dirty="0"/>
              <a:t>direct</a:t>
            </a:r>
            <a:r>
              <a:rPr lang="en-US" dirty="0"/>
              <a:t> causes.</a:t>
            </a:r>
          </a:p>
          <a:p>
            <a:r>
              <a:rPr lang="en-US" dirty="0"/>
              <a:t>Directed paths represent </a:t>
            </a:r>
            <a:r>
              <a:rPr lang="en-US" i="1" dirty="0"/>
              <a:t>indirect</a:t>
            </a:r>
            <a:r>
              <a:rPr lang="en-US" dirty="0"/>
              <a:t> causes.</a:t>
            </a:r>
          </a:p>
        </p:txBody>
      </p:sp>
      <p:sp>
        <p:nvSpPr>
          <p:cNvPr id="3" name="Title 2">
            <a:extLst>
              <a:ext uri="{FF2B5EF4-FFF2-40B4-BE49-F238E27FC236}">
                <a16:creationId xmlns:a16="http://schemas.microsoft.com/office/drawing/2014/main" id="{0A7EFFFE-9D9A-4C6C-98A8-573E6DF8390D}"/>
              </a:ext>
            </a:extLst>
          </p:cNvPr>
          <p:cNvSpPr>
            <a:spLocks noGrp="1"/>
          </p:cNvSpPr>
          <p:nvPr>
            <p:ph type="title"/>
          </p:nvPr>
        </p:nvSpPr>
        <p:spPr/>
        <p:txBody>
          <a:bodyPr/>
          <a:lstStyle/>
          <a:p>
            <a:r>
              <a:rPr lang="en-US" dirty="0"/>
              <a:t>Graphical Models: Express causal relationships visually</a:t>
            </a:r>
          </a:p>
        </p:txBody>
      </p:sp>
      <p:sp>
        <p:nvSpPr>
          <p:cNvPr id="4" name="Slide Number Placeholder 3">
            <a:extLst>
              <a:ext uri="{FF2B5EF4-FFF2-40B4-BE49-F238E27FC236}">
                <a16:creationId xmlns:a16="http://schemas.microsoft.com/office/drawing/2014/main" id="{8D0C22D9-2EE8-421C-8DB2-44815E6DC0E1}"/>
              </a:ext>
            </a:extLst>
          </p:cNvPr>
          <p:cNvSpPr>
            <a:spLocks noGrp="1"/>
          </p:cNvSpPr>
          <p:nvPr>
            <p:ph type="sldNum" sz="quarter" idx="11"/>
          </p:nvPr>
        </p:nvSpPr>
        <p:spPr/>
        <p:txBody>
          <a:bodyPr/>
          <a:lstStyle/>
          <a:p>
            <a:fld id="{34990F19-4AF9-4079-9E3A-38E608497707}" type="slidenum">
              <a:rPr lang="en-US" smtClean="0"/>
              <a:t>58</a:t>
            </a:fld>
            <a:endParaRPr lang="en-US"/>
          </a:p>
        </p:txBody>
      </p:sp>
      <p:pic>
        <p:nvPicPr>
          <p:cNvPr id="5" name="Picture 4">
            <a:extLst>
              <a:ext uri="{FF2B5EF4-FFF2-40B4-BE49-F238E27FC236}">
                <a16:creationId xmlns:a16="http://schemas.microsoft.com/office/drawing/2014/main" id="{DE1253FA-F5D4-4FBB-8FFA-655C85C4D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882" y="1897062"/>
            <a:ext cx="5948324" cy="2641806"/>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290F2B4-D9DE-4E7C-B957-862D0FDEA647}"/>
                  </a:ext>
                </a:extLst>
              </p:cNvPr>
              <p:cNvSpPr txBox="1"/>
              <p:nvPr/>
            </p:nvSpPr>
            <p:spPr>
              <a:xfrm>
                <a:off x="6296349" y="2589642"/>
                <a:ext cx="3167531"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𝑐𝑡𝑟=𝑓(𝑎𝑙𝑔, 𝑎𝑐𝑡, </a:t>
                </a:r>
                <a:r>
                  <a:rPr lang="en-US" sz="2400" i="1" dirty="0">
                    <a:gradFill>
                      <a:gsLst>
                        <a:gs pos="2917">
                          <a:schemeClr val="tx1"/>
                        </a:gs>
                        <a:gs pos="30000">
                          <a:schemeClr val="tx1"/>
                        </a:gs>
                      </a:gsLst>
                      <a:lin ang="5400000" scaled="0"/>
                    </a:gradFill>
                  </a:rPr>
                  <a:t>time</a:t>
                </a:r>
                <a:r>
                  <a:rPr lang="en-US" sz="2400" dirty="0">
                    <a:gradFill>
                      <a:gsLst>
                        <a:gs pos="2917">
                          <a:schemeClr val="tx1"/>
                        </a:gs>
                        <a:gs pos="30000">
                          <a:schemeClr val="tx1"/>
                        </a:gs>
                      </a:gsLst>
                      <a:lin ang="5400000" scaled="0"/>
                    </a:gradFill>
                  </a:rPr>
                  <a:t>)</a:t>
                </a:r>
              </a:p>
              <a:p>
                <a:pPr>
                  <a:lnSpc>
                    <a:spcPct val="90000"/>
                  </a:lnSpc>
                  <a:spcAft>
                    <a:spcPts val="600"/>
                  </a:spcAft>
                </a:pPr>
                <a:r>
                  <a:rPr lang="en-US" sz="2400" b="0" dirty="0">
                    <a:gradFill>
                      <a:gsLst>
                        <a:gs pos="2917">
                          <a:schemeClr val="tx1"/>
                        </a:gs>
                        <a:gs pos="30000">
                          <a:schemeClr val="tx1"/>
                        </a:gs>
                      </a:gsLst>
                      <a:lin ang="5400000" scaled="0"/>
                    </a:gradFill>
                  </a:rPr>
                  <a:t>a</a:t>
                </a: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𝑙𝑔</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𝑔</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𝑎𝑐𝑡</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𝑡𝑖𝑚𝑒</m:t>
                    </m:r>
                    <m:r>
                      <a:rPr lang="en-US" sz="2400" b="0" i="1" smtClean="0">
                        <a:gradFill>
                          <a:gsLst>
                            <a:gs pos="2917">
                              <a:schemeClr val="tx1"/>
                            </a:gs>
                            <a:gs pos="30000">
                              <a:schemeClr val="tx1"/>
                            </a:gs>
                          </a:gsLst>
                          <a:lin ang="5400000" scaled="0"/>
                        </a:gradFill>
                        <a:latin typeface="Cambria Math" panose="02040503050406030204" pitchFamily="18" charset="0"/>
                      </a:rPr>
                      <m:t>)</m:t>
                    </m:r>
                  </m:oMath>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mc:Choice>
        <mc:Fallback>
          <p:sp>
            <p:nvSpPr>
              <p:cNvPr id="7" name="TextBox 6">
                <a:extLst>
                  <a:ext uri="{FF2B5EF4-FFF2-40B4-BE49-F238E27FC236}">
                    <a16:creationId xmlns:a16="http://schemas.microsoft.com/office/drawing/2014/main" id="{8290F2B4-D9DE-4E7C-B957-862D0FDEA647}"/>
                  </a:ext>
                </a:extLst>
              </p:cNvPr>
              <p:cNvSpPr txBox="1">
                <a:spLocks noRot="1" noChangeAspect="1" noMove="1" noResize="1" noEditPoints="1" noAdjustHandles="1" noChangeArrowheads="1" noChangeShapeType="1" noTextEdit="1"/>
              </p:cNvSpPr>
              <p:nvPr/>
            </p:nvSpPr>
            <p:spPr>
              <a:xfrm>
                <a:off x="6296349" y="2589642"/>
                <a:ext cx="3167531" cy="144655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992889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4309F92B-F5BA-4FC7-B40E-3A2ABB3C1462}"/>
                  </a:ext>
                </a:extLst>
              </p:cNvPr>
              <p:cNvSpPr>
                <a:spLocks noGrp="1"/>
              </p:cNvSpPr>
              <p:nvPr>
                <p:ph type="body" sz="quarter" idx="10"/>
              </p:nvPr>
            </p:nvSpPr>
            <p:spPr>
              <a:xfrm>
                <a:off x="205961" y="4564062"/>
                <a:ext cx="9181720" cy="3196260"/>
              </a:xfrm>
            </p:spPr>
            <p:txBody>
              <a:bodyPr/>
              <a:lstStyle/>
              <a:p>
                <a:r>
                  <a:rPr lang="en-US" b="1" dirty="0"/>
                  <a:t>Markov condition:</a:t>
                </a:r>
                <a:r>
                  <a:rPr lang="en-US" dirty="0"/>
                  <a:t> A node is independent of all other non-descendants given its parents.</a:t>
                </a:r>
              </a:p>
              <a:p>
                <a:r>
                  <a:rPr lang="en-US" dirty="0"/>
                  <a:t>Leads to factorization of joint probability.</a:t>
                </a:r>
              </a:p>
              <a:p>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𝐺</m:t>
                      </m:r>
                      <m:r>
                        <a:rPr lang="en-US" sz="2400" i="1" dirty="0" smtClean="0">
                          <a:latin typeface="Cambria Math" panose="02040503050406030204" pitchFamily="18" charset="0"/>
                        </a:rPr>
                        <m:t>) = </m:t>
                      </m:r>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𝐴𝑐𝑡𝑖𝑣𝑖𝑡𝑦</m:t>
                      </m:r>
                      <m:r>
                        <a:rPr lang="en-US" sz="2400" b="0" i="1" dirty="0" smtClean="0">
                          <a:latin typeface="Cambria Math" panose="02040503050406030204" pitchFamily="18" charset="0"/>
                        </a:rPr>
                        <m:t>)</m:t>
                      </m:r>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𝑇𝑖𝑚𝑒</m:t>
                      </m:r>
                      <m:r>
                        <a:rPr lang="en-US" sz="2400" i="1" dirty="0" smtClean="0">
                          <a:latin typeface="Cambria Math" panose="02040503050406030204" pitchFamily="18" charset="0"/>
                        </a:rPr>
                        <m:t>) </m:t>
                      </m:r>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err="1" smtClean="0">
                          <a:latin typeface="Cambria Math" panose="02040503050406030204" pitchFamily="18" charset="0"/>
                        </a:rPr>
                        <m:t>𝐴𝑙𝑔</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𝐴𝑐𝑡𝑖𝑣𝑖𝑡𝑦</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𝑇𝑖𝑚𝑒</m:t>
                      </m:r>
                      <m:r>
                        <a:rPr lang="en-US" sz="2400" i="1" dirty="0" smtClean="0">
                          <a:latin typeface="Cambria Math" panose="02040503050406030204" pitchFamily="18" charset="0"/>
                        </a:rPr>
                        <m:t>)</m:t>
                      </m:r>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err="1" smtClean="0">
                          <a:latin typeface="Cambria Math" panose="02040503050406030204" pitchFamily="18" charset="0"/>
                        </a:rPr>
                        <m:t>𝐶𝑇𝑅</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𝐴𝑙𝑔</m:t>
                      </m:r>
                      <m:r>
                        <a:rPr lang="en-US" sz="2400" i="1" dirty="0" smtClean="0">
                          <a:latin typeface="Cambria Math" panose="02040503050406030204" pitchFamily="18" charset="0"/>
                        </a:rPr>
                        <m:t>, </m:t>
                      </m:r>
                      <m:r>
                        <a:rPr lang="en-US" sz="2400" i="1" dirty="0" smtClean="0">
                          <a:latin typeface="Cambria Math" panose="02040503050406030204" pitchFamily="18" charset="0"/>
                        </a:rPr>
                        <m:t>𝑇𝑖𝑚𝑒</m:t>
                      </m:r>
                      <m:r>
                        <a:rPr lang="en-US" sz="2400" i="1" dirty="0" smtClean="0">
                          <a:latin typeface="Cambria Math" panose="02040503050406030204" pitchFamily="18" charset="0"/>
                        </a:rPr>
                        <m:t>)</m:t>
                      </m:r>
                    </m:oMath>
                  </m:oMathPara>
                </a14:m>
                <a:endParaRPr lang="en-US" sz="2400" dirty="0"/>
              </a:p>
              <a:p>
                <a:endParaRPr lang="en-US" dirty="0"/>
              </a:p>
              <a:p>
                <a:endParaRPr lang="en-US" dirty="0"/>
              </a:p>
            </p:txBody>
          </p:sp>
        </mc:Choice>
        <mc:Fallback>
          <p:sp>
            <p:nvSpPr>
              <p:cNvPr id="6" name="Text Placeholder 5">
                <a:extLst>
                  <a:ext uri="{FF2B5EF4-FFF2-40B4-BE49-F238E27FC236}">
                    <a16:creationId xmlns:a16="http://schemas.microsoft.com/office/drawing/2014/main" id="{4309F92B-F5BA-4FC7-B40E-3A2ABB3C1462}"/>
                  </a:ext>
                </a:extLst>
              </p:cNvPr>
              <p:cNvSpPr>
                <a:spLocks noGrp="1" noRot="1" noChangeAspect="1" noMove="1" noResize="1" noEditPoints="1" noAdjustHandles="1" noChangeArrowheads="1" noChangeShapeType="1" noTextEdit="1"/>
              </p:cNvSpPr>
              <p:nvPr>
                <p:ph type="body" sz="quarter" idx="10"/>
              </p:nvPr>
            </p:nvSpPr>
            <p:spPr>
              <a:xfrm>
                <a:off x="205961" y="4564062"/>
                <a:ext cx="9181720" cy="3196260"/>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A7EFFFE-9D9A-4C6C-98A8-573E6DF8390D}"/>
              </a:ext>
            </a:extLst>
          </p:cNvPr>
          <p:cNvSpPr>
            <a:spLocks noGrp="1"/>
          </p:cNvSpPr>
          <p:nvPr>
            <p:ph type="title"/>
          </p:nvPr>
        </p:nvSpPr>
        <p:spPr/>
        <p:txBody>
          <a:bodyPr/>
          <a:lstStyle/>
          <a:p>
            <a:r>
              <a:rPr lang="en-US" dirty="0"/>
              <a:t>Graphical Models: Express causal relationships as a Bayesian network</a:t>
            </a:r>
          </a:p>
        </p:txBody>
      </p:sp>
      <p:sp>
        <p:nvSpPr>
          <p:cNvPr id="4" name="Slide Number Placeholder 3">
            <a:extLst>
              <a:ext uri="{FF2B5EF4-FFF2-40B4-BE49-F238E27FC236}">
                <a16:creationId xmlns:a16="http://schemas.microsoft.com/office/drawing/2014/main" id="{8D0C22D9-2EE8-421C-8DB2-44815E6DC0E1}"/>
              </a:ext>
            </a:extLst>
          </p:cNvPr>
          <p:cNvSpPr>
            <a:spLocks noGrp="1"/>
          </p:cNvSpPr>
          <p:nvPr>
            <p:ph type="sldNum" sz="quarter" idx="11"/>
          </p:nvPr>
        </p:nvSpPr>
        <p:spPr/>
        <p:txBody>
          <a:bodyPr/>
          <a:lstStyle/>
          <a:p>
            <a:fld id="{34990F19-4AF9-4079-9E3A-38E608497707}" type="slidenum">
              <a:rPr lang="en-US" smtClean="0"/>
              <a:t>59</a:t>
            </a:fld>
            <a:endParaRPr lang="en-US"/>
          </a:p>
        </p:txBody>
      </p:sp>
      <p:pic>
        <p:nvPicPr>
          <p:cNvPr id="5" name="Picture 4">
            <a:extLst>
              <a:ext uri="{FF2B5EF4-FFF2-40B4-BE49-F238E27FC236}">
                <a16:creationId xmlns:a16="http://schemas.microsoft.com/office/drawing/2014/main" id="{DE1253FA-F5D4-4FBB-8FFA-655C85C4D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155" y="1782908"/>
            <a:ext cx="6205355" cy="2755960"/>
          </a:xfrm>
          <a:prstGeom prst="rect">
            <a:avLst/>
          </a:prstGeom>
        </p:spPr>
      </p:pic>
    </p:spTree>
    <p:extLst>
      <p:ext uri="{BB962C8B-B14F-4D97-AF65-F5344CB8AC3E}">
        <p14:creationId xmlns:p14="http://schemas.microsoft.com/office/powerpoint/2010/main" val="24512778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55" y="5683789"/>
            <a:ext cx="8915908" cy="917575"/>
          </a:xfrm>
        </p:spPr>
        <p:txBody>
          <a:bodyPr/>
          <a:lstStyle/>
          <a:p>
            <a:r>
              <a:rPr lang="en-US" b="1" dirty="0"/>
              <a:t>           Prediction					Causation</a:t>
            </a:r>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0"/>
              </p:nvPr>
            </p:nvSpPr>
            <p:spPr>
              <a:xfrm>
                <a:off x="-15835" y="168010"/>
                <a:ext cx="8914136" cy="764683"/>
              </a:xfrm>
            </p:spPr>
            <p:txBody>
              <a:bodyPr/>
              <a:lstStyle/>
              <a:p>
                <a:pPr/>
                <a14:m>
                  <m:oMathPara xmlns:m="http://schemas.openxmlformats.org/officeDocument/2006/math">
                    <m:oMathParaPr>
                      <m:jc m:val="centerGroup"/>
                    </m:oMathParaPr>
                    <m:oMath xmlns:m="http://schemas.openxmlformats.org/officeDocument/2006/math">
                      <m:r>
                        <a:rPr lang="en-US" sz="4080" i="1">
                          <a:latin typeface="Cambria Math" panose="02040503050406030204" pitchFamily="18" charset="0"/>
                        </a:rPr>
                        <m:t>𝑦</m:t>
                      </m:r>
                      <m:r>
                        <a:rPr lang="en-US" sz="4080" i="1">
                          <a:latin typeface="Cambria Math" panose="02040503050406030204" pitchFamily="18" charset="0"/>
                        </a:rPr>
                        <m:t>=</m:t>
                      </m:r>
                      <m:r>
                        <a:rPr lang="en-US" sz="4080" i="1">
                          <a:latin typeface="Cambria Math" panose="02040503050406030204" pitchFamily="18" charset="0"/>
                        </a:rPr>
                        <m:t>𝛽</m:t>
                      </m:r>
                      <m:r>
                        <a:rPr lang="en-US" sz="4080" i="1">
                          <a:latin typeface="Cambria Math" panose="02040503050406030204" pitchFamily="18" charset="0"/>
                        </a:rPr>
                        <m:t>𝑥</m:t>
                      </m:r>
                      <m:r>
                        <a:rPr lang="en-US" sz="4080" i="1">
                          <a:latin typeface="Cambria Math" panose="02040503050406030204" pitchFamily="18" charset="0"/>
                        </a:rPr>
                        <m:t>+</m:t>
                      </m:r>
                      <m:r>
                        <a:rPr lang="en-US" sz="4080" i="1">
                          <a:latin typeface="Cambria Math" panose="02040503050406030204" pitchFamily="18" charset="0"/>
                        </a:rPr>
                        <m:t>𝜖</m:t>
                      </m:r>
                    </m:oMath>
                  </m:oMathPara>
                </a14:m>
                <a:endParaRPr lang="en-US" sz="4080" dirty="0"/>
              </a:p>
            </p:txBody>
          </p:sp>
        </mc:Choice>
        <mc:Fallback>
          <p:sp>
            <p:nvSpPr>
              <p:cNvPr id="3" name="Text Placeholder 2"/>
              <p:cNvSpPr>
                <a:spLocks noGrp="1" noRot="1" noChangeAspect="1" noMove="1" noResize="1" noEditPoints="1" noAdjustHandles="1" noChangeArrowheads="1" noChangeShapeType="1" noTextEdit="1"/>
              </p:cNvSpPr>
              <p:nvPr>
                <p:ph type="body" sz="quarter" idx="10"/>
              </p:nvPr>
            </p:nvSpPr>
            <p:spPr>
              <a:xfrm>
                <a:off x="-15835" y="168010"/>
                <a:ext cx="8914136" cy="764683"/>
              </a:xfrm>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E94EAD9-3D26-4ED4-B059-9BBA284B7577}" type="slidenum">
              <a:rPr lang="en-US" smtClean="0"/>
              <a:t>6</a:t>
            </a:fld>
            <a:endParaRPr lang="en-US" dirty="0"/>
          </a:p>
        </p:txBody>
      </p:sp>
      <mc:AlternateContent xmlns:mc="http://schemas.openxmlformats.org/markup-compatibility/2006">
        <mc:Choice xmlns:a14="http://schemas.microsoft.com/office/drawing/2010/main" Requires="a14">
          <p:sp>
            <p:nvSpPr>
              <p:cNvPr id="7" name="Flowchart: Multidocument 6"/>
              <p:cNvSpPr/>
              <p:nvPr/>
            </p:nvSpPr>
            <p:spPr bwMode="auto">
              <a:xfrm>
                <a:off x="549734" y="1057756"/>
                <a:ext cx="3391285" cy="2755420"/>
              </a:xfrm>
              <a:prstGeom prst="flowChartMultidocumen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14:m>
                  <m:oMathPara xmlns:m="http://schemas.openxmlformats.org/officeDocument/2006/math">
                    <m:oMathParaPr>
                      <m:jc m:val="centerGroup"/>
                    </m:oMathParaPr>
                    <m:oMath xmlns:m="http://schemas.openxmlformats.org/officeDocument/2006/math">
                      <m:r>
                        <a:rPr lang="en-US" sz="4080">
                          <a:gradFill>
                            <a:gsLst>
                              <a:gs pos="0">
                                <a:srgbClr val="FFFFFF"/>
                              </a:gs>
                              <a:gs pos="100000">
                                <a:srgbClr val="FFFFFF"/>
                              </a:gs>
                            </a:gsLst>
                            <a:lin ang="5400000" scaled="0"/>
                          </a:gradFill>
                          <a:latin typeface="Cambria Math" panose="02040503050406030204" pitchFamily="18" charset="0"/>
                        </a:rPr>
                        <m:t>&lt;</m:t>
                      </m:r>
                      <m:r>
                        <a:rPr lang="en-US" sz="4080" i="1">
                          <a:gradFill>
                            <a:gsLst>
                              <a:gs pos="0">
                                <a:srgbClr val="FFFFFF"/>
                              </a:gs>
                              <a:gs pos="100000">
                                <a:srgbClr val="FFFFFF"/>
                              </a:gs>
                            </a:gsLst>
                            <a:lin ang="5400000" scaled="0"/>
                          </a:gradFill>
                          <a:latin typeface="Cambria Math" panose="02040503050406030204" pitchFamily="18" charset="0"/>
                        </a:rPr>
                        <m:t>𝑋</m:t>
                      </m:r>
                      <m:r>
                        <a:rPr lang="en-US" sz="4080" i="1">
                          <a:gradFill>
                            <a:gsLst>
                              <a:gs pos="0">
                                <a:srgbClr val="FFFFFF"/>
                              </a:gs>
                              <a:gs pos="100000">
                                <a:srgbClr val="FFFFFF"/>
                              </a:gs>
                            </a:gsLst>
                            <a:lin ang="5400000" scaled="0"/>
                          </a:gradFill>
                          <a:latin typeface="Cambria Math" panose="02040503050406030204" pitchFamily="18" charset="0"/>
                        </a:rPr>
                        <m:t>,</m:t>
                      </m:r>
                      <m:r>
                        <a:rPr lang="en-US" sz="4080" i="1">
                          <a:gradFill>
                            <a:gsLst>
                              <a:gs pos="0">
                                <a:srgbClr val="FFFFFF"/>
                              </a:gs>
                              <a:gs pos="100000">
                                <a:srgbClr val="FFFFFF"/>
                              </a:gs>
                            </a:gsLst>
                            <a:lin ang="5400000" scaled="0"/>
                          </a:gradFill>
                          <a:latin typeface="Cambria Math" panose="02040503050406030204" pitchFamily="18" charset="0"/>
                        </a:rPr>
                        <m:t>𝑌</m:t>
                      </m:r>
                      <m:r>
                        <a:rPr lang="en-US" sz="4080" i="1">
                          <a:gradFill>
                            <a:gsLst>
                              <a:gs pos="0">
                                <a:srgbClr val="FFFFFF"/>
                              </a:gs>
                              <a:gs pos="100000">
                                <a:srgbClr val="FFFFFF"/>
                              </a:gs>
                            </a:gsLst>
                            <a:lin ang="5400000" scaled="0"/>
                          </a:gradFill>
                          <a:latin typeface="Cambria Math" panose="02040503050406030204" pitchFamily="18" charset="0"/>
                        </a:rPr>
                        <m:t>&gt;</m:t>
                      </m:r>
                    </m:oMath>
                  </m:oMathPara>
                </a14:m>
                <a:endParaRPr lang="en-US" sz="2040" dirty="0">
                  <a:gradFill>
                    <a:gsLst>
                      <a:gs pos="0">
                        <a:srgbClr val="FFFFFF"/>
                      </a:gs>
                      <a:gs pos="100000">
                        <a:srgbClr val="FFFFFF"/>
                      </a:gs>
                    </a:gsLst>
                    <a:lin ang="5400000" scaled="0"/>
                  </a:gradFill>
                </a:endParaRPr>
              </a:p>
            </p:txBody>
          </p:sp>
        </mc:Choice>
        <mc:Fallback>
          <p:sp>
            <p:nvSpPr>
              <p:cNvPr id="7" name="Flowchart: Multidocument 6"/>
              <p:cNvSpPr>
                <a:spLocks noRot="1" noChangeAspect="1" noMove="1" noResize="1" noEditPoints="1" noAdjustHandles="1" noChangeArrowheads="1" noChangeShapeType="1" noTextEdit="1"/>
              </p:cNvSpPr>
              <p:nvPr/>
            </p:nvSpPr>
            <p:spPr bwMode="auto">
              <a:xfrm>
                <a:off x="549734" y="1057756"/>
                <a:ext cx="3391285" cy="2755420"/>
              </a:xfrm>
              <a:prstGeom prst="flowChartMultidocument">
                <a:avLst/>
              </a:prstGeom>
              <a:blipFill>
                <a:blip r:embed="rId4"/>
                <a:stretch>
                  <a:fillRect/>
                </a:stretch>
              </a:blipFill>
              <a:ln>
                <a:headEnd type="none" w="med" len="med"/>
                <a:tailEnd type="none" w="med" len="med"/>
              </a:ln>
            </p:spPr>
            <p:txBody>
              <a:bodyPr/>
              <a:lstStyle/>
              <a:p>
                <a:r>
                  <a:rPr lang="en-US">
                    <a:noFill/>
                  </a:rPr>
                  <a:t> </a:t>
                </a:r>
              </a:p>
            </p:txBody>
          </p:sp>
        </mc:Fallback>
      </mc:AlternateContent>
      <p:sp>
        <p:nvSpPr>
          <p:cNvPr id="8" name="Arrow: Down 7"/>
          <p:cNvSpPr/>
          <p:nvPr/>
        </p:nvSpPr>
        <p:spPr bwMode="auto">
          <a:xfrm>
            <a:off x="1957117" y="3813176"/>
            <a:ext cx="373041" cy="941082"/>
          </a:xfrm>
          <a:prstGeom prst="downArrow">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mc:AlternateContent xmlns:mc="http://schemas.openxmlformats.org/markup-compatibility/2006">
        <mc:Choice xmlns:a14="http://schemas.microsoft.com/office/drawing/2010/main" Requires="a14">
          <p:sp>
            <p:nvSpPr>
              <p:cNvPr id="9" name="Rectangle 8"/>
              <p:cNvSpPr/>
              <p:nvPr/>
            </p:nvSpPr>
            <p:spPr bwMode="auto">
              <a:xfrm>
                <a:off x="549734" y="4868823"/>
                <a:ext cx="3391285" cy="79336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4080" i="1">
                              <a:gradFill>
                                <a:gsLst>
                                  <a:gs pos="0">
                                    <a:srgbClr val="FFFFFF"/>
                                  </a:gs>
                                  <a:gs pos="100000">
                                    <a:srgbClr val="FFFFFF"/>
                                  </a:gs>
                                </a:gsLst>
                                <a:lin ang="5400000" scaled="0"/>
                              </a:gradFill>
                              <a:latin typeface="Cambria Math" panose="02040503050406030204" pitchFamily="18" charset="0"/>
                            </a:rPr>
                          </m:ctrlPr>
                        </m:accPr>
                        <m:e>
                          <m:r>
                            <a:rPr lang="en-US" sz="4080" i="1">
                              <a:gradFill>
                                <a:gsLst>
                                  <a:gs pos="0">
                                    <a:srgbClr val="FFFFFF"/>
                                  </a:gs>
                                  <a:gs pos="100000">
                                    <a:srgbClr val="FFFFFF"/>
                                  </a:gs>
                                </a:gsLst>
                                <a:lin ang="5400000" scaled="0"/>
                              </a:gradFill>
                              <a:latin typeface="Cambria Math" panose="02040503050406030204" pitchFamily="18" charset="0"/>
                            </a:rPr>
                            <m:t>𝑦</m:t>
                          </m:r>
                        </m:e>
                      </m:acc>
                    </m:oMath>
                  </m:oMathPara>
                </a14:m>
                <a:endParaRPr lang="en-US" sz="3264" dirty="0">
                  <a:gradFill>
                    <a:gsLst>
                      <a:gs pos="0">
                        <a:srgbClr val="FFFFFF"/>
                      </a:gs>
                      <a:gs pos="100000">
                        <a:srgbClr val="FFFFFF"/>
                      </a:gs>
                    </a:gsLst>
                    <a:lin ang="5400000" scaled="0"/>
                  </a:gradFill>
                </a:endParaRPr>
              </a:p>
            </p:txBody>
          </p:sp>
        </mc:Choice>
        <mc:Fallback>
          <p:sp>
            <p:nvSpPr>
              <p:cNvPr id="9" name="Rectangle 8"/>
              <p:cNvSpPr>
                <a:spLocks noRot="1" noChangeAspect="1" noMove="1" noResize="1" noEditPoints="1" noAdjustHandles="1" noChangeArrowheads="1" noChangeShapeType="1" noTextEdit="1"/>
              </p:cNvSpPr>
              <p:nvPr/>
            </p:nvSpPr>
            <p:spPr bwMode="auto">
              <a:xfrm>
                <a:off x="549734" y="4868823"/>
                <a:ext cx="3391285" cy="793360"/>
              </a:xfrm>
              <a:prstGeom prst="rect">
                <a:avLst/>
              </a:prstGeom>
              <a:blipFill>
                <a:blip r:embed="rId5"/>
                <a:stretch>
                  <a:fillRect/>
                </a:stretch>
              </a:blipFill>
              <a:ln w="3175">
                <a:noFill/>
                <a:headEnd type="none" w="med" len="med"/>
                <a:tailEnd type="none" w="med" len="med"/>
              </a:ln>
            </p:spPr>
            <p:txBody>
              <a:bodyPr/>
              <a:lstStyle/>
              <a:p>
                <a:r>
                  <a:rPr lang="en-US">
                    <a:noFill/>
                  </a:rPr>
                  <a:t> </a:t>
                </a:r>
              </a:p>
            </p:txBody>
          </p:sp>
        </mc:Fallback>
      </mc:AlternateContent>
      <p:sp>
        <p:nvSpPr>
          <p:cNvPr id="17" name="Arrow: Down 16"/>
          <p:cNvSpPr/>
          <p:nvPr/>
        </p:nvSpPr>
        <p:spPr bwMode="auto">
          <a:xfrm>
            <a:off x="6855052" y="3753828"/>
            <a:ext cx="373041" cy="941082"/>
          </a:xfrm>
          <a:prstGeom prst="downArrow">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mc:AlternateContent xmlns:mc="http://schemas.openxmlformats.org/markup-compatibility/2006">
        <mc:Choice xmlns:a14="http://schemas.microsoft.com/office/drawing/2010/main" Requires="a14">
          <p:sp>
            <p:nvSpPr>
              <p:cNvPr id="18" name="Rectangle 17"/>
              <p:cNvSpPr/>
              <p:nvPr/>
            </p:nvSpPr>
            <p:spPr bwMode="auto">
              <a:xfrm>
                <a:off x="5447669" y="4868823"/>
                <a:ext cx="3391285" cy="79336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sz="4080" i="1">
                              <a:gradFill>
                                <a:gsLst>
                                  <a:gs pos="0">
                                    <a:srgbClr val="FFFFFF"/>
                                  </a:gs>
                                  <a:gs pos="100000">
                                    <a:srgbClr val="FFFFFF"/>
                                  </a:gs>
                                </a:gsLst>
                                <a:lin ang="5400000" scaled="0"/>
                              </a:gradFill>
                              <a:latin typeface="Cambria Math" panose="02040503050406030204" pitchFamily="18" charset="0"/>
                            </a:rPr>
                          </m:ctrlPr>
                        </m:accPr>
                        <m:e>
                          <m:r>
                            <a:rPr lang="en-US" sz="4080" i="1">
                              <a:gradFill>
                                <a:gsLst>
                                  <a:gs pos="0">
                                    <a:srgbClr val="FFFFFF"/>
                                  </a:gs>
                                  <a:gs pos="100000">
                                    <a:srgbClr val="FFFFFF"/>
                                  </a:gs>
                                </a:gsLst>
                                <a:lin ang="5400000" scaled="0"/>
                              </a:gradFill>
                              <a:latin typeface="Cambria Math" panose="02040503050406030204" pitchFamily="18" charset="0"/>
                            </a:rPr>
                            <m:t>𝛽</m:t>
                          </m:r>
                        </m:e>
                      </m:acc>
                    </m:oMath>
                  </m:oMathPara>
                </a14:m>
                <a:endParaRPr lang="en-US" sz="3264" dirty="0">
                  <a:gradFill>
                    <a:gsLst>
                      <a:gs pos="0">
                        <a:srgbClr val="FFFFFF"/>
                      </a:gs>
                      <a:gs pos="100000">
                        <a:srgbClr val="FFFFFF"/>
                      </a:gs>
                    </a:gsLst>
                    <a:lin ang="5400000" scaled="0"/>
                  </a:gradFill>
                </a:endParaRPr>
              </a:p>
            </p:txBody>
          </p:sp>
        </mc:Choice>
        <mc:Fallback>
          <p:sp>
            <p:nvSpPr>
              <p:cNvPr id="18" name="Rectangle 17"/>
              <p:cNvSpPr>
                <a:spLocks noRot="1" noChangeAspect="1" noMove="1" noResize="1" noEditPoints="1" noAdjustHandles="1" noChangeArrowheads="1" noChangeShapeType="1" noTextEdit="1"/>
              </p:cNvSpPr>
              <p:nvPr/>
            </p:nvSpPr>
            <p:spPr bwMode="auto">
              <a:xfrm>
                <a:off x="5447669" y="4868823"/>
                <a:ext cx="3391285" cy="793360"/>
              </a:xfrm>
              <a:prstGeom prst="rect">
                <a:avLst/>
              </a:prstGeom>
              <a:blipFill>
                <a:blip r:embed="rId6"/>
                <a:stretch>
                  <a:fillRect/>
                </a:stretch>
              </a:blipFill>
              <a:ln w="3175">
                <a:noFill/>
                <a:headEnd type="none" w="med" len="med"/>
                <a:tailEnd type="none" w="med" len="med"/>
              </a:ln>
            </p:spPr>
            <p:txBody>
              <a:bodyPr/>
              <a:lstStyle/>
              <a:p>
                <a:r>
                  <a:rPr lang="en-US">
                    <a:noFill/>
                  </a:rPr>
                  <a:t> </a:t>
                </a:r>
              </a:p>
            </p:txBody>
          </p:sp>
        </mc:Fallback>
      </mc:AlternateContent>
      <p:sp>
        <p:nvSpPr>
          <p:cNvPr id="5" name="TextBox 4"/>
          <p:cNvSpPr txBox="1"/>
          <p:nvPr/>
        </p:nvSpPr>
        <p:spPr>
          <a:xfrm>
            <a:off x="6669943" y="1977582"/>
            <a:ext cx="1332139" cy="1338603"/>
          </a:xfrm>
          <a:prstGeom prst="rect">
            <a:avLst/>
          </a:prstGeom>
          <a:noFill/>
        </p:spPr>
        <p:txBody>
          <a:bodyPr wrap="square" lIns="186521" tIns="149217" rIns="186521" bIns="149217" rtlCol="0">
            <a:spAutoFit/>
          </a:bodyPr>
          <a:lstStyle/>
          <a:p>
            <a:pPr>
              <a:lnSpc>
                <a:spcPct val="90000"/>
              </a:lnSpc>
              <a:spcAft>
                <a:spcPts val="612"/>
              </a:spcAft>
            </a:pPr>
            <a:r>
              <a:rPr lang="en-US" sz="7343" b="1" dirty="0">
                <a:gradFill>
                  <a:gsLst>
                    <a:gs pos="2917">
                      <a:schemeClr val="tx1"/>
                    </a:gs>
                    <a:gs pos="30000">
                      <a:schemeClr val="tx1"/>
                    </a:gs>
                  </a:gsLst>
                  <a:lin ang="5400000" scaled="0"/>
                </a:gradFill>
              </a:rPr>
              <a:t>?</a:t>
            </a:r>
            <a:endParaRPr lang="en-US" sz="6731" b="1" dirty="0">
              <a:gradFill>
                <a:gsLst>
                  <a:gs pos="2917">
                    <a:schemeClr val="tx1"/>
                  </a:gs>
                  <a:gs pos="30000">
                    <a:schemeClr val="tx1"/>
                  </a:gs>
                </a:gsLst>
                <a:lin ang="5400000" scaled="0"/>
              </a:gradFill>
            </a:endParaRPr>
          </a:p>
        </p:txBody>
      </p:sp>
      <p:sp>
        <p:nvSpPr>
          <p:cNvPr id="11" name="TextBox 10"/>
          <p:cNvSpPr txBox="1"/>
          <p:nvPr/>
        </p:nvSpPr>
        <p:spPr>
          <a:xfrm>
            <a:off x="2145253" y="6356823"/>
            <a:ext cx="6409529" cy="583862"/>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rPr>
              <a:t>Hofman, </a:t>
            </a:r>
            <a:r>
              <a:rPr lang="en-US" sz="2040" b="1" dirty="0">
                <a:gradFill>
                  <a:gsLst>
                    <a:gs pos="2917">
                      <a:schemeClr val="tx1"/>
                    </a:gs>
                    <a:gs pos="30000">
                      <a:schemeClr val="tx1"/>
                    </a:gs>
                  </a:gsLst>
                  <a:lin ang="5400000" scaled="0"/>
                </a:gradFill>
              </a:rPr>
              <a:t>Sharma</a:t>
            </a:r>
            <a:r>
              <a:rPr lang="en-US" sz="2040" dirty="0">
                <a:gradFill>
                  <a:gsLst>
                    <a:gs pos="2917">
                      <a:schemeClr val="tx1"/>
                    </a:gs>
                    <a:gs pos="30000">
                      <a:schemeClr val="tx1"/>
                    </a:gs>
                  </a:gsLst>
                  <a:lin ang="5400000" scaled="0"/>
                </a:gradFill>
              </a:rPr>
              <a:t>, and Watts (2017). </a:t>
            </a:r>
            <a:r>
              <a:rPr lang="en-US" sz="2040" i="1" dirty="0">
                <a:gradFill>
                  <a:gsLst>
                    <a:gs pos="2917">
                      <a:schemeClr val="tx1"/>
                    </a:gs>
                    <a:gs pos="30000">
                      <a:schemeClr val="tx1"/>
                    </a:gs>
                  </a:gsLst>
                  <a:lin ang="5400000" scaled="0"/>
                </a:gradFill>
              </a:rPr>
              <a:t>Science</a:t>
            </a:r>
            <a:r>
              <a:rPr lang="en-US" sz="2040" dirty="0">
                <a:gradFill>
                  <a:gsLst>
                    <a:gs pos="2917">
                      <a:schemeClr val="tx1"/>
                    </a:gs>
                    <a:gs pos="30000">
                      <a:schemeClr val="tx1"/>
                    </a:gs>
                  </a:gsLst>
                  <a:lin ang="5400000" scaled="0"/>
                </a:gradFill>
              </a:rPr>
              <a:t>,</a:t>
            </a:r>
            <a:r>
              <a:rPr lang="en-US" sz="1836" dirty="0">
                <a:gradFill>
                  <a:gsLst>
                    <a:gs pos="2917">
                      <a:schemeClr val="tx1"/>
                    </a:gs>
                    <a:gs pos="30000">
                      <a:schemeClr val="tx1"/>
                    </a:gs>
                  </a:gsLst>
                  <a:lin ang="5400000" scaled="0"/>
                </a:gradFill>
              </a:rPr>
              <a:t> 355.6324</a:t>
            </a:r>
            <a:endParaRPr lang="en-US" sz="204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5162348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501DD4A-54B5-4745-8010-668060662010}"/>
              </a:ext>
            </a:extLst>
          </p:cNvPr>
          <p:cNvSpPr>
            <a:spLocks noGrp="1"/>
          </p:cNvSpPr>
          <p:nvPr>
            <p:ph type="body" sz="quarter" idx="10"/>
          </p:nvPr>
        </p:nvSpPr>
        <p:spPr>
          <a:xfrm>
            <a:off x="207735" y="4427957"/>
            <a:ext cx="8914642" cy="2031325"/>
          </a:xfrm>
        </p:spPr>
        <p:txBody>
          <a:bodyPr/>
          <a:lstStyle/>
          <a:p>
            <a:endParaRPr lang="en-US" b="1" dirty="0"/>
          </a:p>
          <a:p>
            <a:r>
              <a:rPr lang="en-US" b="1" dirty="0"/>
              <a:t>The graph encodes all causal assumptions. </a:t>
            </a:r>
          </a:p>
          <a:p>
            <a:r>
              <a:rPr lang="en-US" b="1" dirty="0"/>
              <a:t>Assumptions are the nodes and edges that are </a:t>
            </a:r>
            <a:r>
              <a:rPr lang="en-US" b="1" i="1" dirty="0"/>
              <a:t>missing</a:t>
            </a:r>
            <a:r>
              <a:rPr lang="en-US" b="1" dirty="0"/>
              <a:t>.</a:t>
            </a:r>
          </a:p>
        </p:txBody>
      </p:sp>
      <p:sp>
        <p:nvSpPr>
          <p:cNvPr id="3" name="Title 2">
            <a:extLst>
              <a:ext uri="{FF2B5EF4-FFF2-40B4-BE49-F238E27FC236}">
                <a16:creationId xmlns:a16="http://schemas.microsoft.com/office/drawing/2014/main" id="{0A7EFFFE-9D9A-4C6C-98A8-573E6DF8390D}"/>
              </a:ext>
            </a:extLst>
          </p:cNvPr>
          <p:cNvSpPr>
            <a:spLocks noGrp="1"/>
          </p:cNvSpPr>
          <p:nvPr>
            <p:ph type="title"/>
          </p:nvPr>
        </p:nvSpPr>
        <p:spPr/>
        <p:txBody>
          <a:bodyPr/>
          <a:lstStyle/>
          <a:p>
            <a:r>
              <a:rPr lang="en-US" dirty="0"/>
              <a:t>Graphical Models: Make assumptions explicit</a:t>
            </a:r>
          </a:p>
        </p:txBody>
      </p:sp>
      <p:sp>
        <p:nvSpPr>
          <p:cNvPr id="4" name="Slide Number Placeholder 3">
            <a:extLst>
              <a:ext uri="{FF2B5EF4-FFF2-40B4-BE49-F238E27FC236}">
                <a16:creationId xmlns:a16="http://schemas.microsoft.com/office/drawing/2014/main" id="{8D0C22D9-2EE8-421C-8DB2-44815E6DC0E1}"/>
              </a:ext>
            </a:extLst>
          </p:cNvPr>
          <p:cNvSpPr>
            <a:spLocks noGrp="1"/>
          </p:cNvSpPr>
          <p:nvPr>
            <p:ph type="sldNum" sz="quarter" idx="11"/>
          </p:nvPr>
        </p:nvSpPr>
        <p:spPr/>
        <p:txBody>
          <a:bodyPr/>
          <a:lstStyle/>
          <a:p>
            <a:fld id="{34990F19-4AF9-4079-9E3A-38E608497707}" type="slidenum">
              <a:rPr lang="en-US" smtClean="0"/>
              <a:t>60</a:t>
            </a:fld>
            <a:endParaRPr lang="en-US"/>
          </a:p>
        </p:txBody>
      </p:sp>
      <p:pic>
        <p:nvPicPr>
          <p:cNvPr id="5" name="Picture 4">
            <a:extLst>
              <a:ext uri="{FF2B5EF4-FFF2-40B4-BE49-F238E27FC236}">
                <a16:creationId xmlns:a16="http://schemas.microsoft.com/office/drawing/2014/main" id="{DE1253FA-F5D4-4FBB-8FFA-655C85C4D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54" y="2000816"/>
            <a:ext cx="4942304" cy="2195006"/>
          </a:xfrm>
          <a:prstGeom prst="rect">
            <a:avLst/>
          </a:prstGeom>
        </p:spPr>
      </p:pic>
      <p:pic>
        <p:nvPicPr>
          <p:cNvPr id="10" name="Picture 9">
            <a:extLst>
              <a:ext uri="{FF2B5EF4-FFF2-40B4-BE49-F238E27FC236}">
                <a16:creationId xmlns:a16="http://schemas.microsoft.com/office/drawing/2014/main" id="{63290361-8B7B-4882-BC50-F9D2B8C43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265" y="1553520"/>
            <a:ext cx="3679563" cy="3134442"/>
          </a:xfrm>
          <a:prstGeom prst="rect">
            <a:avLst/>
          </a:prstGeom>
        </p:spPr>
      </p:pic>
    </p:spTree>
    <p:extLst>
      <p:ext uri="{BB962C8B-B14F-4D97-AF65-F5344CB8AC3E}">
        <p14:creationId xmlns:p14="http://schemas.microsoft.com/office/powerpoint/2010/main" val="3182940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5962" y="295277"/>
            <a:ext cx="8916415" cy="917575"/>
          </a:xfrm>
        </p:spPr>
        <p:txBody>
          <a:bodyPr/>
          <a:lstStyle/>
          <a:p>
            <a:r>
              <a:rPr lang="en-US" dirty="0"/>
              <a:t>Example: Assumptions encoded in the graph</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05962" y="1217977"/>
                <a:ext cx="4771041" cy="5106013"/>
              </a:xfrm>
            </p:spPr>
            <p:txBody>
              <a:bodyPr/>
              <a:lstStyle/>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𝐴𝑐𝑡𝑖𝑣𝑖𝑡𝑦</m:t>
                    </m:r>
                  </m:oMath>
                </a14:m>
                <a:r>
                  <a:rPr lang="en-US" sz="2400" dirty="0"/>
                  <a:t> level of users affects which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 and their overall </a:t>
                </a:r>
                <a14:m>
                  <m:oMath xmlns:m="http://schemas.openxmlformats.org/officeDocument/2006/math">
                    <m:r>
                      <a:rPr lang="en-US" sz="2400" i="1" dirty="0">
                        <a:latin typeface="Cambria Math" panose="02040503050406030204" pitchFamily="18" charset="0"/>
                      </a:rPr>
                      <m:t>𝐶𝑇𝑅</m:t>
                    </m:r>
                  </m:oMath>
                </a14:m>
                <a:r>
                  <a:rPr lang="en-US" sz="2400" dirty="0"/>
                  <a:t>.</a:t>
                </a:r>
              </a:p>
              <a:p>
                <a:pPr marL="214284" indent="-214284">
                  <a:buFont typeface="Arial" panose="020B0604020202020204" pitchFamily="34" charset="0"/>
                  <a:buChar char="•"/>
                </a:pPr>
                <a:endParaRPr lang="en-US" sz="1200" dirty="0"/>
              </a:p>
              <a:p>
                <a:pPr marL="428568" indent="-428568">
                  <a:buFont typeface="Arial" panose="020B0604020202020204" pitchFamily="34" charset="0"/>
                  <a:buChar char="•"/>
                </a:pPr>
                <a14:m>
                  <m:oMath xmlns:m="http://schemas.openxmlformats.org/officeDocument/2006/math">
                    <m:r>
                      <a:rPr lang="en-US" sz="2400" i="1">
                        <a:latin typeface="Cambria Math" panose="02040503050406030204" pitchFamily="18" charset="0"/>
                      </a:rPr>
                      <m:t>𝐶𝑇𝑅</m:t>
                    </m:r>
                  </m:oMath>
                </a14:m>
                <a:r>
                  <a:rPr lang="en-US" sz="2400" dirty="0"/>
                  <a:t> is different at different times of day. </a:t>
                </a:r>
              </a:p>
              <a:p>
                <a:pPr marL="428568" indent="-428568">
                  <a:buFont typeface="Arial" panose="020B0604020202020204" pitchFamily="34" charset="0"/>
                  <a:buChar char="•"/>
                </a:pPr>
                <a:endParaRPr lang="en-US" sz="1200" dirty="0"/>
              </a:p>
              <a:p>
                <a:pPr marL="428568" indent="-428568">
                  <a:buFont typeface="Arial" panose="020B0604020202020204" pitchFamily="34" charset="0"/>
                  <a:buChar char="•"/>
                </a:pPr>
                <a:r>
                  <a:rPr lang="en-US" sz="2400" dirty="0"/>
                  <a:t>Unobserved </a:t>
                </a:r>
                <a14:m>
                  <m:oMath xmlns:m="http://schemas.openxmlformats.org/officeDocument/2006/math">
                    <m:r>
                      <a:rPr lang="en-US" sz="2400" i="1">
                        <a:latin typeface="Cambria Math" panose="02040503050406030204" pitchFamily="18" charset="0"/>
                      </a:rPr>
                      <m:t>𝐷𝑒𝑚𝑜𝑔𝑟𝑎𝑝h𝑖𝑐𝑠</m:t>
                    </m:r>
                  </m:oMath>
                </a14:m>
                <a:r>
                  <a:rPr lang="en-US" sz="2400" dirty="0"/>
                  <a:t> of a user determine when they visit the Store, which also affects their </a:t>
                </a:r>
                <a14:m>
                  <m:oMath xmlns:m="http://schemas.openxmlformats.org/officeDocument/2006/math">
                    <m:r>
                      <a:rPr lang="en-US" sz="2400" i="1">
                        <a:latin typeface="Cambria Math" panose="02040503050406030204" pitchFamily="18" charset="0"/>
                      </a:rPr>
                      <m:t>𝐴𝑐𝑡𝑖𝑣𝑖𝑡𝑦</m:t>
                    </m:r>
                  </m:oMath>
                </a14:m>
                <a:r>
                  <a:rPr lang="en-US" sz="2400" dirty="0"/>
                  <a:t> level, and in turn the </a:t>
                </a:r>
                <a14:m>
                  <m:oMath xmlns:m="http://schemas.openxmlformats.org/officeDocument/2006/math">
                    <m:r>
                      <a:rPr lang="en-US" sz="2400" i="1">
                        <a:latin typeface="Cambria Math" panose="02040503050406030204" pitchFamily="18" charset="0"/>
                      </a:rPr>
                      <m:t>𝐴𝑙𝑔𝑜𝑟𝑖𝑡h𝑚</m:t>
                    </m:r>
                  </m:oMath>
                </a14:m>
                <a:r>
                  <a:rPr lang="en-US" sz="2400" dirty="0"/>
                  <a:t> they are shown</a:t>
                </a:r>
                <a:r>
                  <a:rPr lang="en-US" sz="2100" dirty="0"/>
                  <a:t>.</a:t>
                </a:r>
              </a:p>
              <a:p>
                <a:pPr marL="428568" indent="-428568">
                  <a:buFont typeface="Arial" panose="020B0604020202020204" pitchFamily="34" charset="0"/>
                  <a:buChar char="•"/>
                </a:pPr>
                <a:endParaRPr lang="en-US" sz="2100" dirty="0"/>
              </a:p>
              <a:p>
                <a:pPr marL="428568" indent="-428568">
                  <a:buFont typeface="Arial" panose="020B0604020202020204" pitchFamily="34" charset="0"/>
                  <a:buChar char="•"/>
                </a:pPr>
                <a:endParaRPr lang="en-US" sz="2100"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05962" y="1217977"/>
                <a:ext cx="4771041" cy="5106013"/>
              </a:xfrm>
              <a:blipFill>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7004" y="1975511"/>
            <a:ext cx="4067241" cy="3464686"/>
          </a:xfrm>
          <a:prstGeom prst="rect">
            <a:avLst/>
          </a:prstGeom>
        </p:spPr>
      </p:pic>
      <p:sp>
        <p:nvSpPr>
          <p:cNvPr id="2" name="Slide Number Placeholder 1"/>
          <p:cNvSpPr>
            <a:spLocks noGrp="1"/>
          </p:cNvSpPr>
          <p:nvPr>
            <p:ph type="sldNum" sz="quarter" idx="11"/>
          </p:nvPr>
        </p:nvSpPr>
        <p:spPr/>
        <p:txBody>
          <a:bodyPr/>
          <a:lstStyle/>
          <a:p>
            <a:fld id="{34990F19-4AF9-4079-9E3A-38E608497707}" type="slidenum">
              <a:rPr lang="en-US" smtClean="0"/>
              <a:t>61</a:t>
            </a:fld>
            <a:endParaRPr lang="en-US"/>
          </a:p>
        </p:txBody>
      </p:sp>
    </p:spTree>
    <p:extLst>
      <p:ext uri="{BB962C8B-B14F-4D97-AF65-F5344CB8AC3E}">
        <p14:creationId xmlns:p14="http://schemas.microsoft.com/office/powerpoint/2010/main" val="7923244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7501DD4A-54B5-4745-8010-668060662010}"/>
                  </a:ext>
                </a:extLst>
              </p:cNvPr>
              <p:cNvSpPr>
                <a:spLocks noGrp="1"/>
              </p:cNvSpPr>
              <p:nvPr>
                <p:ph type="body" sz="quarter" idx="10"/>
              </p:nvPr>
            </p:nvSpPr>
            <p:spPr>
              <a:xfrm>
                <a:off x="207735" y="4682470"/>
                <a:ext cx="8914642" cy="1938992"/>
              </a:xfrm>
            </p:spPr>
            <p:txBody>
              <a:bodyPr/>
              <a:lstStyle/>
              <a:p>
                <a:r>
                  <a:rPr lang="en-US" b="1" dirty="0"/>
                  <a:t>Intervention on a node: Acting to change the node exogenously by severing its ties to its parents. </a:t>
                </a:r>
              </a:p>
              <a:p>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𝑷</m:t>
                      </m:r>
                      <m:r>
                        <a:rPr lang="en-US" b="1" i="1" dirty="0" smtClean="0">
                          <a:latin typeface="Cambria Math" panose="02040503050406030204" pitchFamily="18" charset="0"/>
                        </a:rPr>
                        <m:t>(</m:t>
                      </m:r>
                      <m:r>
                        <a:rPr lang="en-US" b="1" i="1" dirty="0" smtClean="0">
                          <a:latin typeface="Cambria Math" panose="02040503050406030204" pitchFamily="18" charset="0"/>
                        </a:rPr>
                        <m:t>𝑪𝑻𝑹</m:t>
                      </m:r>
                      <m:r>
                        <a:rPr lang="en-US" b="1" i="1" dirty="0" smtClean="0">
                          <a:latin typeface="Cambria Math" panose="02040503050406030204" pitchFamily="18" charset="0"/>
                        </a:rPr>
                        <m:t>| </m:t>
                      </m:r>
                      <m:r>
                        <a:rPr lang="en-US" b="1" i="1" dirty="0" smtClean="0">
                          <a:latin typeface="Cambria Math" panose="02040503050406030204" pitchFamily="18" charset="0"/>
                        </a:rPr>
                        <m:t>𝒅𝒐</m:t>
                      </m:r>
                      <m:r>
                        <a:rPr lang="en-US" b="1" i="1" dirty="0" smtClean="0">
                          <a:latin typeface="Cambria Math" panose="02040503050406030204" pitchFamily="18" charset="0"/>
                        </a:rPr>
                        <m:t>(</m:t>
                      </m:r>
                      <m:r>
                        <a:rPr lang="en-US" b="1" i="1" dirty="0" err="1" smtClean="0">
                          <a:latin typeface="Cambria Math" panose="02040503050406030204" pitchFamily="18" charset="0"/>
                        </a:rPr>
                        <m:t>𝑨𝒍𝒈</m:t>
                      </m:r>
                      <m:r>
                        <a:rPr lang="en-US" b="1" i="1" dirty="0" smtClean="0">
                          <a:latin typeface="Cambria Math" panose="02040503050406030204" pitchFamily="18" charset="0"/>
                        </a:rPr>
                        <m:t>)</m:t>
                      </m:r>
                    </m:oMath>
                  </m:oMathPara>
                </a14:m>
                <a:endParaRPr lang="en-US" b="1" dirty="0"/>
              </a:p>
              <a:p>
                <a:r>
                  <a:rPr lang="en-US" b="1" dirty="0"/>
                  <a:t>which is different from </a:t>
                </a:r>
                <a14:m>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𝑪𝑻𝑹</m:t>
                    </m:r>
                    <m:r>
                      <a:rPr lang="en-US" b="1" i="1" smtClean="0">
                        <a:latin typeface="Cambria Math" panose="02040503050406030204" pitchFamily="18" charset="0"/>
                      </a:rPr>
                      <m:t>|</m:t>
                    </m:r>
                    <m:r>
                      <a:rPr lang="en-US" b="1" i="1" smtClean="0">
                        <a:latin typeface="Cambria Math" panose="02040503050406030204" pitchFamily="18" charset="0"/>
                      </a:rPr>
                      <m:t>𝑨𝒍𝒈</m:t>
                    </m:r>
                    <m:r>
                      <a:rPr lang="en-US" b="1" i="1" smtClean="0">
                        <a:latin typeface="Cambria Math" panose="02040503050406030204" pitchFamily="18" charset="0"/>
                      </a:rPr>
                      <m:t>)</m:t>
                    </m:r>
                  </m:oMath>
                </a14:m>
                <a:endParaRPr lang="en-US" b="1" dirty="0"/>
              </a:p>
            </p:txBody>
          </p:sp>
        </mc:Choice>
        <mc:Fallback>
          <p:sp>
            <p:nvSpPr>
              <p:cNvPr id="9" name="Text Placeholder 8">
                <a:extLst>
                  <a:ext uri="{FF2B5EF4-FFF2-40B4-BE49-F238E27FC236}">
                    <a16:creationId xmlns:a16="http://schemas.microsoft.com/office/drawing/2014/main" id="{7501DD4A-54B5-4745-8010-668060662010}"/>
                  </a:ext>
                </a:extLst>
              </p:cNvPr>
              <p:cNvSpPr>
                <a:spLocks noGrp="1" noRot="1" noChangeAspect="1" noMove="1" noResize="1" noEditPoints="1" noAdjustHandles="1" noChangeArrowheads="1" noChangeShapeType="1" noTextEdit="1"/>
              </p:cNvSpPr>
              <p:nvPr>
                <p:ph type="body" sz="quarter" idx="10"/>
              </p:nvPr>
            </p:nvSpPr>
            <p:spPr>
              <a:xfrm>
                <a:off x="207735" y="4682470"/>
                <a:ext cx="8914642" cy="1938992"/>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A7EFFFE-9D9A-4C6C-98A8-573E6DF8390D}"/>
              </a:ext>
            </a:extLst>
          </p:cNvPr>
          <p:cNvSpPr>
            <a:spLocks noGrp="1"/>
          </p:cNvSpPr>
          <p:nvPr>
            <p:ph type="title"/>
          </p:nvPr>
        </p:nvSpPr>
        <p:spPr/>
        <p:txBody>
          <a:bodyPr/>
          <a:lstStyle/>
          <a:p>
            <a:r>
              <a:rPr lang="en-US" dirty="0"/>
              <a:t>Graphical Models: A language for intervention and counterfactual</a:t>
            </a:r>
          </a:p>
        </p:txBody>
      </p:sp>
      <p:sp>
        <p:nvSpPr>
          <p:cNvPr id="4" name="Slide Number Placeholder 3">
            <a:extLst>
              <a:ext uri="{FF2B5EF4-FFF2-40B4-BE49-F238E27FC236}">
                <a16:creationId xmlns:a16="http://schemas.microsoft.com/office/drawing/2014/main" id="{8D0C22D9-2EE8-421C-8DB2-44815E6DC0E1}"/>
              </a:ext>
            </a:extLst>
          </p:cNvPr>
          <p:cNvSpPr>
            <a:spLocks noGrp="1"/>
          </p:cNvSpPr>
          <p:nvPr>
            <p:ph type="sldNum" sz="quarter" idx="11"/>
          </p:nvPr>
        </p:nvSpPr>
        <p:spPr/>
        <p:txBody>
          <a:bodyPr/>
          <a:lstStyle/>
          <a:p>
            <a:fld id="{34990F19-4AF9-4079-9E3A-38E608497707}" type="slidenum">
              <a:rPr lang="en-US" smtClean="0"/>
              <a:t>62</a:t>
            </a:fld>
            <a:endParaRPr lang="en-US"/>
          </a:p>
        </p:txBody>
      </p:sp>
      <p:pic>
        <p:nvPicPr>
          <p:cNvPr id="6" name="Picture 5">
            <a:extLst>
              <a:ext uri="{FF2B5EF4-FFF2-40B4-BE49-F238E27FC236}">
                <a16:creationId xmlns:a16="http://schemas.microsoft.com/office/drawing/2014/main" id="{C1D7DDFF-398C-4B1F-BA99-59ACB1598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282" y="1363662"/>
            <a:ext cx="3810000" cy="3245555"/>
          </a:xfrm>
          <a:prstGeom prst="rect">
            <a:avLst/>
          </a:prstGeom>
        </p:spPr>
      </p:pic>
    </p:spTree>
    <p:extLst>
      <p:ext uri="{BB962C8B-B14F-4D97-AF65-F5344CB8AC3E}">
        <p14:creationId xmlns:p14="http://schemas.microsoft.com/office/powerpoint/2010/main" val="279839996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Text Placeholder 8">
                <a:extLst>
                  <a:ext uri="{FF2B5EF4-FFF2-40B4-BE49-F238E27FC236}">
                    <a16:creationId xmlns:a16="http://schemas.microsoft.com/office/drawing/2014/main" id="{7501DD4A-54B5-4745-8010-668060662010}"/>
                  </a:ext>
                </a:extLst>
              </p:cNvPr>
              <p:cNvSpPr>
                <a:spLocks noGrp="1"/>
              </p:cNvSpPr>
              <p:nvPr>
                <p:ph type="body" sz="quarter" idx="10"/>
              </p:nvPr>
            </p:nvSpPr>
            <p:spPr>
              <a:xfrm>
                <a:off x="207735" y="4698603"/>
                <a:ext cx="8914642" cy="1846659"/>
              </a:xfrm>
            </p:spPr>
            <p:txBody>
              <a:bodyPr/>
              <a:lstStyle/>
              <a:p>
                <a:r>
                  <a:rPr lang="en-US" b="1" dirty="0"/>
                  <a:t>Counterfactual: The recommendations were always shown. But what would have happened if they were not?</a:t>
                </a:r>
              </a:p>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𝑷</m:t>
                      </m:r>
                      <m:r>
                        <a:rPr lang="en-US" b="1" i="1" smtClean="0">
                          <a:latin typeface="Cambria Math" panose="02040503050406030204" pitchFamily="18" charset="0"/>
                        </a:rPr>
                        <m:t>(</m:t>
                      </m:r>
                      <m:r>
                        <a:rPr lang="en-US" b="1" i="1" smtClean="0">
                          <a:latin typeface="Cambria Math" panose="02040503050406030204" pitchFamily="18" charset="0"/>
                        </a:rPr>
                        <m:t>𝑪𝑻𝑹</m:t>
                      </m:r>
                      <m:r>
                        <a:rPr lang="en-US" b="1" i="1" smtClean="0">
                          <a:latin typeface="Cambria Math" panose="02040503050406030204" pitchFamily="18" charset="0"/>
                        </a:rPr>
                        <m:t>|</m:t>
                      </m:r>
                      <m:r>
                        <a:rPr lang="en-US" b="1" i="1" smtClean="0">
                          <a:latin typeface="Cambria Math" panose="02040503050406030204" pitchFamily="18" charset="0"/>
                        </a:rPr>
                        <m:t>𝒅𝒐</m:t>
                      </m:r>
                      <m:d>
                        <m:dPr>
                          <m:ctrlPr>
                            <a:rPr lang="en-US" b="1" i="1" smtClean="0">
                              <a:latin typeface="Cambria Math" panose="02040503050406030204" pitchFamily="18" charset="0"/>
                            </a:rPr>
                          </m:ctrlPr>
                        </m:dPr>
                        <m:e>
                          <m:r>
                            <a:rPr lang="en-US" b="1" i="1" smtClean="0">
                              <a:latin typeface="Cambria Math" panose="02040503050406030204" pitchFamily="18" charset="0"/>
                            </a:rPr>
                            <m:t>~</m:t>
                          </m:r>
                          <m:r>
                            <a:rPr lang="en-US" b="1" i="1" smtClean="0">
                              <a:latin typeface="Cambria Math" panose="02040503050406030204" pitchFamily="18" charset="0"/>
                            </a:rPr>
                            <m:t>𝑨𝒍𝒈</m:t>
                          </m:r>
                        </m:e>
                      </m:d>
                      <m:r>
                        <a:rPr lang="en-US" b="1" i="1" smtClean="0">
                          <a:latin typeface="Cambria Math" panose="02040503050406030204" pitchFamily="18" charset="0"/>
                        </a:rPr>
                        <m:t>, </m:t>
                      </m:r>
                      <m:r>
                        <a:rPr lang="en-US" b="1" i="1" smtClean="0">
                          <a:latin typeface="Cambria Math" panose="02040503050406030204" pitchFamily="18" charset="0"/>
                        </a:rPr>
                        <m:t>𝑨𝒍𝒈</m:t>
                      </m:r>
                      <m:r>
                        <a:rPr lang="en-US" b="1" i="1" smtClean="0">
                          <a:latin typeface="Cambria Math" panose="02040503050406030204" pitchFamily="18" charset="0"/>
                        </a:rPr>
                        <m:t>)</m:t>
                      </m:r>
                    </m:oMath>
                  </m:oMathPara>
                </a14:m>
                <a:endParaRPr lang="en-US" b="1" dirty="0"/>
              </a:p>
            </p:txBody>
          </p:sp>
        </mc:Choice>
        <mc:Fallback>
          <p:sp>
            <p:nvSpPr>
              <p:cNvPr id="9" name="Text Placeholder 8">
                <a:extLst>
                  <a:ext uri="{FF2B5EF4-FFF2-40B4-BE49-F238E27FC236}">
                    <a16:creationId xmlns:a16="http://schemas.microsoft.com/office/drawing/2014/main" id="{7501DD4A-54B5-4745-8010-668060662010}"/>
                  </a:ext>
                </a:extLst>
              </p:cNvPr>
              <p:cNvSpPr>
                <a:spLocks noGrp="1" noRot="1" noChangeAspect="1" noMove="1" noResize="1" noEditPoints="1" noAdjustHandles="1" noChangeArrowheads="1" noChangeShapeType="1" noTextEdit="1"/>
              </p:cNvSpPr>
              <p:nvPr>
                <p:ph type="body" sz="quarter" idx="10"/>
              </p:nvPr>
            </p:nvSpPr>
            <p:spPr>
              <a:xfrm>
                <a:off x="207735" y="4698603"/>
                <a:ext cx="8914642" cy="1846659"/>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A7EFFFE-9D9A-4C6C-98A8-573E6DF8390D}"/>
              </a:ext>
            </a:extLst>
          </p:cNvPr>
          <p:cNvSpPr>
            <a:spLocks noGrp="1"/>
          </p:cNvSpPr>
          <p:nvPr>
            <p:ph type="title"/>
          </p:nvPr>
        </p:nvSpPr>
        <p:spPr/>
        <p:txBody>
          <a:bodyPr/>
          <a:lstStyle/>
          <a:p>
            <a:r>
              <a:rPr lang="en-US" dirty="0"/>
              <a:t>Graphical Models: A language for intervention and counterfactual</a:t>
            </a:r>
          </a:p>
        </p:txBody>
      </p:sp>
      <p:sp>
        <p:nvSpPr>
          <p:cNvPr id="4" name="Slide Number Placeholder 3">
            <a:extLst>
              <a:ext uri="{FF2B5EF4-FFF2-40B4-BE49-F238E27FC236}">
                <a16:creationId xmlns:a16="http://schemas.microsoft.com/office/drawing/2014/main" id="{8D0C22D9-2EE8-421C-8DB2-44815E6DC0E1}"/>
              </a:ext>
            </a:extLst>
          </p:cNvPr>
          <p:cNvSpPr>
            <a:spLocks noGrp="1"/>
          </p:cNvSpPr>
          <p:nvPr>
            <p:ph type="sldNum" sz="quarter" idx="11"/>
          </p:nvPr>
        </p:nvSpPr>
        <p:spPr/>
        <p:txBody>
          <a:bodyPr/>
          <a:lstStyle/>
          <a:p>
            <a:fld id="{34990F19-4AF9-4079-9E3A-38E608497707}" type="slidenum">
              <a:rPr lang="en-US" smtClean="0"/>
              <a:t>63</a:t>
            </a:fld>
            <a:endParaRPr lang="en-US"/>
          </a:p>
        </p:txBody>
      </p:sp>
      <p:pic>
        <p:nvPicPr>
          <p:cNvPr id="6" name="Picture 5">
            <a:extLst>
              <a:ext uri="{FF2B5EF4-FFF2-40B4-BE49-F238E27FC236}">
                <a16:creationId xmlns:a16="http://schemas.microsoft.com/office/drawing/2014/main" id="{E7D107F8-4A3D-4F4F-A511-5FC8605FF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282" y="1363662"/>
            <a:ext cx="3810000" cy="3245555"/>
          </a:xfrm>
          <a:prstGeom prst="rect">
            <a:avLst/>
          </a:prstGeom>
        </p:spPr>
      </p:pic>
    </p:spTree>
    <p:extLst>
      <p:ext uri="{BB962C8B-B14F-4D97-AF65-F5344CB8AC3E}">
        <p14:creationId xmlns:p14="http://schemas.microsoft.com/office/powerpoint/2010/main" val="159706399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B7FBED-6639-41AA-A818-E28879EA19CC}"/>
              </a:ext>
            </a:extLst>
          </p:cNvPr>
          <p:cNvSpPr>
            <a:spLocks noGrp="1"/>
          </p:cNvSpPr>
          <p:nvPr>
            <p:ph type="body" sz="quarter" idx="10"/>
          </p:nvPr>
        </p:nvSpPr>
        <p:spPr>
          <a:xfrm>
            <a:off x="379105" y="4771096"/>
            <a:ext cx="8914642" cy="1461939"/>
          </a:xfrm>
        </p:spPr>
        <p:txBody>
          <a:bodyPr/>
          <a:lstStyle/>
          <a:p>
            <a:r>
              <a:rPr lang="en-US" dirty="0"/>
              <a:t>Appeals to the idea of controlling.</a:t>
            </a:r>
          </a:p>
          <a:p>
            <a:r>
              <a:rPr lang="en-US" sz="2800" dirty="0"/>
              <a:t>When we cannot control the environment, use </a:t>
            </a:r>
            <a:r>
              <a:rPr lang="en-US" sz="2800" i="1" dirty="0"/>
              <a:t>conditioning.</a:t>
            </a:r>
            <a:r>
              <a:rPr lang="en-US" sz="2800" dirty="0"/>
              <a:t> </a:t>
            </a:r>
          </a:p>
        </p:txBody>
      </p:sp>
      <p:sp>
        <p:nvSpPr>
          <p:cNvPr id="3" name="Title 2">
            <a:extLst>
              <a:ext uri="{FF2B5EF4-FFF2-40B4-BE49-F238E27FC236}">
                <a16:creationId xmlns:a16="http://schemas.microsoft.com/office/drawing/2014/main" id="{28C142DA-68AA-411C-B5E5-4A092C6A4DDE}"/>
              </a:ext>
            </a:extLst>
          </p:cNvPr>
          <p:cNvSpPr>
            <a:spLocks noGrp="1"/>
          </p:cNvSpPr>
          <p:nvPr>
            <p:ph type="title"/>
          </p:nvPr>
        </p:nvSpPr>
        <p:spPr/>
        <p:txBody>
          <a:bodyPr/>
          <a:lstStyle/>
          <a:p>
            <a:r>
              <a:rPr lang="en-US" dirty="0"/>
              <a:t>Graphical models: Provide an mechanistic  way of identifying a causal effect</a:t>
            </a:r>
          </a:p>
        </p:txBody>
      </p:sp>
      <p:sp>
        <p:nvSpPr>
          <p:cNvPr id="4" name="Slide Number Placeholder 3">
            <a:extLst>
              <a:ext uri="{FF2B5EF4-FFF2-40B4-BE49-F238E27FC236}">
                <a16:creationId xmlns:a16="http://schemas.microsoft.com/office/drawing/2014/main" id="{339AC234-F286-405F-B3B9-424D7C103677}"/>
              </a:ext>
            </a:extLst>
          </p:cNvPr>
          <p:cNvSpPr>
            <a:spLocks noGrp="1"/>
          </p:cNvSpPr>
          <p:nvPr>
            <p:ph type="sldNum" sz="quarter" idx="11"/>
          </p:nvPr>
        </p:nvSpPr>
        <p:spPr/>
        <p:txBody>
          <a:bodyPr/>
          <a:lstStyle/>
          <a:p>
            <a:fld id="{34990F19-4AF9-4079-9E3A-38E608497707}" type="slidenum">
              <a:rPr lang="en-US" smtClean="0"/>
              <a:t>64</a:t>
            </a:fld>
            <a:endParaRPr lang="en-US"/>
          </a:p>
        </p:txBody>
      </p:sp>
      <p:pic>
        <p:nvPicPr>
          <p:cNvPr id="5" name="Picture 4">
            <a:extLst>
              <a:ext uri="{FF2B5EF4-FFF2-40B4-BE49-F238E27FC236}">
                <a16:creationId xmlns:a16="http://schemas.microsoft.com/office/drawing/2014/main" id="{01C65A4D-D9A3-4803-82FB-535AA90FE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282" y="1516062"/>
            <a:ext cx="3810000" cy="3245555"/>
          </a:xfrm>
          <a:prstGeom prst="rect">
            <a:avLst/>
          </a:prstGeom>
        </p:spPr>
      </p:pic>
    </p:spTree>
    <p:extLst>
      <p:ext uri="{BB962C8B-B14F-4D97-AF65-F5344CB8AC3E}">
        <p14:creationId xmlns:p14="http://schemas.microsoft.com/office/powerpoint/2010/main" val="2310461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body" sz="quarter" idx="10"/>
              </p:nvPr>
            </p:nvSpPr>
            <p:spPr>
              <a:xfrm>
                <a:off x="5006152" y="2286278"/>
                <a:ext cx="3885869" cy="3439646"/>
              </a:xfrm>
              <a:prstGeom prst="rect">
                <a:avLst/>
              </a:prstGeom>
            </p:spPr>
            <p:txBody>
              <a:bodyPr vert="horz" wrap="square" lIns="0" tIns="34970" rIns="0" bIns="34970" rtlCol="0" anchor="t">
                <a:noAutofit/>
              </a:bodyPr>
              <a:lstStyle/>
              <a:p>
                <a:pPr marL="0" indent="0">
                  <a:buNone/>
                </a:pPr>
                <a14:m>
                  <m:oMath xmlns:m="http://schemas.openxmlformats.org/officeDocument/2006/math">
                    <m:r>
                      <a:rPr lang="en-US" sz="2100" i="1">
                        <a:latin typeface="Cambria Math" panose="02040503050406030204" pitchFamily="18" charset="0"/>
                      </a:rPr>
                      <m:t>𝐶𝑇𝑅</m:t>
                    </m:r>
                  </m:oMath>
                </a14:m>
                <a:r>
                  <a:rPr lang="en-US" sz="2100" dirty="0"/>
                  <a:t> does depend on </a:t>
                </a:r>
                <a14:m>
                  <m:oMath xmlns:m="http://schemas.openxmlformats.org/officeDocument/2006/math">
                    <m:r>
                      <a:rPr lang="en-US" sz="2100" i="1">
                        <a:latin typeface="Cambria Math" panose="02040503050406030204" pitchFamily="18" charset="0"/>
                      </a:rPr>
                      <m:t>𝑇𝑖𝑚𝑒</m:t>
                    </m:r>
                    <m:r>
                      <a:rPr lang="en-US" sz="2100" i="1">
                        <a:latin typeface="Cambria Math" panose="02040503050406030204" pitchFamily="18" charset="0"/>
                      </a:rPr>
                      <m:t> </m:t>
                    </m:r>
                    <m:r>
                      <a:rPr lang="en-US" sz="2100" i="1">
                        <a:latin typeface="Cambria Math" panose="02040503050406030204" pitchFamily="18" charset="0"/>
                      </a:rPr>
                      <m:t>𝑜𝑓</m:t>
                    </m:r>
                    <m:r>
                      <a:rPr lang="en-US" sz="2100" i="1">
                        <a:latin typeface="Cambria Math" panose="02040503050406030204" pitchFamily="18" charset="0"/>
                      </a:rPr>
                      <m:t> </m:t>
                    </m:r>
                    <m:r>
                      <a:rPr lang="en-US" sz="2100" i="1">
                        <a:latin typeface="Cambria Math" panose="02040503050406030204" pitchFamily="18" charset="0"/>
                      </a:rPr>
                      <m:t>𝐷𝑎𝑦</m:t>
                    </m:r>
                  </m:oMath>
                </a14:m>
                <a:r>
                  <a:rPr lang="en-US" sz="2100" dirty="0"/>
                  <a:t> of a user’s visit.</a:t>
                </a:r>
              </a:p>
              <a:p>
                <a:pPr marL="0" indent="0">
                  <a:buNone/>
                </a:pPr>
                <a:endParaRPr lang="en-US" sz="2100" b="1" dirty="0"/>
              </a:p>
              <a:p>
                <a:pPr marL="0" indent="0">
                  <a:buNone/>
                </a:pPr>
                <a:r>
                  <a:rPr lang="en-US" sz="2100" dirty="0"/>
                  <a:t>But the algorithm assigned does not change based on </a:t>
                </a:r>
                <a14:m>
                  <m:oMath xmlns:m="http://schemas.openxmlformats.org/officeDocument/2006/math">
                    <m:r>
                      <a:rPr lang="en-US" sz="2100" i="1" dirty="0">
                        <a:latin typeface="Cambria Math" panose="02040503050406030204" pitchFamily="18" charset="0"/>
                      </a:rPr>
                      <m:t>𝑇𝑖𝑚𝑒</m:t>
                    </m:r>
                    <m:r>
                      <a:rPr lang="en-US" sz="2100" i="1" dirty="0">
                        <a:latin typeface="Cambria Math" panose="02040503050406030204" pitchFamily="18" charset="0"/>
                      </a:rPr>
                      <m:t> </m:t>
                    </m:r>
                    <m:r>
                      <a:rPr lang="en-US" sz="2100" i="1" dirty="0">
                        <a:latin typeface="Cambria Math" panose="02040503050406030204" pitchFamily="18" charset="0"/>
                      </a:rPr>
                      <m:t>𝑜𝑓</m:t>
                    </m:r>
                    <m:r>
                      <a:rPr lang="en-US" sz="2100" i="1" dirty="0">
                        <a:latin typeface="Cambria Math" panose="02040503050406030204" pitchFamily="18" charset="0"/>
                      </a:rPr>
                      <m:t> </m:t>
                    </m:r>
                    <m:r>
                      <a:rPr lang="en-US" sz="2100" i="1" dirty="0">
                        <a:latin typeface="Cambria Math" panose="02040503050406030204" pitchFamily="18" charset="0"/>
                      </a:rPr>
                      <m:t>𝐷𝑎𝑦</m:t>
                    </m:r>
                  </m:oMath>
                </a14:m>
                <a:r>
                  <a:rPr lang="en-US" sz="2100" dirty="0"/>
                  <a:t>.</a:t>
                </a:r>
              </a:p>
              <a:p>
                <a:pPr marL="0" indent="0">
                  <a:buNone/>
                </a:pPr>
                <a:r>
                  <a:rPr lang="en-US" sz="2100" dirty="0"/>
                  <a:t> </a:t>
                </a:r>
              </a:p>
              <a:p>
                <a:pPr marL="0" indent="0">
                  <a:buNone/>
                </a:pPr>
                <a14:m>
                  <m:oMath xmlns:m="http://schemas.openxmlformats.org/officeDocument/2006/math">
                    <m:r>
                      <a:rPr lang="en-US" sz="2550" i="1">
                        <a:latin typeface="Cambria Math" panose="02040503050406030204" pitchFamily="18" charset="0"/>
                      </a:rPr>
                      <m:t>⇒</m:t>
                    </m:r>
                  </m:oMath>
                </a14:m>
                <a:r>
                  <a:rPr lang="en-US" sz="2100" dirty="0"/>
                  <a:t> While </a:t>
                </a:r>
                <a14:m>
                  <m:oMath xmlns:m="http://schemas.openxmlformats.org/officeDocument/2006/math">
                    <m:r>
                      <a:rPr lang="en-US" sz="2100" i="1" dirty="0">
                        <a:latin typeface="Cambria Math" panose="02040503050406030204" pitchFamily="18" charset="0"/>
                      </a:rPr>
                      <m:t>𝐶𝑇𝑅</m:t>
                    </m:r>
                  </m:oMath>
                </a14:m>
                <a:r>
                  <a:rPr lang="en-US" sz="2100" dirty="0"/>
                  <a:t> may be different at different times, any </a:t>
                </a:r>
                <a14:m>
                  <m:oMath xmlns:m="http://schemas.openxmlformats.org/officeDocument/2006/math">
                    <m:r>
                      <a:rPr lang="en-US" sz="2100" i="1" dirty="0">
                        <a:latin typeface="Cambria Math" panose="02040503050406030204" pitchFamily="18" charset="0"/>
                      </a:rPr>
                      <m:t>𝐴𝑙𝑔𝑜𝑟𝑖𝑡h𝑚</m:t>
                    </m:r>
                  </m:oMath>
                </a14:m>
                <a:r>
                  <a:rPr lang="en-US" sz="2100" dirty="0"/>
                  <a:t> is equally likely to be shown at any point in time. </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10"/>
              </p:nvPr>
            </p:nvSpPr>
            <p:spPr>
              <a:xfrm>
                <a:off x="5006152" y="2286278"/>
                <a:ext cx="3885869" cy="3439646"/>
              </a:xfrm>
              <a:prstGeom prst="rect">
                <a:avLst/>
              </a:prstGeom>
              <a:blipFill>
                <a:blip r:embed="rId3"/>
                <a:stretch>
                  <a:fillRect b="-2660"/>
                </a:stretch>
              </a:blipFill>
            </p:spPr>
            <p:txBody>
              <a:bodyPr/>
              <a:lstStyle/>
              <a:p>
                <a:r>
                  <a:rPr lang="en-US">
                    <a:noFill/>
                  </a:rPr>
                  <a:t> </a:t>
                </a:r>
              </a:p>
            </p:txBody>
          </p:sp>
        </mc:Fallback>
      </mc:AlternateContent>
      <p:sp>
        <p:nvSpPr>
          <p:cNvPr id="2" name="Title 1"/>
          <p:cNvSpPr>
            <a:spLocks noGrp="1"/>
          </p:cNvSpPr>
          <p:nvPr>
            <p:ph type="title"/>
          </p:nvPr>
        </p:nvSpPr>
        <p:spPr>
          <a:xfrm>
            <a:off x="205962" y="295277"/>
            <a:ext cx="8916415" cy="917575"/>
          </a:xfrm>
        </p:spPr>
        <p:txBody>
          <a:bodyPr/>
          <a:lstStyle/>
          <a:p>
            <a:r>
              <a:rPr lang="en-US" dirty="0"/>
              <a:t>Should we also restrict our comparison to people who come at the same times?</a:t>
            </a:r>
          </a:p>
        </p:txBody>
      </p:sp>
      <p:pic>
        <p:nvPicPr>
          <p:cNvPr id="4" name="Content Placeholder 3" descr="tt_complex.png"/>
          <p:cNvPicPr>
            <a:picLocks noChangeAspect="1"/>
          </p:cNvPicPr>
          <p:nvPr/>
        </p:nvPicPr>
        <p:blipFill>
          <a:blip r:embed="rId4"/>
          <a:stretch>
            <a:fillRect/>
          </a:stretch>
        </p:blipFill>
        <p:spPr>
          <a:xfrm>
            <a:off x="617672" y="2411554"/>
            <a:ext cx="4068921" cy="3459088"/>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65</a:t>
            </a:fld>
            <a:endParaRPr lang="en-US"/>
          </a:p>
        </p:txBody>
      </p:sp>
    </p:spTree>
    <p:extLst>
      <p:ext uri="{BB962C8B-B14F-4D97-AF65-F5344CB8AC3E}">
        <p14:creationId xmlns:p14="http://schemas.microsoft.com/office/powerpoint/2010/main" val="271257234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descr="tt_complex.png"/>
          <p:cNvPicPr>
            <a:picLocks noChangeAspect="1"/>
          </p:cNvPicPr>
          <p:nvPr/>
        </p:nvPicPr>
        <p:blipFill>
          <a:blip r:embed="rId3"/>
          <a:stretch>
            <a:fillRect/>
          </a:stretch>
        </p:blipFill>
        <p:spPr>
          <a:xfrm>
            <a:off x="5187759" y="2213726"/>
            <a:ext cx="3495427" cy="2971547"/>
          </a:xfrm>
          <a:prstGeom prst="rect">
            <a:avLst/>
          </a:prstGeom>
        </p:spPr>
      </p:pic>
      <p:pic>
        <p:nvPicPr>
          <p:cNvPr id="14" name="Content Placeholder 3" descr="tt_complex.png"/>
          <p:cNvPicPr>
            <a:picLocks noChangeAspect="1"/>
          </p:cNvPicPr>
          <p:nvPr/>
        </p:nvPicPr>
        <p:blipFill>
          <a:blip r:embed="rId3"/>
          <a:stretch>
            <a:fillRect/>
          </a:stretch>
        </p:blipFill>
        <p:spPr>
          <a:xfrm>
            <a:off x="665968" y="2229395"/>
            <a:ext cx="3509161" cy="2983223"/>
          </a:xfrm>
          <a:prstGeom prst="rect">
            <a:avLst/>
          </a:prstGeom>
        </p:spPr>
      </p:pic>
      <p:sp>
        <p:nvSpPr>
          <p:cNvPr id="2" name="Title 1"/>
          <p:cNvSpPr>
            <a:spLocks noGrp="1"/>
          </p:cNvSpPr>
          <p:nvPr>
            <p:ph type="title"/>
          </p:nvPr>
        </p:nvSpPr>
        <p:spPr>
          <a:xfrm>
            <a:off x="205962" y="295277"/>
            <a:ext cx="8916415" cy="917575"/>
          </a:xfrm>
        </p:spPr>
        <p:txBody>
          <a:bodyPr/>
          <a:lstStyle/>
          <a:p>
            <a:r>
              <a:rPr lang="en-US" dirty="0"/>
              <a:t>Tricky to find correct variables to condition on. Fortunately, graphical models make it precise.</a:t>
            </a:r>
          </a:p>
        </p:txBody>
      </p:sp>
      <mc:AlternateContent xmlns:mc="http://schemas.openxmlformats.org/markup-compatibility/2006">
        <mc:Choice xmlns:a14="http://schemas.microsoft.com/office/drawing/2010/main" Requires="a14">
          <p:sp>
            <p:nvSpPr>
              <p:cNvPr id="3" name="Content Placeholder 2"/>
              <p:cNvSpPr>
                <a:spLocks noGrp="1"/>
              </p:cNvSpPr>
              <p:nvPr>
                <p:ph type="body" sz="quarter" idx="10"/>
              </p:nvPr>
            </p:nvSpPr>
            <p:spPr>
              <a:xfrm>
                <a:off x="205961" y="5383051"/>
                <a:ext cx="8968381" cy="800032"/>
              </a:xfrm>
              <a:prstGeom prst="rect">
                <a:avLst/>
              </a:prstGeom>
            </p:spPr>
            <p:txBody>
              <a:bodyPr vert="horz" wrap="square" lIns="0" tIns="34970" rIns="0" bIns="34970" rtlCol="0" anchor="t">
                <a:normAutofit/>
              </a:bodyPr>
              <a:lstStyle/>
              <a:p>
                <a:r>
                  <a:rPr lang="en-US" sz="2400" b="1" dirty="0"/>
                  <a:t>“Backdoor” paths:</a:t>
                </a:r>
                <a:r>
                  <a:rPr lang="en-US" sz="2400" dirty="0"/>
                  <a:t> Look for (undirected) paths that point to both </a:t>
                </a:r>
                <a14:m>
                  <m:oMath xmlns:m="http://schemas.openxmlformats.org/officeDocument/2006/math">
                    <m:r>
                      <a:rPr lang="en-US" sz="2400" i="1">
                        <a:latin typeface="Cambria Math" panose="02040503050406030204" pitchFamily="18" charset="0"/>
                      </a:rPr>
                      <m:t>𝐴𝑙𝑔𝑜𝑟𝑖𝑡h𝑚</m:t>
                    </m:r>
                  </m:oMath>
                </a14:m>
                <a:r>
                  <a:rPr lang="en-US" sz="2400" dirty="0"/>
                  <a:t> and </a:t>
                </a:r>
                <a14:m>
                  <m:oMath xmlns:m="http://schemas.openxmlformats.org/officeDocument/2006/math">
                    <m:r>
                      <a:rPr lang="en-US" sz="2400" i="1">
                        <a:latin typeface="Cambria Math" panose="02040503050406030204" pitchFamily="18" charset="0"/>
                      </a:rPr>
                      <m:t>𝐶𝑇𝑅</m:t>
                    </m:r>
                  </m:oMath>
                </a14:m>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type="body" sz="quarter" idx="10"/>
              </p:nvPr>
            </p:nvSpPr>
            <p:spPr>
              <a:xfrm>
                <a:off x="205961" y="5383051"/>
                <a:ext cx="8968381" cy="800032"/>
              </a:xfrm>
              <a:prstGeom prst="rect">
                <a:avLst/>
              </a:prstGeom>
              <a:blipFill>
                <a:blip r:embed="rId4"/>
                <a:stretch>
                  <a:fillRect l="-68"/>
                </a:stretch>
              </a:blipFill>
            </p:spPr>
            <p:txBody>
              <a:bodyPr/>
              <a:lstStyle/>
              <a:p>
                <a:r>
                  <a:rPr lang="en-US">
                    <a:noFill/>
                  </a:rPr>
                  <a:t> </a:t>
                </a:r>
              </a:p>
            </p:txBody>
          </p:sp>
        </mc:Fallback>
      </mc:AlternateContent>
      <p:cxnSp>
        <p:nvCxnSpPr>
          <p:cNvPr id="17" name="Straight Arrow Connector 16"/>
          <p:cNvCxnSpPr/>
          <p:nvPr/>
        </p:nvCxnSpPr>
        <p:spPr>
          <a:xfrm>
            <a:off x="5863329" y="3954423"/>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6234" y="2845407"/>
            <a:ext cx="440831" cy="622243"/>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010106" y="2845407"/>
            <a:ext cx="489813" cy="611747"/>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7520538" y="3954423"/>
            <a:ext cx="97963"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383008" y="3981081"/>
            <a:ext cx="0" cy="593056"/>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14354" y="3978910"/>
            <a:ext cx="1012382" cy="750364"/>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1"/>
          </p:nvPr>
        </p:nvSpPr>
        <p:spPr/>
        <p:txBody>
          <a:bodyPr/>
          <a:lstStyle/>
          <a:p>
            <a:fld id="{34990F19-4AF9-4079-9E3A-38E608497707}" type="slidenum">
              <a:rPr lang="en-US" smtClean="0"/>
              <a:t>66</a:t>
            </a:fld>
            <a:endParaRPr lang="en-US"/>
          </a:p>
        </p:txBody>
      </p:sp>
      <p:sp>
        <p:nvSpPr>
          <p:cNvPr id="5" name="TextBox 4"/>
          <p:cNvSpPr txBox="1"/>
          <p:nvPr/>
        </p:nvSpPr>
        <p:spPr>
          <a:xfrm>
            <a:off x="6777729" y="6353506"/>
            <a:ext cx="207655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Pearl (2009)</a:t>
            </a:r>
          </a:p>
        </p:txBody>
      </p:sp>
    </p:spTree>
    <p:extLst>
      <p:ext uri="{BB962C8B-B14F-4D97-AF65-F5344CB8AC3E}">
        <p14:creationId xmlns:p14="http://schemas.microsoft.com/office/powerpoint/2010/main" val="21737353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5962" y="295277"/>
            <a:ext cx="8916415" cy="917575"/>
          </a:xfrm>
        </p:spPr>
        <p:txBody>
          <a:bodyPr/>
          <a:lstStyle/>
          <a:p>
            <a:r>
              <a:rPr lang="en-US" dirty="0"/>
              <a:t>Backdoor criterion: Condition on enough variables to cover all backdoor paths</a:t>
            </a:r>
          </a:p>
        </p:txBody>
      </p:sp>
      <p:grpSp>
        <p:nvGrpSpPr>
          <p:cNvPr id="6" name="Group 5"/>
          <p:cNvGrpSpPr/>
          <p:nvPr/>
        </p:nvGrpSpPr>
        <p:grpSpPr>
          <a:xfrm>
            <a:off x="263106" y="1668462"/>
            <a:ext cx="4068921" cy="3459088"/>
            <a:chOff x="6469913" y="1365249"/>
            <a:chExt cx="5425690" cy="4612510"/>
          </a:xfrm>
        </p:grpSpPr>
        <p:pic>
          <p:nvPicPr>
            <p:cNvPr id="7" name="Content Placeholder 3" descr="tt_complex.png"/>
            <p:cNvPicPr>
              <a:picLocks noChangeAspect="1"/>
            </p:cNvPicPr>
            <p:nvPr/>
          </p:nvPicPr>
          <p:blipFill>
            <a:blip r:embed="rId2"/>
            <a:stretch>
              <a:fillRect/>
            </a:stretch>
          </p:blipFill>
          <p:spPr>
            <a:xfrm>
              <a:off x="6469913" y="1365249"/>
              <a:ext cx="5425690" cy="4612510"/>
            </a:xfrm>
            <a:prstGeom prst="rect">
              <a:avLst/>
            </a:prstGeom>
          </p:spPr>
        </p:pic>
        <p:cxnSp>
          <p:nvCxnSpPr>
            <p:cNvPr id="8" name="Straight Arrow Connector 7"/>
            <p:cNvCxnSpPr/>
            <p:nvPr/>
          </p:nvCxnSpPr>
          <p:spPr>
            <a:xfrm>
              <a:off x="7589837" y="4106862"/>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080071" y="4067015"/>
              <a:ext cx="1600200" cy="1158197"/>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832942" y="1668462"/>
            <a:ext cx="4068921" cy="3459088"/>
            <a:chOff x="6591492" y="2049528"/>
            <a:chExt cx="5425690" cy="4612510"/>
          </a:xfrm>
        </p:grpSpPr>
        <p:pic>
          <p:nvPicPr>
            <p:cNvPr id="11" name="Content Placeholder 3" descr="tt_complex.png"/>
            <p:cNvPicPr>
              <a:picLocks noChangeAspect="1"/>
            </p:cNvPicPr>
            <p:nvPr/>
          </p:nvPicPr>
          <p:blipFill>
            <a:blip r:embed="rId2"/>
            <a:stretch>
              <a:fillRect/>
            </a:stretch>
          </p:blipFill>
          <p:spPr>
            <a:xfrm>
              <a:off x="6591492" y="2049528"/>
              <a:ext cx="5425690" cy="4612510"/>
            </a:xfrm>
            <a:prstGeom prst="rect">
              <a:avLst/>
            </a:prstGeom>
          </p:spPr>
        </p:pic>
        <p:cxnSp>
          <p:nvCxnSpPr>
            <p:cNvPr id="12" name="Straight Arrow Connector 11"/>
            <p:cNvCxnSpPr/>
            <p:nvPr/>
          </p:nvCxnSpPr>
          <p:spPr>
            <a:xfrm>
              <a:off x="7666037" y="4820601"/>
              <a:ext cx="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418637" y="3024373"/>
              <a:ext cx="685800" cy="930089"/>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970837" y="2964656"/>
              <a:ext cx="762000" cy="914400"/>
            </a:xfrm>
            <a:prstGeom prst="straightConnector1">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0256837" y="4820601"/>
              <a:ext cx="152400" cy="886461"/>
            </a:xfrm>
            <a:prstGeom prst="straightConnector1">
              <a:avLst/>
            </a:prstGeom>
            <a:ln w="38100">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sp>
        <p:nvSpPr>
          <p:cNvPr id="2" name="Oval 1"/>
          <p:cNvSpPr/>
          <p:nvPr/>
        </p:nvSpPr>
        <p:spPr bwMode="auto">
          <a:xfrm>
            <a:off x="491686" y="3070656"/>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6" name="Oval 15"/>
          <p:cNvSpPr/>
          <p:nvPr/>
        </p:nvSpPr>
        <p:spPr bwMode="auto">
          <a:xfrm>
            <a:off x="5063297" y="3066972"/>
            <a:ext cx="1485774" cy="652449"/>
          </a:xfrm>
          <a:prstGeom prst="ellipse">
            <a:avLst/>
          </a:prstGeom>
          <a:solidFill>
            <a:schemeClr val="accent1">
              <a:alpha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67</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8F7AEB3-60C4-4BF1-B87D-34C9D229941D}"/>
                  </a:ext>
                </a:extLst>
              </p:cNvPr>
              <p:cNvSpPr txBox="1"/>
              <p:nvPr/>
            </p:nvSpPr>
            <p:spPr>
              <a:xfrm>
                <a:off x="263106" y="5249862"/>
                <a:ext cx="8859271" cy="162544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Identified Causal Effect:</a:t>
                </a: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𝑃</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𝐶𝑇𝑅</m:t>
                          </m:r>
                        </m:e>
                        <m:e>
                          <m:r>
                            <a:rPr lang="en-US" sz="2400" b="0" i="1" smtClean="0">
                              <a:gradFill>
                                <a:gsLst>
                                  <a:gs pos="2917">
                                    <a:schemeClr val="tx1"/>
                                  </a:gs>
                                  <a:gs pos="30000">
                                    <a:schemeClr val="tx1"/>
                                  </a:gs>
                                </a:gsLst>
                                <a:lin ang="5400000" scaled="0"/>
                              </a:gradFill>
                              <a:latin typeface="Cambria Math" panose="02040503050406030204" pitchFamily="18" charset="0"/>
                            </a:rPr>
                            <m:t>𝑑𝑜</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𝐴𝑙𝑔</m:t>
                              </m:r>
                            </m:e>
                          </m:d>
                        </m:e>
                      </m:d>
                      <m:r>
                        <a:rPr lang="en-US" sz="2400" b="0" i="1" smtClean="0">
                          <a:gradFill>
                            <a:gsLst>
                              <a:gs pos="2917">
                                <a:schemeClr val="tx1"/>
                              </a:gs>
                              <a:gs pos="30000">
                                <a:schemeClr val="tx1"/>
                              </a:gs>
                            </a:gsLst>
                            <a:lin ang="5400000" scaled="0"/>
                          </a:gradFill>
                          <a:latin typeface="Cambria Math" panose="02040503050406030204" pitchFamily="18" charset="0"/>
                        </a:rPr>
                        <m:t>=</m:t>
                      </m:r>
                      <m:nary>
                        <m:naryPr>
                          <m:chr m:val="∑"/>
                          <m:supHide m:val="on"/>
                          <m:ctrlPr>
                            <a:rPr lang="en-US" sz="2400" b="0" i="1" smtClean="0">
                              <a:gradFill>
                                <a:gsLst>
                                  <a:gs pos="2917">
                                    <a:schemeClr val="tx1"/>
                                  </a:gs>
                                  <a:gs pos="30000">
                                    <a:schemeClr val="tx1"/>
                                  </a:gs>
                                </a:gsLst>
                                <a:lin ang="5400000" scaled="0"/>
                              </a:gradFill>
                              <a:latin typeface="Cambria Math" panose="02040503050406030204" pitchFamily="18" charset="0"/>
                            </a:rPr>
                          </m:ctrlPr>
                        </m:naryPr>
                        <m:sub>
                          <m:r>
                            <a:rPr lang="en-US" sz="2400" b="0" i="1" smtClean="0">
                              <a:gradFill>
                                <a:gsLst>
                                  <a:gs pos="2917">
                                    <a:schemeClr val="tx1"/>
                                  </a:gs>
                                  <a:gs pos="30000">
                                    <a:schemeClr val="tx1"/>
                                  </a:gs>
                                </a:gsLst>
                                <a:lin ang="5400000" scaled="0"/>
                              </a:gradFill>
                              <a:latin typeface="Cambria Math" panose="02040503050406030204" pitchFamily="18" charset="0"/>
                            </a:rPr>
                            <m:t>𝑎𝑐𝑡𝑖𝑣𝑖𝑡𝑦</m:t>
                          </m:r>
                        </m:sub>
                        <m:sup/>
                        <m:e>
                          <m:r>
                            <a:rPr lang="en-US" sz="2400" b="0" i="1" smtClean="0">
                              <a:gradFill>
                                <a:gsLst>
                                  <a:gs pos="2917">
                                    <a:schemeClr val="tx1"/>
                                  </a:gs>
                                  <a:gs pos="30000">
                                    <a:schemeClr val="tx1"/>
                                  </a:gs>
                                </a:gsLst>
                                <a:lin ang="5400000" scaled="0"/>
                              </a:gradFill>
                              <a:latin typeface="Cambria Math" panose="02040503050406030204" pitchFamily="18" charset="0"/>
                            </a:rPr>
                            <m:t>𝑃</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𝐶𝑇𝑅</m:t>
                              </m:r>
                            </m:e>
                            <m:e>
                              <m:r>
                                <a:rPr lang="en-US" sz="2400" b="0" i="1" smtClean="0">
                                  <a:gradFill>
                                    <a:gsLst>
                                      <a:gs pos="2917">
                                        <a:schemeClr val="tx1"/>
                                      </a:gs>
                                      <a:gs pos="30000">
                                        <a:schemeClr val="tx1"/>
                                      </a:gs>
                                    </a:gsLst>
                                    <a:lin ang="5400000" scaled="0"/>
                                  </a:gradFill>
                                  <a:latin typeface="Cambria Math" panose="02040503050406030204" pitchFamily="18" charset="0"/>
                                </a:rPr>
                                <m:t>𝐴𝑙𝑔</m:t>
                              </m:r>
                              <m:r>
                                <a:rPr lang="en-US" sz="2400" b="0" i="1" smtClean="0">
                                  <a:gradFill>
                                    <a:gsLst>
                                      <a:gs pos="2917">
                                        <a:schemeClr val="tx1"/>
                                      </a:gs>
                                      <a:gs pos="30000">
                                        <a:schemeClr val="tx1"/>
                                      </a:gs>
                                    </a:gsLst>
                                    <a:lin ang="5400000" scaled="0"/>
                                  </a:gradFill>
                                  <a:latin typeface="Cambria Math" panose="02040503050406030204" pitchFamily="18" charset="0"/>
                                </a:rPr>
                                <m:t>, </m:t>
                              </m:r>
                              <m:r>
                                <a:rPr lang="en-US" sz="2400" b="0" i="1" smtClean="0">
                                  <a:gradFill>
                                    <a:gsLst>
                                      <a:gs pos="2917">
                                        <a:schemeClr val="tx1"/>
                                      </a:gs>
                                      <a:gs pos="30000">
                                        <a:schemeClr val="tx1"/>
                                      </a:gs>
                                    </a:gsLst>
                                    <a:lin ang="5400000" scaled="0"/>
                                  </a:gradFill>
                                  <a:latin typeface="Cambria Math" panose="02040503050406030204" pitchFamily="18" charset="0"/>
                                </a:rPr>
                                <m:t>𝐴𝑐𝑡𝑖𝑣𝑖𝑡𝑦</m:t>
                              </m:r>
                            </m:e>
                          </m:d>
                          <m:r>
                            <a:rPr lang="en-US" sz="2400" b="0" i="1" smtClean="0">
                              <a:gradFill>
                                <a:gsLst>
                                  <a:gs pos="2917">
                                    <a:schemeClr val="tx1"/>
                                  </a:gs>
                                  <a:gs pos="30000">
                                    <a:schemeClr val="tx1"/>
                                  </a:gs>
                                </a:gsLst>
                                <a:lin ang="5400000" scaled="0"/>
                              </a:gradFill>
                              <a:latin typeface="Cambria Math" panose="02040503050406030204" pitchFamily="18" charset="0"/>
                            </a:rPr>
                            <m:t>𝑃</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𝐴𝑐𝑡𝑖𝑣𝑖𝑡𝑦</m:t>
                          </m:r>
                          <m:r>
                            <a:rPr lang="en-US" sz="2400" b="0" i="1" smtClean="0">
                              <a:gradFill>
                                <a:gsLst>
                                  <a:gs pos="2917">
                                    <a:schemeClr val="tx1"/>
                                  </a:gs>
                                  <a:gs pos="30000">
                                    <a:schemeClr val="tx1"/>
                                  </a:gs>
                                </a:gsLst>
                                <a:lin ang="5400000" scaled="0"/>
                              </a:gradFill>
                              <a:latin typeface="Cambria Math" panose="02040503050406030204" pitchFamily="18" charset="0"/>
                            </a:rPr>
                            <m:t>)</m:t>
                          </m:r>
                        </m:e>
                      </m:nary>
                    </m:oMath>
                  </m:oMathPara>
                </a14:m>
                <a:endParaRPr lang="en-US" sz="2400" dirty="0" err="1">
                  <a:gradFill>
                    <a:gsLst>
                      <a:gs pos="2917">
                        <a:schemeClr val="tx1"/>
                      </a:gs>
                      <a:gs pos="30000">
                        <a:schemeClr val="tx1"/>
                      </a:gs>
                    </a:gsLst>
                    <a:lin ang="5400000" scaled="0"/>
                  </a:gradFill>
                </a:endParaRPr>
              </a:p>
            </p:txBody>
          </p:sp>
        </mc:Choice>
        <mc:Fallback>
          <p:sp>
            <p:nvSpPr>
              <p:cNvPr id="5" name="TextBox 4">
                <a:extLst>
                  <a:ext uri="{FF2B5EF4-FFF2-40B4-BE49-F238E27FC236}">
                    <a16:creationId xmlns:a16="http://schemas.microsoft.com/office/drawing/2014/main" id="{48F7AEB3-60C4-4BF1-B87D-34C9D229941D}"/>
                  </a:ext>
                </a:extLst>
              </p:cNvPr>
              <p:cNvSpPr txBox="1">
                <a:spLocks noRot="1" noChangeAspect="1" noMove="1" noResize="1" noEditPoints="1" noAdjustHandles="1" noChangeArrowheads="1" noChangeShapeType="1" noTextEdit="1"/>
              </p:cNvSpPr>
              <p:nvPr/>
            </p:nvSpPr>
            <p:spPr>
              <a:xfrm>
                <a:off x="263106" y="5249862"/>
                <a:ext cx="8859271" cy="162544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57821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0D0BB4-5E8F-4ABF-A879-780EA2EBFC32}"/>
              </a:ext>
            </a:extLst>
          </p:cNvPr>
          <p:cNvSpPr>
            <a:spLocks noGrp="1"/>
          </p:cNvSpPr>
          <p:nvPr>
            <p:ph type="title"/>
          </p:nvPr>
        </p:nvSpPr>
        <p:spPr>
          <a:xfrm>
            <a:off x="205962" y="4408487"/>
            <a:ext cx="8916415" cy="917575"/>
          </a:xfrm>
        </p:spPr>
        <p:txBody>
          <a:bodyPr/>
          <a:lstStyle/>
          <a:p>
            <a:r>
              <a:rPr lang="en-US" dirty="0"/>
              <a:t>Wait, but how to estimate this?</a:t>
            </a:r>
          </a:p>
        </p:txBody>
      </p:sp>
      <p:sp>
        <p:nvSpPr>
          <p:cNvPr id="4" name="Slide Number Placeholder 3">
            <a:extLst>
              <a:ext uri="{FF2B5EF4-FFF2-40B4-BE49-F238E27FC236}">
                <a16:creationId xmlns:a16="http://schemas.microsoft.com/office/drawing/2014/main" id="{C6B935B8-DDF6-4988-8AF6-30E9F9D0222E}"/>
              </a:ext>
            </a:extLst>
          </p:cNvPr>
          <p:cNvSpPr>
            <a:spLocks noGrp="1"/>
          </p:cNvSpPr>
          <p:nvPr>
            <p:ph type="sldNum" sz="quarter" idx="11"/>
          </p:nvPr>
        </p:nvSpPr>
        <p:spPr/>
        <p:txBody>
          <a:bodyPr/>
          <a:lstStyle/>
          <a:p>
            <a:fld id="{34990F19-4AF9-4079-9E3A-38E608497707}" type="slidenum">
              <a:rPr lang="en-US" smtClean="0"/>
              <a:t>68</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16F433A-1903-47D9-BD88-A97A4E68F8C4}"/>
                  </a:ext>
                </a:extLst>
              </p:cNvPr>
              <p:cNvSpPr txBox="1"/>
              <p:nvPr/>
            </p:nvSpPr>
            <p:spPr>
              <a:xfrm>
                <a:off x="205962" y="1391676"/>
                <a:ext cx="8859271" cy="2754985"/>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Identified Causal Effect:</a:t>
                </a:r>
              </a:p>
              <a:p>
                <a:pPr>
                  <a:lnSpc>
                    <a:spcPct val="90000"/>
                  </a:lnSpc>
                  <a:spcAft>
                    <a:spcPts val="600"/>
                  </a:spcAft>
                </a:pPr>
                <a14:m>
                  <m:oMathPara xmlns:m="http://schemas.openxmlformats.org/officeDocument/2006/math">
                    <m:oMathParaPr>
                      <m:jc m:val="centerGroup"/>
                    </m:oMathParaPr>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𝑃</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𝐶𝑇𝑅</m:t>
                          </m:r>
                        </m:e>
                        <m:e>
                          <m:r>
                            <a:rPr lang="en-US" sz="2400" b="0" i="1" smtClean="0">
                              <a:gradFill>
                                <a:gsLst>
                                  <a:gs pos="2917">
                                    <a:schemeClr val="tx1"/>
                                  </a:gs>
                                  <a:gs pos="30000">
                                    <a:schemeClr val="tx1"/>
                                  </a:gs>
                                </a:gsLst>
                                <a:lin ang="5400000" scaled="0"/>
                              </a:gradFill>
                              <a:latin typeface="Cambria Math" panose="02040503050406030204" pitchFamily="18" charset="0"/>
                            </a:rPr>
                            <m:t>𝑑𝑜</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𝐴𝑙𝑔</m:t>
                              </m:r>
                            </m:e>
                          </m:d>
                        </m:e>
                      </m:d>
                      <m:r>
                        <a:rPr lang="en-US" sz="2400" b="0" i="1" smtClean="0">
                          <a:gradFill>
                            <a:gsLst>
                              <a:gs pos="2917">
                                <a:schemeClr val="tx1"/>
                              </a:gs>
                              <a:gs pos="30000">
                                <a:schemeClr val="tx1"/>
                              </a:gs>
                            </a:gsLst>
                            <a:lin ang="5400000" scaled="0"/>
                          </a:gradFill>
                          <a:latin typeface="Cambria Math" panose="02040503050406030204" pitchFamily="18" charset="0"/>
                        </a:rPr>
                        <m:t>=</m:t>
                      </m:r>
                      <m:nary>
                        <m:naryPr>
                          <m:chr m:val="∑"/>
                          <m:supHide m:val="on"/>
                          <m:ctrlPr>
                            <a:rPr lang="en-US" sz="2400" b="0" i="1" smtClean="0">
                              <a:gradFill>
                                <a:gsLst>
                                  <a:gs pos="2917">
                                    <a:schemeClr val="tx1"/>
                                  </a:gs>
                                  <a:gs pos="30000">
                                    <a:schemeClr val="tx1"/>
                                  </a:gs>
                                </a:gsLst>
                                <a:lin ang="5400000" scaled="0"/>
                              </a:gradFill>
                              <a:latin typeface="Cambria Math" panose="02040503050406030204" pitchFamily="18" charset="0"/>
                            </a:rPr>
                          </m:ctrlPr>
                        </m:naryPr>
                        <m:sub>
                          <m:r>
                            <a:rPr lang="en-US" sz="2400" b="0" i="1" smtClean="0">
                              <a:gradFill>
                                <a:gsLst>
                                  <a:gs pos="2917">
                                    <a:schemeClr val="tx1"/>
                                  </a:gs>
                                  <a:gs pos="30000">
                                    <a:schemeClr val="tx1"/>
                                  </a:gs>
                                </a:gsLst>
                                <a:lin ang="5400000" scaled="0"/>
                              </a:gradFill>
                              <a:latin typeface="Cambria Math" panose="02040503050406030204" pitchFamily="18" charset="0"/>
                            </a:rPr>
                            <m:t>𝑎𝑐𝑡𝑖𝑣𝑖𝑡𝑦</m:t>
                          </m:r>
                        </m:sub>
                        <m:sup/>
                        <m:e>
                          <m:r>
                            <a:rPr lang="en-US" sz="2400" b="0" i="1" smtClean="0">
                              <a:gradFill>
                                <a:gsLst>
                                  <a:gs pos="2917">
                                    <a:schemeClr val="tx1"/>
                                  </a:gs>
                                  <a:gs pos="30000">
                                    <a:schemeClr val="tx1"/>
                                  </a:gs>
                                </a:gsLst>
                                <a:lin ang="5400000" scaled="0"/>
                              </a:gradFill>
                              <a:latin typeface="Cambria Math" panose="02040503050406030204" pitchFamily="18" charset="0"/>
                            </a:rPr>
                            <m:t>𝑃</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𝐶𝑇𝑅</m:t>
                              </m:r>
                            </m:e>
                            <m:e>
                              <m:r>
                                <a:rPr lang="en-US" sz="2400" b="0" i="1" smtClean="0">
                                  <a:gradFill>
                                    <a:gsLst>
                                      <a:gs pos="2917">
                                        <a:schemeClr val="tx1"/>
                                      </a:gs>
                                      <a:gs pos="30000">
                                        <a:schemeClr val="tx1"/>
                                      </a:gs>
                                    </a:gsLst>
                                    <a:lin ang="5400000" scaled="0"/>
                                  </a:gradFill>
                                  <a:latin typeface="Cambria Math" panose="02040503050406030204" pitchFamily="18" charset="0"/>
                                </a:rPr>
                                <m:t>𝐴𝑙𝑔</m:t>
                              </m:r>
                              <m:r>
                                <a:rPr lang="en-US" sz="2400" b="0" i="1" smtClean="0">
                                  <a:gradFill>
                                    <a:gsLst>
                                      <a:gs pos="2917">
                                        <a:schemeClr val="tx1"/>
                                      </a:gs>
                                      <a:gs pos="30000">
                                        <a:schemeClr val="tx1"/>
                                      </a:gs>
                                    </a:gsLst>
                                    <a:lin ang="5400000" scaled="0"/>
                                  </a:gradFill>
                                  <a:latin typeface="Cambria Math" panose="02040503050406030204" pitchFamily="18" charset="0"/>
                                </a:rPr>
                                <m:t>, </m:t>
                              </m:r>
                              <m:r>
                                <a:rPr lang="en-US" sz="2400" b="0" i="1" smtClean="0">
                                  <a:gradFill>
                                    <a:gsLst>
                                      <a:gs pos="2917">
                                        <a:schemeClr val="tx1"/>
                                      </a:gs>
                                      <a:gs pos="30000">
                                        <a:schemeClr val="tx1"/>
                                      </a:gs>
                                    </a:gsLst>
                                    <a:lin ang="5400000" scaled="0"/>
                                  </a:gradFill>
                                  <a:latin typeface="Cambria Math" panose="02040503050406030204" pitchFamily="18" charset="0"/>
                                </a:rPr>
                                <m:t>𝐴𝑐𝑡𝑖𝑣𝑖𝑡𝑦</m:t>
                              </m:r>
                            </m:e>
                          </m:d>
                          <m:r>
                            <a:rPr lang="en-US" sz="2400" b="0" i="1" smtClean="0">
                              <a:gradFill>
                                <a:gsLst>
                                  <a:gs pos="2917">
                                    <a:schemeClr val="tx1"/>
                                  </a:gs>
                                  <a:gs pos="30000">
                                    <a:schemeClr val="tx1"/>
                                  </a:gs>
                                </a:gsLst>
                                <a:lin ang="5400000" scaled="0"/>
                              </a:gradFill>
                              <a:latin typeface="Cambria Math" panose="02040503050406030204" pitchFamily="18" charset="0"/>
                            </a:rPr>
                            <m:t>𝑃</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𝐴𝑐𝑡𝑖𝑣𝑖𝑡𝑦</m:t>
                          </m:r>
                          <m:r>
                            <a:rPr lang="en-US" sz="2400" b="0" i="1" smtClean="0">
                              <a:gradFill>
                                <a:gsLst>
                                  <a:gs pos="2917">
                                    <a:schemeClr val="tx1"/>
                                  </a:gs>
                                  <a:gs pos="30000">
                                    <a:schemeClr val="tx1"/>
                                  </a:gs>
                                </a:gsLst>
                                <a:lin ang="5400000" scaled="0"/>
                              </a:gradFill>
                              <a:latin typeface="Cambria Math" panose="02040503050406030204" pitchFamily="18" charset="0"/>
                            </a:rPr>
                            <m:t>)</m:t>
                          </m:r>
                        </m:e>
                      </m:nary>
                    </m:oMath>
                  </m:oMathPara>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For complicated graphs, do-calculus provides a set of rules to automate the identification process. </a:t>
                </a:r>
              </a:p>
            </p:txBody>
          </p:sp>
        </mc:Choice>
        <mc:Fallback>
          <p:sp>
            <p:nvSpPr>
              <p:cNvPr id="5" name="TextBox 4">
                <a:extLst>
                  <a:ext uri="{FF2B5EF4-FFF2-40B4-BE49-F238E27FC236}">
                    <a16:creationId xmlns:a16="http://schemas.microsoft.com/office/drawing/2014/main" id="{D16F433A-1903-47D9-BD88-A97A4E68F8C4}"/>
                  </a:ext>
                </a:extLst>
              </p:cNvPr>
              <p:cNvSpPr txBox="1">
                <a:spLocks noRot="1" noChangeAspect="1" noMove="1" noResize="1" noEditPoints="1" noAdjustHandles="1" noChangeArrowheads="1" noChangeShapeType="1" noTextEdit="1"/>
              </p:cNvSpPr>
              <p:nvPr/>
            </p:nvSpPr>
            <p:spPr>
              <a:xfrm>
                <a:off x="205962" y="1391676"/>
                <a:ext cx="8859271" cy="275498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514907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B5D68464-4402-4E69-8152-C08A524A8921}"/>
                  </a:ext>
                </a:extLst>
              </p:cNvPr>
              <p:cNvSpPr>
                <a:spLocks noGrp="1"/>
              </p:cNvSpPr>
              <p:nvPr>
                <p:ph type="body" sz="quarter" idx="10"/>
              </p:nvPr>
            </p:nvSpPr>
            <p:spPr>
              <a:xfrm>
                <a:off x="205961" y="1212850"/>
                <a:ext cx="8914642" cy="5413983"/>
              </a:xfrm>
            </p:spPr>
            <p:txBody>
              <a:bodyPr/>
              <a:lstStyle/>
              <a:p>
                <a:endParaRPr lang="en-US" dirty="0"/>
              </a:p>
              <a:p>
                <a:r>
                  <a:rPr lang="en-US" dirty="0"/>
                  <a:t>Imagine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𝐴𝑙𝑔</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m:t>
                        </m:r>
                        <m:r>
                          <a:rPr lang="en-US" b="0" i="1" smtClean="0">
                            <a:latin typeface="Cambria Math" panose="02040503050406030204" pitchFamily="18" charset="0"/>
                          </a:rPr>
                          <m:t>𝐴𝑙𝑔</m:t>
                        </m:r>
                      </m:sub>
                    </m:sSub>
                  </m:oMath>
                </a14:m>
                <a:endParaRPr lang="en-US" b="0" dirty="0"/>
              </a:p>
              <a:p>
                <a:r>
                  <a:rPr lang="en-US" dirty="0"/>
                  <a:t>Need to estimate difference between the real and counterfactual world.</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𝐴𝑙𝑔</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m:t>
                              </m:r>
                              <m:r>
                                <a:rPr lang="en-US" b="0" i="1" smtClean="0">
                                  <a:latin typeface="Cambria Math" panose="02040503050406030204" pitchFamily="18" charset="0"/>
                                </a:rPr>
                                <m:t>𝐴𝑙𝑔</m:t>
                              </m:r>
                            </m:sub>
                          </m:sSub>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𝐴𝑙𝑔</m:t>
                              </m:r>
                            </m:e>
                          </m:d>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𝑑𝑜</m:t>
                      </m:r>
                      <m:r>
                        <a:rPr lang="en-US" b="0" i="1" smtClean="0">
                          <a:latin typeface="Cambria Math" panose="02040503050406030204" pitchFamily="18" charset="0"/>
                        </a:rPr>
                        <m:t>(~</m:t>
                      </m:r>
                      <m:r>
                        <a:rPr lang="en-US" b="0" i="1" smtClean="0">
                          <a:latin typeface="Cambria Math" panose="02040503050406030204" pitchFamily="18" charset="0"/>
                        </a:rPr>
                        <m:t>𝐴𝑙𝑔</m:t>
                      </m:r>
                      <m:r>
                        <a:rPr lang="en-US" b="0" i="1" smtClean="0">
                          <a:latin typeface="Cambria Math" panose="02040503050406030204" pitchFamily="18" charset="0"/>
                        </a:rPr>
                        <m:t>)]</m:t>
                      </m:r>
                    </m:oMath>
                  </m:oMathPara>
                </a14:m>
                <a:endParaRPr lang="en-US" dirty="0"/>
              </a:p>
              <a:p>
                <a:endParaRPr lang="en-US" dirty="0"/>
              </a:p>
              <a:p>
                <a:r>
                  <a:rPr lang="en-US" dirty="0"/>
                  <a:t>This formulation has led to some powerful methods for estimating causal effect. </a:t>
                </a:r>
              </a:p>
              <a:p>
                <a:endParaRPr lang="en-US" dirty="0"/>
              </a:p>
              <a:p>
                <a:r>
                  <a:rPr lang="en-US" dirty="0"/>
                  <a:t>Equivalent to graphical models.</a:t>
                </a:r>
              </a:p>
            </p:txBody>
          </p:sp>
        </mc:Choice>
        <mc:Fallback>
          <p:sp>
            <p:nvSpPr>
              <p:cNvPr id="2" name="Text Placeholder 1">
                <a:extLst>
                  <a:ext uri="{FF2B5EF4-FFF2-40B4-BE49-F238E27FC236}">
                    <a16:creationId xmlns:a16="http://schemas.microsoft.com/office/drawing/2014/main" id="{B5D68464-4402-4E69-8152-C08A524A8921}"/>
                  </a:ext>
                </a:extLst>
              </p:cNvPr>
              <p:cNvSpPr>
                <a:spLocks noGrp="1" noRot="1" noChangeAspect="1" noMove="1" noResize="1" noEditPoints="1" noAdjustHandles="1" noChangeArrowheads="1" noChangeShapeType="1" noTextEdit="1"/>
              </p:cNvSpPr>
              <p:nvPr>
                <p:ph type="body" sz="quarter" idx="10"/>
              </p:nvPr>
            </p:nvSpPr>
            <p:spPr>
              <a:xfrm>
                <a:off x="205961" y="1212850"/>
                <a:ext cx="8914642" cy="5413983"/>
              </a:xfrm>
              <a:blipFill>
                <a:blip r:embed="rId2"/>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34F166A-02B1-448F-8D2F-C2000C6610EA}"/>
              </a:ext>
            </a:extLst>
          </p:cNvPr>
          <p:cNvSpPr>
            <a:spLocks noGrp="1"/>
          </p:cNvSpPr>
          <p:nvPr>
            <p:ph type="title"/>
          </p:nvPr>
        </p:nvSpPr>
        <p:spPr/>
        <p:txBody>
          <a:bodyPr/>
          <a:lstStyle/>
          <a:p>
            <a:r>
              <a:rPr lang="en-US" dirty="0"/>
              <a:t>Potential Outcomes: Every variable has a counterfactual</a:t>
            </a:r>
          </a:p>
        </p:txBody>
      </p:sp>
      <p:sp>
        <p:nvSpPr>
          <p:cNvPr id="4" name="Slide Number Placeholder 3">
            <a:extLst>
              <a:ext uri="{FF2B5EF4-FFF2-40B4-BE49-F238E27FC236}">
                <a16:creationId xmlns:a16="http://schemas.microsoft.com/office/drawing/2014/main" id="{3B59ABAC-554C-4EB7-97E8-969B9787469C}"/>
              </a:ext>
            </a:extLst>
          </p:cNvPr>
          <p:cNvSpPr>
            <a:spLocks noGrp="1"/>
          </p:cNvSpPr>
          <p:nvPr>
            <p:ph type="sldNum" sz="quarter" idx="11"/>
          </p:nvPr>
        </p:nvSpPr>
        <p:spPr/>
        <p:txBody>
          <a:bodyPr/>
          <a:lstStyle/>
          <a:p>
            <a:fld id="{34990F19-4AF9-4079-9E3A-38E608497707}" type="slidenum">
              <a:rPr lang="en-US" smtClean="0"/>
              <a:t>69</a:t>
            </a:fld>
            <a:endParaRPr lang="en-US"/>
          </a:p>
        </p:txBody>
      </p:sp>
    </p:spTree>
    <p:extLst>
      <p:ext uri="{BB962C8B-B14F-4D97-AF65-F5344CB8AC3E}">
        <p14:creationId xmlns:p14="http://schemas.microsoft.com/office/powerpoint/2010/main" val="1881356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6636D-F731-40E2-ABB4-7AD3FF36B0E1}"/>
              </a:ext>
            </a:extLst>
          </p:cNvPr>
          <p:cNvSpPr>
            <a:spLocks noGrp="1"/>
          </p:cNvSpPr>
          <p:nvPr>
            <p:ph type="title"/>
          </p:nvPr>
        </p:nvSpPr>
        <p:spPr>
          <a:xfrm>
            <a:off x="205963" y="1241429"/>
            <a:ext cx="4456127" cy="1555554"/>
          </a:xfrm>
        </p:spPr>
        <p:txBody>
          <a:bodyPr/>
          <a:lstStyle/>
          <a:p>
            <a:r>
              <a:rPr lang="en-US" dirty="0"/>
              <a:t>PART I:</a:t>
            </a:r>
            <a:br>
              <a:rPr lang="en-US" dirty="0"/>
            </a:br>
            <a:r>
              <a:rPr lang="en-US" dirty="0"/>
              <a:t>Causality, what?</a:t>
            </a:r>
          </a:p>
        </p:txBody>
      </p:sp>
      <p:sp>
        <p:nvSpPr>
          <p:cNvPr id="4" name="Slide Number Placeholder 3">
            <a:extLst>
              <a:ext uri="{FF2B5EF4-FFF2-40B4-BE49-F238E27FC236}">
                <a16:creationId xmlns:a16="http://schemas.microsoft.com/office/drawing/2014/main" id="{237246D9-8D17-46E2-ADF8-CA8AD1E901EC}"/>
              </a:ext>
            </a:extLst>
          </p:cNvPr>
          <p:cNvSpPr>
            <a:spLocks noGrp="1"/>
          </p:cNvSpPr>
          <p:nvPr>
            <p:ph type="sldNum" sz="quarter" idx="11"/>
          </p:nvPr>
        </p:nvSpPr>
        <p:spPr/>
        <p:txBody>
          <a:bodyPr/>
          <a:lstStyle/>
          <a:p>
            <a:fld id="{34990F19-4AF9-4079-9E3A-38E608497707}" type="slidenum">
              <a:rPr lang="en-US" smtClean="0"/>
              <a:t>7</a:t>
            </a:fld>
            <a:endParaRPr lang="en-US"/>
          </a:p>
        </p:txBody>
      </p:sp>
      <p:pic>
        <p:nvPicPr>
          <p:cNvPr id="5" name="Picture Placeholder 4">
            <a:extLst>
              <a:ext uri="{FF2B5EF4-FFF2-40B4-BE49-F238E27FC236}">
                <a16:creationId xmlns:a16="http://schemas.microsoft.com/office/drawing/2014/main" id="{FDF76DD8-B77A-4F0D-9B5C-34184987244C}"/>
              </a:ext>
            </a:extLst>
          </p:cNvPr>
          <p:cNvPicPr>
            <a:picLocks noGrp="1" noChangeAspect="1"/>
          </p:cNvPicPr>
          <p:nvPr>
            <p:ph type="pic" sz="quarter" idx="10"/>
          </p:nvPr>
        </p:nvPicPr>
        <p:blipFill rotWithShape="1">
          <a:blip r:embed="rId2"/>
          <a:srcRect l="32498" r="32498"/>
          <a:stretch/>
        </p:blipFill>
        <p:spPr>
          <a:prstGeom prst="rect">
            <a:avLst/>
          </a:prstGeom>
        </p:spPr>
      </p:pic>
    </p:spTree>
    <p:extLst>
      <p:ext uri="{BB962C8B-B14F-4D97-AF65-F5344CB8AC3E}">
        <p14:creationId xmlns:p14="http://schemas.microsoft.com/office/powerpoint/2010/main" val="26674622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 Placeholder 1">
                <a:extLst>
                  <a:ext uri="{FF2B5EF4-FFF2-40B4-BE49-F238E27FC236}">
                    <a16:creationId xmlns:a16="http://schemas.microsoft.com/office/drawing/2014/main" id="{B5D68464-4402-4E69-8152-C08A524A8921}"/>
                  </a:ext>
                </a:extLst>
              </p:cNvPr>
              <p:cNvSpPr>
                <a:spLocks noGrp="1"/>
              </p:cNvSpPr>
              <p:nvPr>
                <p:ph type="body" sz="quarter" idx="10"/>
              </p:nvPr>
            </p:nvSpPr>
            <p:spPr>
              <a:xfrm>
                <a:off x="205961" y="1212850"/>
                <a:ext cx="9120602" cy="5090817"/>
              </a:xfrm>
            </p:spPr>
            <p:txBody>
              <a:bodyPr/>
              <a:lstStyle/>
              <a:p>
                <a:endParaRPr lang="en-US" dirty="0"/>
              </a:p>
              <a:p>
                <a:r>
                  <a:rPr lang="en-US" dirty="0"/>
                  <a:t>Imagine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𝐴𝑙𝑔</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m:t>
                        </m:r>
                        <m:r>
                          <a:rPr lang="en-US" b="0" i="1" smtClean="0">
                            <a:latin typeface="Cambria Math" panose="02040503050406030204" pitchFamily="18" charset="0"/>
                          </a:rPr>
                          <m:t>𝐴𝑙𝑔</m:t>
                        </m:r>
                      </m:sub>
                    </m:sSub>
                  </m:oMath>
                </a14:m>
                <a:endParaRPr lang="en-US" b="0" dirty="0"/>
              </a:p>
              <a:p>
                <a:r>
                  <a:rPr lang="en-US" dirty="0"/>
                  <a:t>Causal effect: </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𝐴𝑙𝑔</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m:t>
                              </m:r>
                              <m:r>
                                <a:rPr lang="en-US" b="0" i="1" smtClean="0">
                                  <a:latin typeface="Cambria Math" panose="02040503050406030204" pitchFamily="18" charset="0"/>
                                </a:rPr>
                                <m:t>𝐴𝑙𝑔</m:t>
                              </m:r>
                            </m:sub>
                          </m:sSub>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𝐴𝑙𝑔</m:t>
                              </m:r>
                            </m:e>
                          </m:d>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𝐴𝑙𝑔</m:t>
                              </m:r>
                            </m:e>
                          </m:d>
                        </m:e>
                      </m:d>
                    </m:oMath>
                  </m:oMathPara>
                </a14:m>
                <a:endParaRPr lang="en-US" b="0" dirty="0"/>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𝐴𝑙𝑔</m:t>
                        </m:r>
                        <m:r>
                          <a:rPr lang="en-US" b="0" i="1" smtClean="0">
                            <a:latin typeface="Cambria Math" panose="02040503050406030204" pitchFamily="18" charset="0"/>
                          </a:rPr>
                          <m:t>, </m:t>
                        </m:r>
                        <m:r>
                          <a:rPr lang="en-US" b="0" i="1" smtClean="0">
                            <a:latin typeface="Cambria Math" panose="02040503050406030204" pitchFamily="18" charset="0"/>
                          </a:rPr>
                          <m:t>𝐴𝑐𝑡𝑖𝑣𝑖𝑡𝑦</m:t>
                        </m:r>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𝐴𝑙𝑔</m:t>
                    </m:r>
                    <m:r>
                      <a:rPr lang="en-US" b="0" i="1" smtClean="0">
                        <a:latin typeface="Cambria Math" panose="02040503050406030204" pitchFamily="18" charset="0"/>
                      </a:rPr>
                      <m:t>, </m:t>
                    </m:r>
                    <m:r>
                      <a:rPr lang="en-US" b="0" i="1" smtClean="0">
                        <a:latin typeface="Cambria Math" panose="02040503050406030204" pitchFamily="18" charset="0"/>
                      </a:rPr>
                      <m:t>𝐴𝑐𝑡𝑖𝑣𝑖𝑡𝑦</m:t>
                    </m:r>
                    <m:r>
                      <a:rPr lang="en-US" b="0" i="1" smtClean="0">
                        <a:latin typeface="Cambria Math" panose="02040503050406030204" pitchFamily="18" charset="0"/>
                      </a:rPr>
                      <m:t>]</m:t>
                    </m:r>
                  </m:oMath>
                </a14:m>
                <a:endParaRPr lang="en-US" b="0" dirty="0"/>
              </a:p>
              <a:p>
                <a:r>
                  <a:rPr lang="en-US" dirty="0"/>
                  <a:t>		</a:t>
                </a:r>
              </a:p>
              <a:p>
                <a:endParaRPr lang="en-US" dirty="0"/>
              </a:p>
              <a:p>
                <a:r>
                  <a:rPr lang="en-US" dirty="0"/>
                  <a:t>Can estimate using regression.</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𝐴𝑙𝑔</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𝐴𝑐𝑡𝑖𝑣𝑖𝑡𝑦</m:t>
                      </m:r>
                      <m:r>
                        <a:rPr lang="en-US" b="0" i="1" smtClean="0">
                          <a:latin typeface="Cambria Math" panose="02040503050406030204" pitchFamily="18" charset="0"/>
                        </a:rPr>
                        <m:t>+</m:t>
                      </m:r>
                      <m:r>
                        <a:rPr lang="en-US" b="0" i="1" smtClean="0">
                          <a:latin typeface="Cambria Math" panose="02040503050406030204" pitchFamily="18" charset="0"/>
                        </a:rPr>
                        <m:t>𝜖</m:t>
                      </m:r>
                    </m:oMath>
                  </m:oMathPara>
                </a14:m>
                <a:endParaRPr lang="en-US" b="0" dirty="0"/>
              </a:p>
              <a:p>
                <a:r>
                  <a:rPr lang="en-US" dirty="0"/>
                  <a:t>Valid if all effects are linear. </a:t>
                </a:r>
              </a:p>
            </p:txBody>
          </p:sp>
        </mc:Choice>
        <mc:Fallback>
          <p:sp>
            <p:nvSpPr>
              <p:cNvPr id="2" name="Text Placeholder 1">
                <a:extLst>
                  <a:ext uri="{FF2B5EF4-FFF2-40B4-BE49-F238E27FC236}">
                    <a16:creationId xmlns:a16="http://schemas.microsoft.com/office/drawing/2014/main" id="{B5D68464-4402-4E69-8152-C08A524A8921}"/>
                  </a:ext>
                </a:extLst>
              </p:cNvPr>
              <p:cNvSpPr>
                <a:spLocks noGrp="1" noRot="1" noChangeAspect="1" noMove="1" noResize="1" noEditPoints="1" noAdjustHandles="1" noChangeArrowheads="1" noChangeShapeType="1" noTextEdit="1"/>
              </p:cNvSpPr>
              <p:nvPr>
                <p:ph type="body" sz="quarter" idx="10"/>
              </p:nvPr>
            </p:nvSpPr>
            <p:spPr>
              <a:xfrm>
                <a:off x="205961" y="1212850"/>
                <a:ext cx="9120602" cy="5090817"/>
              </a:xfrm>
              <a:blipFill>
                <a:blip r:embed="rId3"/>
                <a:stretch>
                  <a:fillRect/>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34F166A-02B1-448F-8D2F-C2000C6610EA}"/>
              </a:ext>
            </a:extLst>
          </p:cNvPr>
          <p:cNvSpPr>
            <a:spLocks noGrp="1"/>
          </p:cNvSpPr>
          <p:nvPr>
            <p:ph type="title"/>
          </p:nvPr>
        </p:nvSpPr>
        <p:spPr/>
        <p:txBody>
          <a:bodyPr/>
          <a:lstStyle/>
          <a:p>
            <a:r>
              <a:rPr lang="en-US" dirty="0"/>
              <a:t>Potential Outcomes: Estimating an effect identified from the backdoor criterion</a:t>
            </a:r>
          </a:p>
        </p:txBody>
      </p:sp>
      <p:sp>
        <p:nvSpPr>
          <p:cNvPr id="4" name="Slide Number Placeholder 3">
            <a:extLst>
              <a:ext uri="{FF2B5EF4-FFF2-40B4-BE49-F238E27FC236}">
                <a16:creationId xmlns:a16="http://schemas.microsoft.com/office/drawing/2014/main" id="{3B59ABAC-554C-4EB7-97E8-969B9787469C}"/>
              </a:ext>
            </a:extLst>
          </p:cNvPr>
          <p:cNvSpPr>
            <a:spLocks noGrp="1"/>
          </p:cNvSpPr>
          <p:nvPr>
            <p:ph type="sldNum" sz="quarter" idx="11"/>
          </p:nvPr>
        </p:nvSpPr>
        <p:spPr/>
        <p:txBody>
          <a:bodyPr/>
          <a:lstStyle/>
          <a:p>
            <a:fld id="{34990F19-4AF9-4079-9E3A-38E608497707}" type="slidenum">
              <a:rPr lang="en-US" smtClean="0"/>
              <a:t>70</a:t>
            </a:fld>
            <a:endParaRPr lang="en-US"/>
          </a:p>
        </p:txBody>
      </p:sp>
    </p:spTree>
    <p:extLst>
      <p:ext uri="{BB962C8B-B14F-4D97-AF65-F5344CB8AC3E}">
        <p14:creationId xmlns:p14="http://schemas.microsoft.com/office/powerpoint/2010/main" val="8675452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4E8EF9-B57E-4FE0-A348-5D29D2C1D01F}"/>
              </a:ext>
            </a:extLst>
          </p:cNvPr>
          <p:cNvSpPr>
            <a:spLocks noGrp="1"/>
          </p:cNvSpPr>
          <p:nvPr>
            <p:ph type="body" sz="quarter" idx="10"/>
          </p:nvPr>
        </p:nvSpPr>
        <p:spPr>
          <a:xfrm>
            <a:off x="205961" y="1212850"/>
            <a:ext cx="8914642" cy="3647152"/>
          </a:xfrm>
        </p:spPr>
        <p:txBody>
          <a:bodyPr/>
          <a:lstStyle/>
          <a:p>
            <a:r>
              <a:rPr lang="en-US" dirty="0"/>
              <a:t>Use graphical models and do-calculus for </a:t>
            </a:r>
          </a:p>
          <a:p>
            <a:r>
              <a:rPr lang="en-US" dirty="0"/>
              <a:t>	modeling the world</a:t>
            </a:r>
          </a:p>
          <a:p>
            <a:r>
              <a:rPr lang="en-US" dirty="0"/>
              <a:t>	identifying the causal effect</a:t>
            </a:r>
          </a:p>
          <a:p>
            <a:endParaRPr lang="en-US" dirty="0"/>
          </a:p>
          <a:p>
            <a:r>
              <a:rPr lang="en-US" dirty="0"/>
              <a:t>Use potential outcomes-based methods for </a:t>
            </a:r>
          </a:p>
          <a:p>
            <a:r>
              <a:rPr lang="en-US" dirty="0"/>
              <a:t>	estimating the causal effect</a:t>
            </a:r>
          </a:p>
          <a:p>
            <a:endParaRPr lang="en-US" dirty="0"/>
          </a:p>
        </p:txBody>
      </p:sp>
      <p:sp>
        <p:nvSpPr>
          <p:cNvPr id="3" name="Title 2">
            <a:extLst>
              <a:ext uri="{FF2B5EF4-FFF2-40B4-BE49-F238E27FC236}">
                <a16:creationId xmlns:a16="http://schemas.microsoft.com/office/drawing/2014/main" id="{4E627675-5C65-4CBA-AA82-A71E300F9799}"/>
              </a:ext>
            </a:extLst>
          </p:cNvPr>
          <p:cNvSpPr>
            <a:spLocks noGrp="1"/>
          </p:cNvSpPr>
          <p:nvPr>
            <p:ph type="title"/>
          </p:nvPr>
        </p:nvSpPr>
        <p:spPr/>
        <p:txBody>
          <a:bodyPr/>
          <a:lstStyle/>
          <a:p>
            <a:r>
              <a:rPr lang="en-US" dirty="0"/>
              <a:t>Unifying the two frameworks</a:t>
            </a:r>
          </a:p>
        </p:txBody>
      </p:sp>
      <p:sp>
        <p:nvSpPr>
          <p:cNvPr id="4" name="Slide Number Placeholder 3">
            <a:extLst>
              <a:ext uri="{FF2B5EF4-FFF2-40B4-BE49-F238E27FC236}">
                <a16:creationId xmlns:a16="http://schemas.microsoft.com/office/drawing/2014/main" id="{E5A5F60F-2597-46E2-BC70-BA628AFD2C49}"/>
              </a:ext>
            </a:extLst>
          </p:cNvPr>
          <p:cNvSpPr>
            <a:spLocks noGrp="1"/>
          </p:cNvSpPr>
          <p:nvPr>
            <p:ph type="sldNum" sz="quarter" idx="11"/>
          </p:nvPr>
        </p:nvSpPr>
        <p:spPr/>
        <p:txBody>
          <a:bodyPr/>
          <a:lstStyle/>
          <a:p>
            <a:fld id="{34990F19-4AF9-4079-9E3A-38E608497707}" type="slidenum">
              <a:rPr lang="en-US" smtClean="0"/>
              <a:t>71</a:t>
            </a:fld>
            <a:endParaRPr lang="en-US"/>
          </a:p>
        </p:txBody>
      </p:sp>
    </p:spTree>
    <p:extLst>
      <p:ext uri="{BB962C8B-B14F-4D97-AF65-F5344CB8AC3E}">
        <p14:creationId xmlns:p14="http://schemas.microsoft.com/office/powerpoint/2010/main" val="396392113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84D027-F162-468E-ABC6-25ECF9FC7608}"/>
              </a:ext>
            </a:extLst>
          </p:cNvPr>
          <p:cNvSpPr>
            <a:spLocks noGrp="1"/>
          </p:cNvSpPr>
          <p:nvPr>
            <p:ph type="title"/>
          </p:nvPr>
        </p:nvSpPr>
        <p:spPr>
          <a:xfrm>
            <a:off x="205961" y="2125662"/>
            <a:ext cx="8914642" cy="1680204"/>
          </a:xfrm>
        </p:spPr>
        <p:txBody>
          <a:bodyPr/>
          <a:lstStyle/>
          <a:p>
            <a:r>
              <a:rPr lang="en-US" dirty="0"/>
              <a:t>II.C Different ways to identify and estimate causal effect</a:t>
            </a:r>
          </a:p>
        </p:txBody>
      </p:sp>
      <p:sp>
        <p:nvSpPr>
          <p:cNvPr id="4" name="Slide Number Placeholder 3">
            <a:extLst>
              <a:ext uri="{FF2B5EF4-FFF2-40B4-BE49-F238E27FC236}">
                <a16:creationId xmlns:a16="http://schemas.microsoft.com/office/drawing/2014/main" id="{A324A30A-0D63-45E7-86D8-15077B79BD7D}"/>
              </a:ext>
            </a:extLst>
          </p:cNvPr>
          <p:cNvSpPr>
            <a:spLocks noGrp="1"/>
          </p:cNvSpPr>
          <p:nvPr>
            <p:ph type="sldNum" sz="quarter" idx="10"/>
          </p:nvPr>
        </p:nvSpPr>
        <p:spPr/>
        <p:txBody>
          <a:bodyPr/>
          <a:lstStyle/>
          <a:p>
            <a:fld id="{34990F19-4AF9-4079-9E3A-38E608497707}" type="slidenum">
              <a:rPr lang="en-US" smtClean="0"/>
              <a:t>72</a:t>
            </a:fld>
            <a:endParaRPr lang="en-US"/>
          </a:p>
        </p:txBody>
      </p:sp>
    </p:spTree>
    <p:extLst>
      <p:ext uri="{BB962C8B-B14F-4D97-AF65-F5344CB8AC3E}">
        <p14:creationId xmlns:p14="http://schemas.microsoft.com/office/powerpoint/2010/main" val="39980674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FA17C755-F08B-46FC-A33A-F0FAD43E3C81}"/>
                  </a:ext>
                </a:extLst>
              </p:cNvPr>
              <p:cNvSpPr>
                <a:spLocks noGrp="1"/>
              </p:cNvSpPr>
              <p:nvPr>
                <p:ph type="body" sz="quarter" idx="10"/>
              </p:nvPr>
            </p:nvSpPr>
            <p:spPr>
              <a:xfrm>
                <a:off x="-175039" y="5326062"/>
                <a:ext cx="8914642" cy="600164"/>
              </a:xfrm>
            </p:spPr>
            <p:txBody>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𝐶𝑇𝑅</m:t>
                      </m:r>
                      <m:r>
                        <a:rPr lang="en-US" b="0" i="1" smtClean="0">
                          <a:latin typeface="Cambria Math" panose="02040503050406030204" pitchFamily="18" charset="0"/>
                        </a:rPr>
                        <m:t>|</m:t>
                      </m:r>
                      <m:r>
                        <a:rPr lang="en-US" b="0" i="1" smtClean="0">
                          <a:latin typeface="Cambria Math" panose="02040503050406030204" pitchFamily="18" charset="0"/>
                        </a:rPr>
                        <m:t>𝑑𝑜</m:t>
                      </m:r>
                      <m:d>
                        <m:dPr>
                          <m:ctrlPr>
                            <a:rPr lang="en-US" b="0" i="1" smtClean="0">
                              <a:latin typeface="Cambria Math" panose="02040503050406030204" pitchFamily="18" charset="0"/>
                            </a:rPr>
                          </m:ctrlPr>
                        </m:dPr>
                        <m:e>
                          <m:r>
                            <a:rPr lang="en-US" b="0" i="1" smtClean="0">
                              <a:latin typeface="Cambria Math" panose="02040503050406030204" pitchFamily="18" charset="0"/>
                            </a:rPr>
                            <m:t>𝐴𝑙𝑔𝑜𝑟𝑖𝑡h𝑚</m:t>
                          </m:r>
                        </m:e>
                      </m:d>
                      <m:r>
                        <a:rPr lang="en-US" b="0" i="1" smtClean="0">
                          <a:latin typeface="Cambria Math" panose="02040503050406030204" pitchFamily="18" charset="0"/>
                        </a:rPr>
                        <m:t>)</m:t>
                      </m:r>
                    </m:oMath>
                  </m:oMathPara>
                </a14:m>
                <a:endParaRPr lang="en-US" dirty="0"/>
              </a:p>
            </p:txBody>
          </p:sp>
        </mc:Choice>
        <mc:Fallback>
          <p:sp>
            <p:nvSpPr>
              <p:cNvPr id="5" name="Text Placeholder 4">
                <a:extLst>
                  <a:ext uri="{FF2B5EF4-FFF2-40B4-BE49-F238E27FC236}">
                    <a16:creationId xmlns:a16="http://schemas.microsoft.com/office/drawing/2014/main" id="{FA17C755-F08B-46FC-A33A-F0FAD43E3C81}"/>
                  </a:ext>
                </a:extLst>
              </p:cNvPr>
              <p:cNvSpPr>
                <a:spLocks noGrp="1" noRot="1" noChangeAspect="1" noMove="1" noResize="1" noEditPoints="1" noAdjustHandles="1" noChangeArrowheads="1" noChangeShapeType="1" noTextEdit="1"/>
              </p:cNvSpPr>
              <p:nvPr>
                <p:ph type="body" sz="quarter" idx="10"/>
              </p:nvPr>
            </p:nvSpPr>
            <p:spPr>
              <a:xfrm>
                <a:off x="-175039" y="5326062"/>
                <a:ext cx="8914642" cy="600164"/>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8B1C9649-BA7A-4EE0-895D-12A9FEC29145}"/>
              </a:ext>
            </a:extLst>
          </p:cNvPr>
          <p:cNvSpPr>
            <a:spLocks noGrp="1"/>
          </p:cNvSpPr>
          <p:nvPr>
            <p:ph type="title"/>
          </p:nvPr>
        </p:nvSpPr>
        <p:spPr/>
        <p:txBody>
          <a:bodyPr/>
          <a:lstStyle/>
          <a:p>
            <a:r>
              <a:rPr lang="en-US" dirty="0"/>
              <a:t>Running example: Estimating effect of an algorithm</a:t>
            </a:r>
          </a:p>
        </p:txBody>
      </p:sp>
      <p:sp>
        <p:nvSpPr>
          <p:cNvPr id="3" name="Slide Number Placeholder 2">
            <a:extLst>
              <a:ext uri="{FF2B5EF4-FFF2-40B4-BE49-F238E27FC236}">
                <a16:creationId xmlns:a16="http://schemas.microsoft.com/office/drawing/2014/main" id="{9620C579-90A3-4ED7-8821-28F0BED2A724}"/>
              </a:ext>
            </a:extLst>
          </p:cNvPr>
          <p:cNvSpPr>
            <a:spLocks noGrp="1"/>
          </p:cNvSpPr>
          <p:nvPr>
            <p:ph type="sldNum" sz="quarter" idx="11"/>
          </p:nvPr>
        </p:nvSpPr>
        <p:spPr/>
        <p:txBody>
          <a:bodyPr/>
          <a:lstStyle/>
          <a:p>
            <a:fld id="{34990F19-4AF9-4079-9E3A-38E608497707}" type="slidenum">
              <a:rPr lang="en-US" smtClean="0"/>
              <a:t>73</a:t>
            </a:fld>
            <a:endParaRPr lang="en-US"/>
          </a:p>
        </p:txBody>
      </p:sp>
      <p:pic>
        <p:nvPicPr>
          <p:cNvPr id="6" name="Picture 5">
            <a:extLst>
              <a:ext uri="{FF2B5EF4-FFF2-40B4-BE49-F238E27FC236}">
                <a16:creationId xmlns:a16="http://schemas.microsoft.com/office/drawing/2014/main" id="{DF01E059-1AF1-4359-8BF3-8BFE57B879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282" y="1516062"/>
            <a:ext cx="3810000" cy="3245555"/>
          </a:xfrm>
          <a:prstGeom prst="rect">
            <a:avLst/>
          </a:prstGeom>
        </p:spPr>
      </p:pic>
    </p:spTree>
    <p:extLst>
      <p:ext uri="{BB962C8B-B14F-4D97-AF65-F5344CB8AC3E}">
        <p14:creationId xmlns:p14="http://schemas.microsoft.com/office/powerpoint/2010/main" val="180180082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961" y="1212850"/>
            <a:ext cx="8914642" cy="3203954"/>
          </a:xfrm>
        </p:spPr>
        <p:txBody>
          <a:bodyPr/>
          <a:lstStyle/>
          <a:p>
            <a:endParaRPr lang="en-US" sz="1200" dirty="0"/>
          </a:p>
          <a:p>
            <a:endParaRPr lang="en-US" sz="1200" dirty="0"/>
          </a:p>
          <a:p>
            <a:r>
              <a:rPr lang="en-US" b="1" dirty="0"/>
              <a:t>Counterfactual thinking*: </a:t>
            </a:r>
          </a:p>
          <a:p>
            <a:r>
              <a:rPr lang="en-US" dirty="0"/>
              <a:t>What would have happened if I had changed X?</a:t>
            </a:r>
          </a:p>
          <a:p>
            <a:endParaRPr lang="en-US" sz="1200" dirty="0"/>
          </a:p>
          <a:p>
            <a:endParaRPr lang="en-US" dirty="0"/>
          </a:p>
          <a:p>
            <a:r>
              <a:rPr lang="en-US" dirty="0"/>
              <a:t>E.g. What would have been the CTR </a:t>
            </a:r>
            <a:r>
              <a:rPr lang="en-US" i="1" dirty="0"/>
              <a:t>had we not </a:t>
            </a:r>
            <a:r>
              <a:rPr lang="en-US" dirty="0"/>
              <a:t>shifted to the new algorithm?</a:t>
            </a:r>
          </a:p>
        </p:txBody>
      </p:sp>
      <p:sp>
        <p:nvSpPr>
          <p:cNvPr id="2" name="Title 1"/>
          <p:cNvSpPr>
            <a:spLocks noGrp="1"/>
          </p:cNvSpPr>
          <p:nvPr>
            <p:ph type="title"/>
          </p:nvPr>
        </p:nvSpPr>
        <p:spPr/>
        <p:txBody>
          <a:bodyPr/>
          <a:lstStyle/>
          <a:p>
            <a:r>
              <a:rPr lang="en-US" dirty="0"/>
              <a:t>Lookback: Need answers to “what if” questions</a:t>
            </a:r>
          </a:p>
        </p:txBody>
      </p:sp>
      <p:sp>
        <p:nvSpPr>
          <p:cNvPr id="4" name="Slide Number Placeholder 3"/>
          <p:cNvSpPr>
            <a:spLocks noGrp="1"/>
          </p:cNvSpPr>
          <p:nvPr>
            <p:ph type="sldNum" sz="quarter" idx="11"/>
          </p:nvPr>
        </p:nvSpPr>
        <p:spPr/>
        <p:txBody>
          <a:bodyPr/>
          <a:lstStyle/>
          <a:p>
            <a:fld id="{34990F19-4AF9-4079-9E3A-38E608497707}" type="slidenum">
              <a:rPr lang="en-US" smtClean="0"/>
              <a:t>74</a:t>
            </a:fld>
            <a:endParaRPr lang="en-US"/>
          </a:p>
        </p:txBody>
      </p:sp>
      <p:sp>
        <p:nvSpPr>
          <p:cNvPr id="5" name="TextBox 4"/>
          <p:cNvSpPr txBox="1"/>
          <p:nvPr/>
        </p:nvSpPr>
        <p:spPr>
          <a:xfrm>
            <a:off x="853281" y="6068118"/>
            <a:ext cx="7391400" cy="926407"/>
          </a:xfrm>
          <a:prstGeom prst="rect">
            <a:avLst/>
          </a:prstGeom>
          <a:noFill/>
        </p:spPr>
        <p:txBody>
          <a:bodyPr wrap="square" lIns="182880" tIns="146304" rIns="182880" bIns="146304" rtlCol="0">
            <a:spAutoFit/>
          </a:bodyPr>
          <a:lstStyle/>
          <a:p>
            <a:pPr algn="r">
              <a:lnSpc>
                <a:spcPct val="90000"/>
              </a:lnSpc>
              <a:spcAft>
                <a:spcPts val="600"/>
              </a:spcAft>
            </a:pPr>
            <a:r>
              <a:rPr lang="en-US" sz="2000" dirty="0">
                <a:gradFill>
                  <a:gsLst>
                    <a:gs pos="2917">
                      <a:schemeClr val="tx1"/>
                    </a:gs>
                    <a:gs pos="30000">
                      <a:schemeClr val="tx1"/>
                    </a:gs>
                  </a:gsLst>
                  <a:lin ang="5400000" scaled="0"/>
                </a:gradFill>
              </a:rPr>
              <a:t>*</a:t>
            </a:r>
            <a:r>
              <a:rPr lang="en-US" sz="2000" i="1" dirty="0">
                <a:gradFill>
                  <a:gsLst>
                    <a:gs pos="2917">
                      <a:schemeClr val="tx1"/>
                    </a:gs>
                    <a:gs pos="30000">
                      <a:schemeClr val="tx1"/>
                    </a:gs>
                  </a:gsLst>
                  <a:lin ang="5400000" scaled="0"/>
                </a:gradFill>
              </a:rPr>
              <a:t>Counterfactual theories of causation</a:t>
            </a:r>
          </a:p>
          <a:p>
            <a:pPr algn="r">
              <a:lnSpc>
                <a:spcPct val="90000"/>
              </a:lnSpc>
              <a:spcAft>
                <a:spcPts val="600"/>
              </a:spcAft>
            </a:pPr>
            <a:r>
              <a:rPr lang="en-US" sz="2000" dirty="0">
                <a:gradFill>
                  <a:gsLst>
                    <a:gs pos="2917">
                      <a:schemeClr val="tx1"/>
                    </a:gs>
                    <a:gs pos="30000">
                      <a:schemeClr val="tx1"/>
                    </a:gs>
                  </a:gsLst>
                  <a:lin ang="5400000" scaled="0"/>
                </a:gradFill>
                <a:hlinkClick r:id="rId3"/>
              </a:rPr>
              <a:t>http://plato.stanford.edu/entries/causation-counterfactual/</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410339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Ideal experiment</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885638" y="1058862"/>
                <a:ext cx="3440927" cy="932563"/>
              </a:xfrm>
            </p:spPr>
            <p:txBody>
              <a:bodyPr/>
              <a:lstStyle/>
              <a:p>
                <a:r>
                  <a:rPr lang="en-US" dirty="0"/>
                  <a:t>Naïve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−1)</m:t>
                      </m:r>
                    </m:oMath>
                  </m:oMathPara>
                </a14:m>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885638" y="1058862"/>
                <a:ext cx="3440927" cy="932563"/>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Placeholder 2"/>
              <p:cNvSpPr txBox="1">
                <a:spLocks/>
              </p:cNvSpPr>
              <p:nvPr/>
            </p:nvSpPr>
            <p:spPr>
              <a:xfrm>
                <a:off x="5906262" y="2411078"/>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18" name="Text Placeholder 2"/>
              <p:cNvSpPr txBox="1">
                <a:spLocks noRot="1" noChangeAspect="1" noMove="1" noResize="1" noEditPoints="1" noAdjustHandles="1" noChangeArrowheads="1" noChangeShapeType="1" noTextEdit="1"/>
              </p:cNvSpPr>
              <p:nvPr/>
            </p:nvSpPr>
            <p:spPr>
              <a:xfrm>
                <a:off x="5906262" y="2411078"/>
                <a:ext cx="3042906" cy="886384"/>
              </a:xfrm>
              <a:prstGeom prst="rect">
                <a:avLst/>
              </a:prstGeom>
              <a:blipFill>
                <a:blip r:embed="rId3"/>
                <a:stretch>
                  <a:fillRect/>
                </a:stretch>
              </a:blipFill>
            </p:spPr>
            <p:txBody>
              <a:bodyPr/>
              <a:lstStyle/>
              <a:p>
                <a:r>
                  <a:rPr lang="en-US">
                    <a:noFill/>
                  </a:rPr>
                  <a:t> </a:t>
                </a:r>
              </a:p>
            </p:txBody>
          </p:sp>
        </mc:Fallback>
      </mc:AlternateContent>
      <p:sp>
        <p:nvSpPr>
          <p:cNvPr id="24" name="TextBox 23"/>
          <p:cNvSpPr txBox="1"/>
          <p:nvPr/>
        </p:nvSpPr>
        <p:spPr>
          <a:xfrm>
            <a:off x="4198823" y="5204032"/>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Cloned user</a:t>
            </a:r>
          </a:p>
        </p:txBody>
      </p:sp>
      <p:pic>
        <p:nvPicPr>
          <p:cNvPr id="5" name="Picture 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365973"/>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230070"/>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1764913"/>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1764913"/>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bwMode="auto">
              <a:xfrm>
                <a:off x="5429347" y="4260997"/>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2" name="Rounded Rectangle 11"/>
              <p:cNvSpPr>
                <a:spLocks noRot="1" noChangeAspect="1" noMove="1" noResize="1" noEditPoints="1" noAdjustHandles="1" noChangeArrowheads="1" noChangeShapeType="1" noTextEdit="1"/>
              </p:cNvSpPr>
              <p:nvPr/>
            </p:nvSpPr>
            <p:spPr bwMode="auto">
              <a:xfrm>
                <a:off x="5429347" y="4260997"/>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3" name="TextBox 12"/>
          <p:cNvSpPr txBox="1"/>
          <p:nvPr/>
        </p:nvSpPr>
        <p:spPr>
          <a:xfrm>
            <a:off x="3430058" y="1297319"/>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7" name="TextBox 16"/>
          <p:cNvSpPr txBox="1"/>
          <p:nvPr/>
        </p:nvSpPr>
        <p:spPr>
          <a:xfrm rot="21550528">
            <a:off x="5517191" y="3767854"/>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20" name="TextBox 19"/>
          <p:cNvSpPr txBox="1"/>
          <p:nvPr/>
        </p:nvSpPr>
        <p:spPr>
          <a:xfrm rot="21578046">
            <a:off x="1317171" y="3702123"/>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23" name="Rounded Rectangle 22"/>
              <p:cNvSpPr/>
              <p:nvPr/>
            </p:nvSpPr>
            <p:spPr bwMode="auto">
              <a:xfrm>
                <a:off x="1045235" y="4178819"/>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23" name="Rounded Rectangle 22"/>
              <p:cNvSpPr>
                <a:spLocks noRot="1" noChangeAspect="1" noMove="1" noResize="1" noEditPoints="1" noAdjustHandles="1" noChangeArrowheads="1" noChangeShapeType="1" noTextEdit="1"/>
              </p:cNvSpPr>
              <p:nvPr/>
            </p:nvSpPr>
            <p:spPr bwMode="auto">
              <a:xfrm>
                <a:off x="1045235" y="4178819"/>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sp>
        <p:nvSpPr>
          <p:cNvPr id="26" name="Right Arrow 25"/>
          <p:cNvSpPr/>
          <p:nvPr/>
        </p:nvSpPr>
        <p:spPr bwMode="auto">
          <a:xfrm rot="2533427">
            <a:off x="2973762" y="3319431"/>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4" name="Slide Number Placeholder 3"/>
          <p:cNvSpPr>
            <a:spLocks noGrp="1"/>
          </p:cNvSpPr>
          <p:nvPr>
            <p:ph type="sldNum" sz="quarter" idx="11"/>
          </p:nvPr>
        </p:nvSpPr>
        <p:spPr/>
        <p:txBody>
          <a:bodyPr/>
          <a:lstStyle/>
          <a:p>
            <a:fld id="{34990F19-4AF9-4079-9E3A-38E608497707}" type="slidenum">
              <a:rPr lang="en-US" smtClean="0"/>
              <a:t>75</a:t>
            </a:fld>
            <a:endParaRPr lang="en-US"/>
          </a:p>
        </p:txBody>
      </p:sp>
      <p:sp>
        <p:nvSpPr>
          <p:cNvPr id="6" name="TextBox 5"/>
          <p:cNvSpPr txBox="1"/>
          <p:nvPr/>
        </p:nvSpPr>
        <p:spPr>
          <a:xfrm>
            <a:off x="156918" y="5783262"/>
            <a:ext cx="840068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Ideally, requires creation of multiple worlds.</a:t>
            </a:r>
          </a:p>
        </p:txBody>
      </p:sp>
      <p:pic>
        <p:nvPicPr>
          <p:cNvPr id="19" name="Picture 18"/>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2565" y="3767771"/>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843315" y="3817882"/>
            <a:ext cx="538597" cy="1436261"/>
          </a:xfrm>
          <a:prstGeom prst="rect">
            <a:avLst/>
          </a:prstGeom>
          <a:noFill/>
          <a:ln>
            <a:no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56902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p:bldP spid="24" grpId="0"/>
      <p:bldP spid="12" grpId="0" animBg="1"/>
      <p:bldP spid="17" grpId="0"/>
      <p:bldP spid="2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Methods for answering causal questions</a:t>
            </a:r>
          </a:p>
        </p:txBody>
      </p:sp>
      <p:sp>
        <p:nvSpPr>
          <p:cNvPr id="3" name="Text Placeholder 2"/>
          <p:cNvSpPr>
            <a:spLocks noGrp="1"/>
          </p:cNvSpPr>
          <p:nvPr>
            <p:ph type="body" sz="quarter" idx="10"/>
          </p:nvPr>
        </p:nvSpPr>
        <p:spPr>
          <a:xfrm>
            <a:off x="2657546" y="1897198"/>
            <a:ext cx="4291542" cy="4205767"/>
          </a:xfrm>
        </p:spPr>
        <p:txBody>
          <a:bodyPr/>
          <a:lstStyle/>
          <a:p>
            <a:r>
              <a:rPr lang="en-US" dirty="0"/>
              <a:t>Randomization</a:t>
            </a:r>
          </a:p>
          <a:p>
            <a:r>
              <a:rPr lang="en-US" dirty="0"/>
              <a:t>	</a:t>
            </a:r>
            <a:r>
              <a:rPr lang="en-US" sz="2100" dirty="0"/>
              <a:t>A/B test</a:t>
            </a:r>
          </a:p>
          <a:p>
            <a:r>
              <a:rPr lang="en-US" sz="2100" dirty="0"/>
              <a:t>	Multi-armed bandits</a:t>
            </a:r>
          </a:p>
          <a:p>
            <a:r>
              <a:rPr lang="en-US" dirty="0"/>
              <a:t>Natural Experiments </a:t>
            </a:r>
          </a:p>
          <a:p>
            <a:r>
              <a:rPr lang="en-US" dirty="0"/>
              <a:t>	</a:t>
            </a:r>
            <a:r>
              <a:rPr lang="en-US" sz="2100" dirty="0"/>
              <a:t>Regression discontinuity</a:t>
            </a:r>
          </a:p>
          <a:p>
            <a:r>
              <a:rPr lang="en-US" sz="2100" dirty="0"/>
              <a:t>	Instrumental Variables</a:t>
            </a:r>
          </a:p>
          <a:p>
            <a:r>
              <a:rPr lang="en-US" dirty="0"/>
              <a:t>Conditioning</a:t>
            </a:r>
          </a:p>
          <a:p>
            <a:r>
              <a:rPr lang="en-US" dirty="0"/>
              <a:t>	</a:t>
            </a:r>
            <a:r>
              <a:rPr lang="en-US" sz="2100" dirty="0"/>
              <a:t>Stratification, Matching</a:t>
            </a:r>
          </a:p>
          <a:p>
            <a:r>
              <a:rPr lang="en-US" sz="2100" dirty="0"/>
              <a:t>	Propensity Scores</a:t>
            </a:r>
          </a:p>
        </p:txBody>
      </p:sp>
      <p:sp>
        <p:nvSpPr>
          <p:cNvPr id="4" name="Down Arrow 3"/>
          <p:cNvSpPr/>
          <p:nvPr/>
        </p:nvSpPr>
        <p:spPr bwMode="auto">
          <a:xfrm>
            <a:off x="7234812" y="1954343"/>
            <a:ext cx="457161" cy="3828724"/>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Down Arrow 4"/>
          <p:cNvSpPr/>
          <p:nvPr/>
        </p:nvSpPr>
        <p:spPr bwMode="auto">
          <a:xfrm rot="10800000">
            <a:off x="1806024" y="1954343"/>
            <a:ext cx="457161" cy="3828724"/>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6" name="TextBox 5"/>
          <p:cNvSpPr txBox="1"/>
          <p:nvPr/>
        </p:nvSpPr>
        <p:spPr>
          <a:xfrm>
            <a:off x="6668576" y="2697232"/>
            <a:ext cx="692473" cy="2417951"/>
          </a:xfrm>
          <a:prstGeom prst="rect">
            <a:avLst/>
          </a:prstGeom>
          <a:noFill/>
        </p:spPr>
        <p:txBody>
          <a:bodyPr vert="eaVert" wrap="non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EASE OF USE</a:t>
            </a:r>
          </a:p>
        </p:txBody>
      </p:sp>
      <p:sp>
        <p:nvSpPr>
          <p:cNvPr id="7" name="TextBox 6"/>
          <p:cNvSpPr txBox="1"/>
          <p:nvPr/>
        </p:nvSpPr>
        <p:spPr>
          <a:xfrm rot="10800000">
            <a:off x="1307015" y="2696565"/>
            <a:ext cx="692473" cy="1763157"/>
          </a:xfrm>
          <a:prstGeom prst="rect">
            <a:avLst/>
          </a:prstGeom>
          <a:noFill/>
        </p:spPr>
        <p:txBody>
          <a:bodyPr vert="eaVert" wrap="non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VALIDITY</a:t>
            </a:r>
          </a:p>
        </p:txBody>
      </p:sp>
      <p:sp>
        <p:nvSpPr>
          <p:cNvPr id="8" name="Slide Number Placeholder 7"/>
          <p:cNvSpPr>
            <a:spLocks noGrp="1"/>
          </p:cNvSpPr>
          <p:nvPr>
            <p:ph type="sldNum" sz="quarter" idx="11"/>
          </p:nvPr>
        </p:nvSpPr>
        <p:spPr/>
        <p:txBody>
          <a:bodyPr/>
          <a:lstStyle/>
          <a:p>
            <a:fld id="{34990F19-4AF9-4079-9E3A-38E608497707}" type="slidenum">
              <a:rPr lang="en-US" smtClean="0"/>
              <a:t>76</a:t>
            </a:fld>
            <a:endParaRPr lang="en-US"/>
          </a:p>
        </p:txBody>
      </p:sp>
    </p:spTree>
    <p:extLst>
      <p:ext uri="{BB962C8B-B14F-4D97-AF65-F5344CB8AC3E}">
        <p14:creationId xmlns:p14="http://schemas.microsoft.com/office/powerpoint/2010/main" val="128395715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125662"/>
            <a:ext cx="8914642" cy="932435"/>
          </a:xfrm>
        </p:spPr>
        <p:txBody>
          <a:bodyPr/>
          <a:lstStyle/>
          <a:p>
            <a:r>
              <a:rPr lang="en-US" dirty="0"/>
              <a:t>1. Randomization to the rescue</a:t>
            </a:r>
          </a:p>
        </p:txBody>
      </p:sp>
      <p:sp>
        <p:nvSpPr>
          <p:cNvPr id="3" name="Slide Number Placeholder 2"/>
          <p:cNvSpPr>
            <a:spLocks noGrp="1"/>
          </p:cNvSpPr>
          <p:nvPr>
            <p:ph type="sldNum" sz="quarter" idx="10"/>
          </p:nvPr>
        </p:nvSpPr>
        <p:spPr/>
        <p:txBody>
          <a:bodyPr/>
          <a:lstStyle/>
          <a:p>
            <a:fld id="{34990F19-4AF9-4079-9E3A-38E608497707}" type="slidenum">
              <a:rPr lang="en-US" smtClean="0"/>
              <a:t>77</a:t>
            </a:fld>
            <a:endParaRPr lang="en-US"/>
          </a:p>
        </p:txBody>
      </p:sp>
    </p:spTree>
    <p:extLst>
      <p:ext uri="{BB962C8B-B14F-4D97-AF65-F5344CB8AC3E}">
        <p14:creationId xmlns:p14="http://schemas.microsoft.com/office/powerpoint/2010/main" val="176232667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Randomizing algorithm assignment: A/B test</a:t>
            </a:r>
          </a:p>
        </p:txBody>
      </p:sp>
      <p:sp>
        <p:nvSpPr>
          <p:cNvPr id="3" name="Text Placeholder 2"/>
          <p:cNvSpPr>
            <a:spLocks noGrp="1"/>
          </p:cNvSpPr>
          <p:nvPr>
            <p:ph type="body" sz="quarter" idx="10"/>
          </p:nvPr>
        </p:nvSpPr>
        <p:spPr>
          <a:xfrm>
            <a:off x="205962" y="1784099"/>
            <a:ext cx="5485932" cy="3277820"/>
          </a:xfrm>
        </p:spPr>
        <p:txBody>
          <a:bodyPr/>
          <a:lstStyle/>
          <a:p>
            <a:r>
              <a:rPr lang="en-US" dirty="0"/>
              <a:t>We cannot clone users.</a:t>
            </a:r>
          </a:p>
          <a:p>
            <a:endParaRPr lang="en-US" dirty="0"/>
          </a:p>
          <a:p>
            <a:r>
              <a:rPr lang="en-US" b="1" dirty="0"/>
              <a:t>Next best alternative: </a:t>
            </a:r>
            <a:r>
              <a:rPr lang="en-US" dirty="0"/>
              <a:t>Randomly assign which users see new Algorithm’s recommendations  and which see the old algorithm’s.</a:t>
            </a:r>
          </a:p>
        </p:txBody>
      </p:sp>
      <p:pic>
        <p:nvPicPr>
          <p:cNvPr id="4" name="Picture 3"/>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977619" y="1858308"/>
            <a:ext cx="2514386" cy="3783220"/>
          </a:xfrm>
          <a:prstGeom prst="rect">
            <a:avLst/>
          </a:prstGeom>
        </p:spPr>
      </p:pic>
      <p:sp>
        <p:nvSpPr>
          <p:cNvPr id="5" name="Slide Number Placeholder 4"/>
          <p:cNvSpPr>
            <a:spLocks noGrp="1"/>
          </p:cNvSpPr>
          <p:nvPr>
            <p:ph type="sldNum" sz="quarter" idx="11"/>
          </p:nvPr>
        </p:nvSpPr>
        <p:spPr/>
        <p:txBody>
          <a:bodyPr/>
          <a:lstStyle/>
          <a:p>
            <a:fld id="{34990F19-4AF9-4079-9E3A-38E608497707}" type="slidenum">
              <a:rPr lang="en-US" smtClean="0"/>
              <a:t>78</a:t>
            </a:fld>
            <a:endParaRPr lang="en-US"/>
          </a:p>
        </p:txBody>
      </p:sp>
    </p:spTree>
    <p:extLst>
      <p:ext uri="{BB962C8B-B14F-4D97-AF65-F5344CB8AC3E}">
        <p14:creationId xmlns:p14="http://schemas.microsoft.com/office/powerpoint/2010/main" val="167078953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Randomization removes hidden variation</a:t>
            </a:r>
          </a:p>
        </p:txBody>
      </p:sp>
      <mc:AlternateContent xmlns:mc="http://schemas.openxmlformats.org/markup-compatibility/2006" xmlns:a14="http://schemas.microsoft.com/office/drawing/2010/main">
        <mc:Choice Requires="a14">
          <p:sp>
            <p:nvSpPr>
              <p:cNvPr id="5" name="Text Placeholder 2"/>
              <p:cNvSpPr txBox="1">
                <a:spLocks/>
              </p:cNvSpPr>
              <p:nvPr/>
            </p:nvSpPr>
            <p:spPr>
              <a:xfrm>
                <a:off x="5906262" y="2839522"/>
                <a:ext cx="3042906" cy="886384"/>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estimate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𝑛𝑒𝑤</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𝑜𝑙𝑑</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5" name="Text Placeholder 2"/>
              <p:cNvSpPr txBox="1">
                <a:spLocks noRot="1" noChangeAspect="1" noMove="1" noResize="1" noEditPoints="1" noAdjustHandles="1" noChangeArrowheads="1" noChangeShapeType="1" noTextEdit="1"/>
              </p:cNvSpPr>
              <p:nvPr/>
            </p:nvSpPr>
            <p:spPr>
              <a:xfrm>
                <a:off x="5906262" y="2839522"/>
                <a:ext cx="3042906" cy="886384"/>
              </a:xfrm>
              <a:prstGeom prst="rect">
                <a:avLst/>
              </a:prstGeom>
              <a:blipFill>
                <a:blip r:embed="rId3"/>
                <a:stretch>
                  <a:fillRect/>
                </a:stretch>
              </a:blipFill>
            </p:spPr>
            <p:txBody>
              <a:bodyPr/>
              <a:lstStyle/>
              <a:p>
                <a:r>
                  <a:rPr lang="en-US">
                    <a:noFill/>
                  </a:rPr>
                  <a:t> </a:t>
                </a:r>
              </a:p>
            </p:txBody>
          </p:sp>
        </mc:Fallback>
      </mc:AlternateContent>
      <p:sp>
        <p:nvSpPr>
          <p:cNvPr id="6" name="TextBox 5"/>
          <p:cNvSpPr txBox="1"/>
          <p:nvPr/>
        </p:nvSpPr>
        <p:spPr>
          <a:xfrm>
            <a:off x="4606136" y="5632476"/>
            <a:ext cx="1846593"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2</a:t>
            </a:r>
          </a:p>
        </p:txBody>
      </p:sp>
      <p:pic>
        <p:nvPicPr>
          <p:cNvPr id="7" name="Picture 6"/>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62880" y="1794417"/>
            <a:ext cx="538597" cy="1436261"/>
          </a:xfrm>
          <a:prstGeom prst="rect">
            <a:avLst/>
          </a:prstGeom>
          <a:noFill/>
          <a:ln>
            <a:noFill/>
          </a:ln>
          <a:effectLst>
            <a:outerShdw blurRad="50800" dist="38100" dir="18900000" algn="bl" rotWithShape="0">
              <a:prstClr val="black">
                <a:alpha val="40000"/>
              </a:prstClr>
            </a:outerShdw>
          </a:effectLst>
        </p:spPr>
      </p:pic>
      <p:sp>
        <p:nvSpPr>
          <p:cNvPr id="8" name="Right Arrow 7"/>
          <p:cNvSpPr/>
          <p:nvPr/>
        </p:nvSpPr>
        <p:spPr bwMode="auto">
          <a:xfrm rot="8414233">
            <a:off x="814144" y="3658514"/>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3315768"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3315768" y="2193357"/>
                <a:ext cx="2114369"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a:off x="3430058"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2" name="TextBox 11"/>
          <p:cNvSpPr txBox="1"/>
          <p:nvPr/>
        </p:nvSpPr>
        <p:spPr>
          <a:xfrm rot="21550528">
            <a:off x="5517191" y="4196298"/>
            <a:ext cx="185258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78046">
            <a:off x="1317171" y="4130567"/>
            <a:ext cx="1826870"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New Algorithm</a:t>
            </a:r>
          </a:p>
        </p:txBody>
      </p:sp>
      <mc:AlternateContent xmlns:mc="http://schemas.openxmlformats.org/markup-compatibility/2006" xmlns:a14="http://schemas.microsoft.com/office/drawing/2010/main">
        <mc:Choice Requires="a14">
          <p:sp>
            <p:nvSpPr>
              <p:cNvPr id="14" name="Rounded Rectangle 13"/>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7"/>
                <a:stretch>
                  <a:fillRect/>
                </a:stretch>
              </a:blipFill>
              <a:ln>
                <a:headEnd type="none" w="med" len="med"/>
                <a:tailEnd type="none" w="med" len="med"/>
              </a:ln>
            </p:spPr>
            <p:txBody>
              <a:bodyPr/>
              <a:lstStyle/>
              <a:p>
                <a:r>
                  <a:rPr lang="en-US">
                    <a:noFill/>
                  </a:rPr>
                  <a:t> </a:t>
                </a:r>
              </a:p>
            </p:txBody>
          </p:sp>
        </mc:Fallback>
      </mc:AlternateContent>
      <p:pic>
        <p:nvPicPr>
          <p:cNvPr id="15" name="Picture 14"/>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6" name="Picture 1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7" name="Right Arrow 16"/>
          <p:cNvSpPr/>
          <p:nvPr/>
        </p:nvSpPr>
        <p:spPr bwMode="auto">
          <a:xfrm rot="2533427">
            <a:off x="2973762"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 name="TextBox 17"/>
          <p:cNvSpPr txBox="1"/>
          <p:nvPr/>
        </p:nvSpPr>
        <p:spPr>
          <a:xfrm>
            <a:off x="196247" y="5655081"/>
            <a:ext cx="1838358"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Random User 1</a:t>
            </a:r>
          </a:p>
        </p:txBody>
      </p:sp>
      <p:pic>
        <p:nvPicPr>
          <p:cNvPr id="20" name="Picture 19"/>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120283" y="1832421"/>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4">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691736" y="1813835"/>
            <a:ext cx="538597" cy="1436261"/>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2263187"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538679" y="1832421"/>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79</a:t>
            </a:fld>
            <a:endParaRPr lang="en-US"/>
          </a:p>
        </p:txBody>
      </p:sp>
    </p:spTree>
    <p:extLst>
      <p:ext uri="{BB962C8B-B14F-4D97-AF65-F5344CB8AC3E}">
        <p14:creationId xmlns:p14="http://schemas.microsoft.com/office/powerpoint/2010/main" val="3673314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12" grpId="0"/>
      <p:bldP spid="17"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C4FF0-E8EB-4F23-8D18-07A87BE7498C}"/>
              </a:ext>
            </a:extLst>
          </p:cNvPr>
          <p:cNvSpPr>
            <a:spLocks noGrp="1"/>
          </p:cNvSpPr>
          <p:nvPr>
            <p:ph type="title"/>
          </p:nvPr>
        </p:nvSpPr>
        <p:spPr/>
        <p:txBody>
          <a:bodyPr/>
          <a:lstStyle/>
          <a:p>
            <a:r>
              <a:rPr lang="en-US" dirty="0"/>
              <a:t>I.A What is causality?</a:t>
            </a:r>
          </a:p>
        </p:txBody>
      </p:sp>
      <p:sp>
        <p:nvSpPr>
          <p:cNvPr id="3" name="Slide Number Placeholder 2">
            <a:extLst>
              <a:ext uri="{FF2B5EF4-FFF2-40B4-BE49-F238E27FC236}">
                <a16:creationId xmlns:a16="http://schemas.microsoft.com/office/drawing/2014/main" id="{ECB892FE-8466-4E0E-A258-D78BB6C74C3C}"/>
              </a:ext>
            </a:extLst>
          </p:cNvPr>
          <p:cNvSpPr>
            <a:spLocks noGrp="1"/>
          </p:cNvSpPr>
          <p:nvPr>
            <p:ph type="sldNum" sz="quarter" idx="10"/>
          </p:nvPr>
        </p:nvSpPr>
        <p:spPr/>
        <p:txBody>
          <a:bodyPr/>
          <a:lstStyle/>
          <a:p>
            <a:fld id="{34990F19-4AF9-4079-9E3A-38E608497707}" type="slidenum">
              <a:rPr lang="en-US" smtClean="0"/>
              <a:t>8</a:t>
            </a:fld>
            <a:endParaRPr lang="en-US"/>
          </a:p>
        </p:txBody>
      </p:sp>
    </p:spTree>
    <p:extLst>
      <p:ext uri="{BB962C8B-B14F-4D97-AF65-F5344CB8AC3E}">
        <p14:creationId xmlns:p14="http://schemas.microsoft.com/office/powerpoint/2010/main" val="333155623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Cost: Possibly risky, unethical</a:t>
            </a:r>
          </a:p>
        </p:txBody>
      </p:sp>
      <p:sp>
        <p:nvSpPr>
          <p:cNvPr id="3" name="Text Placeholder 2"/>
          <p:cNvSpPr>
            <a:spLocks noGrp="1"/>
          </p:cNvSpPr>
          <p:nvPr>
            <p:ph type="body" sz="quarter" idx="10"/>
          </p:nvPr>
        </p:nvSpPr>
        <p:spPr>
          <a:xfrm>
            <a:off x="205961" y="2207096"/>
            <a:ext cx="8914641" cy="3462486"/>
          </a:xfrm>
        </p:spPr>
        <p:txBody>
          <a:bodyPr/>
          <a:lstStyle/>
          <a:p>
            <a:r>
              <a:rPr lang="en-US" dirty="0"/>
              <a:t>Say the new algorithm was really bad. </a:t>
            </a:r>
          </a:p>
          <a:p>
            <a:endParaRPr lang="en-US" dirty="0"/>
          </a:p>
          <a:p>
            <a:r>
              <a:rPr lang="en-US" dirty="0"/>
              <a:t>Can decrease the percentage of users who see the new algorithm, but how do we know this beforehand? </a:t>
            </a:r>
          </a:p>
          <a:p>
            <a:endParaRPr lang="en-US" dirty="0"/>
          </a:p>
          <a:p>
            <a:r>
              <a:rPr lang="en-US" dirty="0"/>
              <a:t>Such manual tweaks even more inefficient if multiple algorithms to test.</a:t>
            </a:r>
          </a:p>
        </p:txBody>
      </p:sp>
      <p:sp>
        <p:nvSpPr>
          <p:cNvPr id="4" name="Slide Number Placeholder 3"/>
          <p:cNvSpPr>
            <a:spLocks noGrp="1"/>
          </p:cNvSpPr>
          <p:nvPr>
            <p:ph type="sldNum" sz="quarter" idx="11"/>
          </p:nvPr>
        </p:nvSpPr>
        <p:spPr/>
        <p:txBody>
          <a:bodyPr/>
          <a:lstStyle/>
          <a:p>
            <a:fld id="{34990F19-4AF9-4079-9E3A-38E608497707}" type="slidenum">
              <a:rPr lang="en-US" smtClean="0"/>
              <a:t>80</a:t>
            </a:fld>
            <a:endParaRPr lang="en-US"/>
          </a:p>
        </p:txBody>
      </p:sp>
    </p:spTree>
    <p:extLst>
      <p:ext uri="{BB962C8B-B14F-4D97-AF65-F5344CB8AC3E}">
        <p14:creationId xmlns:p14="http://schemas.microsoft.com/office/powerpoint/2010/main" val="260314616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Efficient randomization: Multi-armed bandits</a:t>
            </a:r>
          </a:p>
        </p:txBody>
      </p:sp>
      <p:sp>
        <p:nvSpPr>
          <p:cNvPr id="3" name="Text Placeholder 2"/>
          <p:cNvSpPr>
            <a:spLocks noGrp="1"/>
          </p:cNvSpPr>
          <p:nvPr>
            <p:ph type="body" sz="quarter" idx="10"/>
          </p:nvPr>
        </p:nvSpPr>
        <p:spPr>
          <a:xfrm>
            <a:off x="236082" y="1897198"/>
            <a:ext cx="3455732" cy="3914918"/>
          </a:xfrm>
        </p:spPr>
        <p:txBody>
          <a:bodyPr/>
          <a:lstStyle/>
          <a:p>
            <a:r>
              <a:rPr lang="en-US" b="1" dirty="0"/>
              <a:t>Two goals:</a:t>
            </a:r>
          </a:p>
          <a:p>
            <a:pPr marL="557138" indent="-557138">
              <a:buFont typeface="+mj-lt"/>
              <a:buAutoNum type="arabicPeriod"/>
            </a:pPr>
            <a:r>
              <a:rPr lang="en-US" sz="2400" dirty="0"/>
              <a:t>Show the best known algorithm to most users.</a:t>
            </a:r>
          </a:p>
          <a:p>
            <a:pPr marL="557138" indent="-557138">
              <a:buFont typeface="+mj-lt"/>
              <a:buAutoNum type="arabicPeriod"/>
            </a:pPr>
            <a:r>
              <a:rPr lang="en-US" sz="2400" dirty="0"/>
              <a:t>Keep randomizing to update knowledge about competing algorithms.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127" y="2012680"/>
            <a:ext cx="5407475" cy="3656099"/>
          </a:xfrm>
          <a:prstGeom prst="rect">
            <a:avLst/>
          </a:prstGeom>
        </p:spPr>
      </p:pic>
      <p:sp>
        <p:nvSpPr>
          <p:cNvPr id="4" name="Slide Number Placeholder 3"/>
          <p:cNvSpPr>
            <a:spLocks noGrp="1"/>
          </p:cNvSpPr>
          <p:nvPr>
            <p:ph type="sldNum" sz="quarter" idx="11"/>
          </p:nvPr>
        </p:nvSpPr>
        <p:spPr/>
        <p:txBody>
          <a:bodyPr/>
          <a:lstStyle/>
          <a:p>
            <a:fld id="{34990F19-4AF9-4079-9E3A-38E608497707}" type="slidenum">
              <a:rPr lang="en-US" smtClean="0"/>
              <a:t>81</a:t>
            </a:fld>
            <a:endParaRPr lang="en-US"/>
          </a:p>
        </p:txBody>
      </p:sp>
    </p:spTree>
    <p:extLst>
      <p:ext uri="{BB962C8B-B14F-4D97-AF65-F5344CB8AC3E}">
        <p14:creationId xmlns:p14="http://schemas.microsoft.com/office/powerpoint/2010/main" val="168848895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Bandits: The right mix of explore and exploit</a:t>
            </a:r>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23433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1385596" y="365851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388722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clicks to  recommendations</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388722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ounded Rectangle 10"/>
              <p:cNvSpPr/>
              <p:nvPr/>
            </p:nvSpPr>
            <p:spPr bwMode="auto">
              <a:xfrm>
                <a:off x="6000798"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𝑟𝑎𝑛𝑑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1" name="Rounded Rectangle 10"/>
              <p:cNvSpPr>
                <a:spLocks noRot="1" noChangeAspect="1" noMove="1" noResize="1" noEditPoints="1" noAdjustHandles="1" noChangeArrowheads="1" noChangeShapeType="1" noTextEdit="1"/>
              </p:cNvSpPr>
              <p:nvPr/>
            </p:nvSpPr>
            <p:spPr bwMode="auto">
              <a:xfrm>
                <a:off x="6000798" y="4689441"/>
                <a:ext cx="2000198" cy="943036"/>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sp>
        <p:nvSpPr>
          <p:cNvPr id="12" name="TextBox 11"/>
          <p:cNvSpPr txBox="1"/>
          <p:nvPr/>
        </p:nvSpPr>
        <p:spPr>
          <a:xfrm>
            <a:off x="4001509" y="1725763"/>
            <a:ext cx="1854407"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Old Algorithm</a:t>
            </a:r>
          </a:p>
        </p:txBody>
      </p:sp>
      <p:sp>
        <p:nvSpPr>
          <p:cNvPr id="13" name="TextBox 12"/>
          <p:cNvSpPr txBox="1"/>
          <p:nvPr/>
        </p:nvSpPr>
        <p:spPr>
          <a:xfrm rot="21550528">
            <a:off x="6232318" y="4070403"/>
            <a:ext cx="2026031"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Random Algorithm</a:t>
            </a:r>
          </a:p>
        </p:txBody>
      </p:sp>
      <p:sp>
        <p:nvSpPr>
          <p:cNvPr id="14" name="TextBox 13"/>
          <p:cNvSpPr txBox="1"/>
          <p:nvPr/>
        </p:nvSpPr>
        <p:spPr>
          <a:xfrm rot="21578046">
            <a:off x="2087548" y="3970221"/>
            <a:ext cx="2173440"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Current-best Algorithm</a:t>
            </a:r>
          </a:p>
        </p:txBody>
      </p:sp>
      <mc:AlternateContent xmlns:mc="http://schemas.openxmlformats.org/markup-compatibility/2006" xmlns:a14="http://schemas.microsoft.com/office/drawing/2010/main">
        <mc:Choice Requires="a14">
          <p:sp>
            <p:nvSpPr>
              <p:cNvPr id="15" name="Rounded Rectangle 14"/>
              <p:cNvSpPr/>
              <p:nvPr/>
            </p:nvSpPr>
            <p:spPr bwMode="auto">
              <a:xfrm>
                <a:off x="161668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clicks to  recommendations</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1616688" y="4607263"/>
                <a:ext cx="2065367" cy="1075324"/>
              </a:xfrm>
              <a:prstGeom prst="roundRect">
                <a:avLst/>
              </a:prstGeom>
              <a:blipFill>
                <a:blip r:embed="rId6"/>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948848" y="4222246"/>
            <a:ext cx="538597" cy="1436261"/>
          </a:xfrm>
          <a:prstGeom prst="rect">
            <a:avLst/>
          </a:prstGeom>
          <a:noFill/>
          <a:ln>
            <a:noFill/>
          </a:ln>
          <a:effectLst>
            <a:outerShdw blurRad="50800" dist="38100" dir="18900000" algn="bl" rotWithShape="0">
              <a:prstClr val="black">
                <a:alpha val="40000"/>
              </a:prstClr>
            </a:outerShdw>
          </a:effectLst>
        </p:spPr>
      </p:pic>
      <p:pic>
        <p:nvPicPr>
          <p:cNvPr id="17" name="Picture 16"/>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348701" y="4240150"/>
            <a:ext cx="538597" cy="1436261"/>
          </a:xfrm>
          <a:prstGeom prst="rect">
            <a:avLst/>
          </a:prstGeom>
          <a:noFill/>
          <a:ln>
            <a:noFill/>
          </a:ln>
          <a:effectLst>
            <a:outerShdw blurRad="50800" dist="38100" dir="18900000" algn="bl" rotWithShape="0">
              <a:prstClr val="black">
                <a:alpha val="40000"/>
              </a:prstClr>
            </a:outerShdw>
          </a:effectLst>
        </p:spPr>
      </p:pic>
      <p:sp>
        <p:nvSpPr>
          <p:cNvPr id="18" name="Right Arrow 17"/>
          <p:cNvSpPr/>
          <p:nvPr/>
        </p:nvSpPr>
        <p:spPr bwMode="auto">
          <a:xfrm rot="2533427">
            <a:off x="3545213" y="3747875"/>
            <a:ext cx="2009754"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9" name="TextBox 18"/>
          <p:cNvSpPr txBox="1"/>
          <p:nvPr/>
        </p:nvSpPr>
        <p:spPr>
          <a:xfrm>
            <a:off x="205961" y="5655081"/>
            <a:ext cx="1838358"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Most users</a:t>
            </a:r>
          </a:p>
        </p:txBody>
      </p:sp>
      <p:pic>
        <p:nvPicPr>
          <p:cNvPr id="20" name="Picture 19"/>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1691736" y="1832423"/>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2263187" y="1813835"/>
            <a:ext cx="538597" cy="1436261"/>
          </a:xfrm>
          <a:prstGeom prst="rect">
            <a:avLst/>
          </a:prstGeom>
          <a:noFill/>
          <a:ln>
            <a:noFill/>
          </a:ln>
          <a:effectLst>
            <a:outerShdw blurRad="50800" dist="38100" dir="18900000" algn="bl" rotWithShape="0">
              <a:prstClr val="black">
                <a:alpha val="40000"/>
              </a:prstClr>
            </a:outerShdw>
          </a:effectLst>
        </p:spPr>
      </p:pic>
      <p:sp>
        <p:nvSpPr>
          <p:cNvPr id="22" name="TextBox 21"/>
          <p:cNvSpPr txBox="1"/>
          <p:nvPr/>
        </p:nvSpPr>
        <p:spPr>
          <a:xfrm>
            <a:off x="2834638" y="2640086"/>
            <a:ext cx="316285" cy="740826"/>
          </a:xfrm>
          <a:prstGeom prst="rect">
            <a:avLst/>
          </a:prstGeom>
          <a:noFill/>
        </p:spPr>
        <p:txBody>
          <a:bodyPr wrap="square" lIns="137148" tIns="109719" rIns="137148" bIns="109719" rtlCol="0">
            <a:spAutoFit/>
          </a:bodyPr>
          <a:lstStyle/>
          <a:p>
            <a:pPr algn="ctr">
              <a:lnSpc>
                <a:spcPct val="90000"/>
              </a:lnSpc>
              <a:spcAft>
                <a:spcPts val="450"/>
              </a:spcAft>
            </a:pPr>
            <a:r>
              <a:rPr lang="en-US" sz="3749" dirty="0">
                <a:gradFill>
                  <a:gsLst>
                    <a:gs pos="2917">
                      <a:schemeClr val="tx1"/>
                    </a:gs>
                    <a:gs pos="30000">
                      <a:schemeClr val="tx1"/>
                    </a:gs>
                  </a:gsLst>
                  <a:lin ang="5400000" scaled="0"/>
                </a:gradFill>
              </a:rPr>
              <a:t>…</a:t>
            </a:r>
          </a:p>
        </p:txBody>
      </p:sp>
      <p:pic>
        <p:nvPicPr>
          <p:cNvPr id="23" name="Picture 22"/>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1110130" y="1832421"/>
            <a:ext cx="538597" cy="1436261"/>
          </a:xfrm>
          <a:prstGeom prst="rect">
            <a:avLst/>
          </a:prstGeom>
          <a:noFill/>
          <a:ln>
            <a:noFill/>
          </a:ln>
          <a:effectLst>
            <a:outerShdw blurRad="50800" dist="38100" dir="18900000" algn="bl" rotWithShape="0">
              <a:prstClr val="black">
                <a:alpha val="40000"/>
              </a:prstClr>
            </a:outerShdw>
          </a:effectLst>
        </p:spPr>
      </p:pic>
      <p:sp>
        <p:nvSpPr>
          <p:cNvPr id="24" name="TextBox 23"/>
          <p:cNvSpPr txBox="1"/>
          <p:nvPr/>
        </p:nvSpPr>
        <p:spPr>
          <a:xfrm>
            <a:off x="5177589" y="5668778"/>
            <a:ext cx="1838358" cy="470880"/>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Other users</a:t>
            </a:r>
          </a:p>
        </p:txBody>
      </p:sp>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53105" y="4246327"/>
            <a:ext cx="538597" cy="1436261"/>
          </a:xfrm>
          <a:prstGeom prst="rect">
            <a:avLst/>
          </a:prstGeom>
          <a:noFill/>
          <a:ln>
            <a:noFill/>
          </a:ln>
          <a:effectLst>
            <a:outerShdw blurRad="50800" dist="38100" dir="18900000" algn="bl" rotWithShape="0">
              <a:prstClr val="black">
                <a:alpha val="40000"/>
              </a:prstClr>
            </a:outerShdw>
          </a:effectLst>
        </p:spPr>
      </p:pic>
      <p:sp>
        <p:nvSpPr>
          <p:cNvPr id="3" name="Slide Number Placeholder 2"/>
          <p:cNvSpPr>
            <a:spLocks noGrp="1"/>
          </p:cNvSpPr>
          <p:nvPr>
            <p:ph type="sldNum" sz="quarter" idx="11"/>
          </p:nvPr>
        </p:nvSpPr>
        <p:spPr/>
        <p:txBody>
          <a:bodyPr/>
          <a:lstStyle/>
          <a:p>
            <a:fld id="{34990F19-4AF9-4079-9E3A-38E608497707}" type="slidenum">
              <a:rPr lang="en-US" smtClean="0"/>
              <a:t>82</a:t>
            </a:fld>
            <a:endParaRPr lang="en-US"/>
          </a:p>
        </p:txBody>
      </p:sp>
    </p:spTree>
    <p:extLst>
      <p:ext uri="{BB962C8B-B14F-4D97-AF65-F5344CB8AC3E}">
        <p14:creationId xmlns:p14="http://schemas.microsoft.com/office/powerpoint/2010/main" val="1047150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8" grpId="0" animBg="1"/>
      <p:bldP spid="24" grpId="0"/>
    </p:bld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Algorithm: ɛ-greedy multi-armed bandits</a:t>
            </a:r>
          </a:p>
        </p:txBody>
      </p:sp>
      <p:sp>
        <p:nvSpPr>
          <p:cNvPr id="3" name="Text Placeholder 2"/>
          <p:cNvSpPr>
            <a:spLocks noGrp="1"/>
          </p:cNvSpPr>
          <p:nvPr>
            <p:ph type="body" sz="quarter" idx="10"/>
          </p:nvPr>
        </p:nvSpPr>
        <p:spPr>
          <a:xfrm>
            <a:off x="205961" y="1784101"/>
            <a:ext cx="8914641" cy="5278368"/>
          </a:xfrm>
        </p:spPr>
        <p:txBody>
          <a:bodyPr/>
          <a:lstStyle/>
          <a:p>
            <a:pPr>
              <a:spcAft>
                <a:spcPts val="450"/>
              </a:spcAft>
            </a:pPr>
            <a:r>
              <a:rPr lang="en-US" dirty="0">
                <a:gradFill>
                  <a:gsLst>
                    <a:gs pos="2917">
                      <a:schemeClr val="tx1"/>
                    </a:gs>
                    <a:gs pos="30000">
                      <a:schemeClr val="tx1"/>
                    </a:gs>
                  </a:gsLst>
                  <a:lin ang="5400000" scaled="0"/>
                </a:gradFill>
              </a:rPr>
              <a:t>Repeat:</a:t>
            </a:r>
          </a:p>
          <a:p>
            <a:pPr>
              <a:spcAft>
                <a:spcPts val="450"/>
              </a:spcAft>
            </a:pPr>
            <a:r>
              <a:rPr lang="en-US" b="1" dirty="0">
                <a:gradFill>
                  <a:gsLst>
                    <a:gs pos="2917">
                      <a:schemeClr val="tx1"/>
                    </a:gs>
                    <a:gs pos="30000">
                      <a:schemeClr val="tx1"/>
                    </a:gs>
                  </a:gsLst>
                  <a:lin ang="5400000" scaled="0"/>
                </a:gradFill>
              </a:rPr>
              <a:t>	(Explore) </a:t>
            </a:r>
            <a:r>
              <a:rPr lang="en-US" dirty="0">
                <a:gradFill>
                  <a:gsLst>
                    <a:gs pos="2917">
                      <a:schemeClr val="tx1"/>
                    </a:gs>
                    <a:gs pos="30000">
                      <a:schemeClr val="tx1"/>
                    </a:gs>
                  </a:gsLst>
                  <a:lin ang="5400000" scaled="0"/>
                </a:gradFill>
              </a:rPr>
              <a:t>With low probability ɛ, choose an output 	item randomly.	</a:t>
            </a:r>
          </a:p>
          <a:p>
            <a:pPr>
              <a:spcAft>
                <a:spcPts val="450"/>
              </a:spcAft>
            </a:pPr>
            <a:r>
              <a:rPr lang="en-US" dirty="0">
                <a:gradFill>
                  <a:gsLst>
                    <a:gs pos="2917">
                      <a:schemeClr val="tx1"/>
                    </a:gs>
                    <a:gs pos="30000">
                      <a:schemeClr val="tx1"/>
                    </a:gs>
                  </a:gsLst>
                  <a:lin ang="5400000" scaled="0"/>
                </a:gradFill>
              </a:rPr>
              <a:t>	</a:t>
            </a:r>
            <a:r>
              <a:rPr lang="en-US" b="1" dirty="0">
                <a:gradFill>
                  <a:gsLst>
                    <a:gs pos="2917">
                      <a:schemeClr val="tx1"/>
                    </a:gs>
                    <a:gs pos="30000">
                      <a:schemeClr val="tx1"/>
                    </a:gs>
                  </a:gsLst>
                  <a:lin ang="5400000" scaled="0"/>
                </a:gradFill>
              </a:rPr>
              <a:t>(Exploit) </a:t>
            </a:r>
            <a:r>
              <a:rPr lang="en-US" dirty="0">
                <a:gradFill>
                  <a:gsLst>
                    <a:gs pos="2917">
                      <a:schemeClr val="tx1"/>
                    </a:gs>
                    <a:gs pos="30000">
                      <a:schemeClr val="tx1"/>
                    </a:gs>
                  </a:gsLst>
                  <a:lin ang="5400000" scaled="0"/>
                </a:gradFill>
              </a:rPr>
              <a:t>Otherwise, show the current-best 	algorithm.	</a:t>
            </a:r>
          </a:p>
          <a:p>
            <a:pPr>
              <a:spcAft>
                <a:spcPts val="450"/>
              </a:spcAft>
            </a:pPr>
            <a:endParaRPr lang="en-US" dirty="0">
              <a:gradFill>
                <a:gsLst>
                  <a:gs pos="2917">
                    <a:schemeClr val="tx1"/>
                  </a:gs>
                  <a:gs pos="30000">
                    <a:schemeClr val="tx1"/>
                  </a:gs>
                </a:gsLst>
                <a:lin ang="5400000" scaled="0"/>
              </a:gradFill>
            </a:endParaRPr>
          </a:p>
          <a:p>
            <a:pPr>
              <a:spcAft>
                <a:spcPts val="450"/>
              </a:spcAft>
            </a:pPr>
            <a:r>
              <a:rPr lang="en-US" dirty="0">
                <a:gradFill>
                  <a:gsLst>
                    <a:gs pos="2917">
                      <a:schemeClr val="tx1"/>
                    </a:gs>
                    <a:gs pos="30000">
                      <a:schemeClr val="tx1"/>
                    </a:gs>
                  </a:gsLst>
                  <a:lin ang="5400000" scaled="0"/>
                </a:gradFill>
              </a:rPr>
              <a:t>Use CTR results for Random output items to train new algorithms offline.  </a:t>
            </a:r>
          </a:p>
          <a:p>
            <a:pPr>
              <a:spcAft>
                <a:spcPts val="450"/>
              </a:spcAft>
            </a:pPr>
            <a:endParaRPr lang="en-US"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1"/>
          </p:nvPr>
        </p:nvSpPr>
        <p:spPr/>
        <p:txBody>
          <a:bodyPr/>
          <a:lstStyle/>
          <a:p>
            <a:fld id="{34990F19-4AF9-4079-9E3A-38E608497707}" type="slidenum">
              <a:rPr lang="en-US" smtClean="0"/>
              <a:t>83</a:t>
            </a:fld>
            <a:endParaRPr lang="en-US"/>
          </a:p>
        </p:txBody>
      </p:sp>
    </p:spTree>
    <p:extLst>
      <p:ext uri="{BB962C8B-B14F-4D97-AF65-F5344CB8AC3E}">
        <p14:creationId xmlns:p14="http://schemas.microsoft.com/office/powerpoint/2010/main" val="35159411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Example: Contextual bandits on Yahoo! News </a:t>
            </a:r>
          </a:p>
        </p:txBody>
      </p:sp>
      <p:sp>
        <p:nvSpPr>
          <p:cNvPr id="3" name="Text Placeholder 2"/>
          <p:cNvSpPr>
            <a:spLocks noGrp="1"/>
          </p:cNvSpPr>
          <p:nvPr>
            <p:ph type="body" sz="quarter" idx="10"/>
          </p:nvPr>
        </p:nvSpPr>
        <p:spPr>
          <a:xfrm>
            <a:off x="205962" y="1784099"/>
            <a:ext cx="4560826" cy="3587136"/>
          </a:xfrm>
        </p:spPr>
        <p:txBody>
          <a:bodyPr/>
          <a:lstStyle/>
          <a:p>
            <a:r>
              <a:rPr lang="en-US" b="1" dirty="0"/>
              <a:t>Actions: </a:t>
            </a:r>
            <a:r>
              <a:rPr lang="en-US" dirty="0"/>
              <a:t>Different news articles to display</a:t>
            </a:r>
          </a:p>
          <a:p>
            <a:r>
              <a:rPr lang="en-US" sz="2100" dirty="0"/>
              <a:t>A/B tests using all articles inefficient.</a:t>
            </a:r>
          </a:p>
          <a:p>
            <a:endParaRPr lang="en-US" sz="2100" dirty="0"/>
          </a:p>
          <a:p>
            <a:r>
              <a:rPr lang="en-US" dirty="0"/>
              <a:t>Randomize the articles shown using ɛ-greedy policy.</a:t>
            </a:r>
          </a:p>
          <a:p>
            <a:r>
              <a:rPr lang="en-US" sz="2100" dirty="0"/>
              <a:t>Better: Use context of visit (user, browser, time, etc.) to have different current-best algorithms for different contexts. </a:t>
            </a:r>
          </a:p>
        </p:txBody>
      </p:sp>
      <p:pic>
        <p:nvPicPr>
          <p:cNvPr id="6" name="Picture 5"/>
          <p:cNvPicPr>
            <a:picLocks noChangeAspect="1"/>
          </p:cNvPicPr>
          <p:nvPr/>
        </p:nvPicPr>
        <p:blipFill>
          <a:blip r:embed="rId3"/>
          <a:stretch>
            <a:fillRect/>
          </a:stretch>
        </p:blipFill>
        <p:spPr>
          <a:xfrm>
            <a:off x="4766787" y="2049462"/>
            <a:ext cx="4529137" cy="2770073"/>
          </a:xfrm>
          <a:prstGeom prst="rect">
            <a:avLst/>
          </a:prstGeom>
        </p:spPr>
      </p:pic>
      <p:sp>
        <p:nvSpPr>
          <p:cNvPr id="7" name="Slide Number Placeholder 6"/>
          <p:cNvSpPr>
            <a:spLocks noGrp="1"/>
          </p:cNvSpPr>
          <p:nvPr>
            <p:ph type="sldNum" sz="quarter" idx="11"/>
          </p:nvPr>
        </p:nvSpPr>
        <p:spPr/>
        <p:txBody>
          <a:bodyPr/>
          <a:lstStyle/>
          <a:p>
            <a:fld id="{34990F19-4AF9-4079-9E3A-38E608497707}" type="slidenum">
              <a:rPr lang="en-US" smtClean="0"/>
              <a:t>84</a:t>
            </a:fld>
            <a:endParaRPr lang="en-US"/>
          </a:p>
        </p:txBody>
      </p:sp>
      <p:sp>
        <p:nvSpPr>
          <p:cNvPr id="8" name="TextBox 7"/>
          <p:cNvSpPr txBox="1"/>
          <p:nvPr/>
        </p:nvSpPr>
        <p:spPr>
          <a:xfrm>
            <a:off x="4358481" y="6382855"/>
            <a:ext cx="4114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Li-Chu-Langford-Schapire (2010)</a:t>
            </a:r>
          </a:p>
        </p:txBody>
      </p:sp>
    </p:spTree>
    <p:extLst>
      <p:ext uri="{BB962C8B-B14F-4D97-AF65-F5344CB8AC3E}">
        <p14:creationId xmlns:p14="http://schemas.microsoft.com/office/powerpoint/2010/main" val="426058603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50"/>
            <a:ext cx="8914641" cy="5270500"/>
          </a:xfrm>
          <a:prstGeom prst="rect">
            <a:avLst/>
          </a:prstGeom>
        </p:spPr>
        <p:txBody>
          <a:bodyPr vert="horz" wrap="square" lIns="0" tIns="34970" rIns="0" bIns="34970" rtlCol="0" anchor="t">
            <a:normAutofit fontScale="77500" lnSpcReduction="20000"/>
          </a:bodyPr>
          <a:lstStyle/>
          <a:p>
            <a:endParaRPr lang="en-US" dirty="0"/>
          </a:p>
          <a:p>
            <a:endParaRPr lang="en-US" dirty="0"/>
          </a:p>
          <a:p>
            <a:r>
              <a:rPr lang="en-US" sz="4274" dirty="0"/>
              <a:t>Randomization may be too expensive or involve ethical hazards.</a:t>
            </a:r>
          </a:p>
          <a:p>
            <a:endParaRPr lang="en-US" sz="1950" dirty="0"/>
          </a:p>
          <a:p>
            <a:r>
              <a:rPr lang="en-US" sz="3824" dirty="0"/>
              <a:t>There may not be perfect compliance with random assignment. E.g. referral experiment for a subscription service like Netflix.</a:t>
            </a:r>
          </a:p>
          <a:p>
            <a:endParaRPr lang="en-US" dirty="0"/>
          </a:p>
          <a:p>
            <a:r>
              <a:rPr lang="en-US" sz="3824" dirty="0"/>
              <a:t>Even when feasible, randomization methods need a limited set of "good" alternatives to test. </a:t>
            </a:r>
          </a:p>
          <a:p>
            <a:pPr marL="428568" indent="-428568">
              <a:buFont typeface="Arial" panose="020B0604020202020204" pitchFamily="34" charset="0"/>
              <a:buChar char="•"/>
            </a:pPr>
            <a:r>
              <a:rPr lang="en-US" sz="2700" dirty="0"/>
              <a:t>How do we identify a good set of algorithms or a good set of parameters?</a:t>
            </a:r>
          </a:p>
          <a:p>
            <a:pPr marL="428568" indent="-428568">
              <a:buFont typeface="Arial" panose="020B0604020202020204" pitchFamily="34" charset="0"/>
              <a:buChar char="•"/>
            </a:pPr>
            <a:r>
              <a:rPr lang="en-US" sz="2700" dirty="0"/>
              <a:t>Common metrics like CTR will not be useful, because they might miss hidden causes.</a:t>
            </a:r>
          </a:p>
          <a:p>
            <a:endParaRPr lang="en-US" sz="2700" dirty="0"/>
          </a:p>
          <a:p>
            <a:r>
              <a:rPr lang="en-US" sz="3450" dirty="0"/>
              <a:t>Need </a:t>
            </a:r>
            <a:r>
              <a:rPr lang="en-US" sz="3450" b="1" dirty="0"/>
              <a:t>causal inference “without intervention”.</a:t>
            </a:r>
            <a:endParaRPr lang="en-US" sz="2700" dirty="0"/>
          </a:p>
        </p:txBody>
      </p:sp>
      <p:sp>
        <p:nvSpPr>
          <p:cNvPr id="2" name="Title 1"/>
          <p:cNvSpPr>
            <a:spLocks noGrp="1"/>
          </p:cNvSpPr>
          <p:nvPr>
            <p:ph type="title"/>
          </p:nvPr>
        </p:nvSpPr>
        <p:spPr/>
        <p:txBody>
          <a:bodyPr/>
          <a:lstStyle/>
          <a:p>
            <a:r>
              <a:rPr lang="en-US" dirty="0"/>
              <a:t>Caveat: Not always feasible to randomize, or ensure that people fully comply</a:t>
            </a:r>
          </a:p>
        </p:txBody>
      </p:sp>
      <p:sp>
        <p:nvSpPr>
          <p:cNvPr id="4" name="Slide Number Placeholder 3"/>
          <p:cNvSpPr>
            <a:spLocks noGrp="1"/>
          </p:cNvSpPr>
          <p:nvPr>
            <p:ph type="sldNum" sz="quarter" idx="11"/>
          </p:nvPr>
        </p:nvSpPr>
        <p:spPr/>
        <p:txBody>
          <a:bodyPr/>
          <a:lstStyle/>
          <a:p>
            <a:fld id="{34990F19-4AF9-4079-9E3A-38E608497707}" type="slidenum">
              <a:rPr lang="en-US" smtClean="0"/>
              <a:t>85</a:t>
            </a:fld>
            <a:endParaRPr lang="en-US"/>
          </a:p>
        </p:txBody>
      </p:sp>
    </p:spTree>
    <p:extLst>
      <p:ext uri="{BB962C8B-B14F-4D97-AF65-F5344CB8AC3E}">
        <p14:creationId xmlns:p14="http://schemas.microsoft.com/office/powerpoint/2010/main" val="28902179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1" y="2125662"/>
            <a:ext cx="8914642" cy="1680204"/>
          </a:xfrm>
        </p:spPr>
        <p:txBody>
          <a:bodyPr/>
          <a:lstStyle/>
          <a:p>
            <a:r>
              <a:rPr lang="en-US" dirty="0"/>
              <a:t>2. So how about naturally occurring experiments?</a:t>
            </a:r>
          </a:p>
        </p:txBody>
      </p:sp>
      <p:sp>
        <p:nvSpPr>
          <p:cNvPr id="3" name="Slide Number Placeholder 2"/>
          <p:cNvSpPr>
            <a:spLocks noGrp="1"/>
          </p:cNvSpPr>
          <p:nvPr>
            <p:ph type="sldNum" sz="quarter" idx="10"/>
          </p:nvPr>
        </p:nvSpPr>
        <p:spPr/>
        <p:txBody>
          <a:bodyPr/>
          <a:lstStyle/>
          <a:p>
            <a:fld id="{34990F19-4AF9-4079-9E3A-38E608497707}" type="slidenum">
              <a:rPr lang="en-US" smtClean="0"/>
              <a:t>86</a:t>
            </a:fld>
            <a:endParaRPr lang="en-US"/>
          </a:p>
        </p:txBody>
      </p:sp>
    </p:spTree>
    <p:extLst>
      <p:ext uri="{BB962C8B-B14F-4D97-AF65-F5344CB8AC3E}">
        <p14:creationId xmlns:p14="http://schemas.microsoft.com/office/powerpoint/2010/main" val="203010925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5961" y="1212850"/>
            <a:ext cx="8914642" cy="5180012"/>
          </a:xfrm>
          <a:prstGeom prst="rect">
            <a:avLst/>
          </a:prstGeom>
        </p:spPr>
        <p:txBody>
          <a:bodyPr vert="horz" wrap="square" lIns="0" tIns="34970" rIns="0" bIns="34970" rtlCol="0" anchor="t">
            <a:normAutofit/>
          </a:bodyPr>
          <a:lstStyle/>
          <a:p>
            <a:endParaRPr lang="en-US" dirty="0"/>
          </a:p>
          <a:p>
            <a:r>
              <a:rPr lang="en-US" dirty="0"/>
              <a:t>Can exploit naturally occurring </a:t>
            </a:r>
            <a:r>
              <a:rPr lang="en-US" b="1" dirty="0"/>
              <a:t>close-to-random </a:t>
            </a:r>
            <a:r>
              <a:rPr lang="en-US" dirty="0"/>
              <a:t>variation in data. </a:t>
            </a:r>
          </a:p>
          <a:p>
            <a:endParaRPr lang="en-US" sz="1200" dirty="0"/>
          </a:p>
          <a:p>
            <a:r>
              <a:rPr lang="en-US" dirty="0"/>
              <a:t>Since data is not randomized, need assumptions about the data-generating process.</a:t>
            </a:r>
          </a:p>
          <a:p>
            <a:endParaRPr lang="en-US" sz="1200" dirty="0"/>
          </a:p>
          <a:p>
            <a:r>
              <a:rPr lang="en-US" dirty="0"/>
              <a:t>If there is sufficient reason to believe the assumptions, we can estimate causal effects. </a:t>
            </a:r>
          </a:p>
          <a:p>
            <a:endParaRPr lang="en-US" dirty="0"/>
          </a:p>
        </p:txBody>
      </p:sp>
      <p:sp>
        <p:nvSpPr>
          <p:cNvPr id="2" name="Title 1"/>
          <p:cNvSpPr>
            <a:spLocks noGrp="1"/>
          </p:cNvSpPr>
          <p:nvPr>
            <p:ph type="title"/>
          </p:nvPr>
        </p:nvSpPr>
        <p:spPr/>
        <p:txBody>
          <a:bodyPr/>
          <a:lstStyle/>
          <a:p>
            <a:r>
              <a:rPr lang="en-US" dirty="0"/>
              <a:t>“Natural” experiments: exploit variation in observed data</a:t>
            </a:r>
          </a:p>
        </p:txBody>
      </p:sp>
      <p:sp>
        <p:nvSpPr>
          <p:cNvPr id="4" name="Slide Number Placeholder 3"/>
          <p:cNvSpPr>
            <a:spLocks noGrp="1"/>
          </p:cNvSpPr>
          <p:nvPr>
            <p:ph type="sldNum" sz="quarter" idx="11"/>
          </p:nvPr>
        </p:nvSpPr>
        <p:spPr/>
        <p:txBody>
          <a:bodyPr/>
          <a:lstStyle/>
          <a:p>
            <a:fld id="{34990F19-4AF9-4079-9E3A-38E608497707}" type="slidenum">
              <a:rPr lang="en-US" smtClean="0"/>
              <a:t>87</a:t>
            </a:fld>
            <a:endParaRPr lang="en-US"/>
          </a:p>
        </p:txBody>
      </p:sp>
      <p:sp>
        <p:nvSpPr>
          <p:cNvPr id="5" name="TextBox 4"/>
          <p:cNvSpPr txBox="1"/>
          <p:nvPr/>
        </p:nvSpPr>
        <p:spPr>
          <a:xfrm>
            <a:off x="3215481" y="6392862"/>
            <a:ext cx="55626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t>Dunning (2002), </a:t>
            </a:r>
            <a:r>
              <a:rPr lang="en-US" sz="2000" dirty="0" err="1"/>
              <a:t>Rosenzweig-Wolpin</a:t>
            </a:r>
            <a:r>
              <a:rPr lang="en-US" sz="2000" dirty="0"/>
              <a:t> (2000)</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449519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Suppose instead of comparing recommendation algorithms, we want to estimate the causal effect of showing </a:t>
            </a:r>
            <a:r>
              <a:rPr lang="en-US" i="1" dirty="0"/>
              <a:t>any</a:t>
            </a:r>
            <a:r>
              <a:rPr lang="en-US" dirty="0"/>
              <a:t> algorithmic recommendation.</a:t>
            </a:r>
          </a:p>
          <a:p>
            <a:endParaRPr lang="en-US" dirty="0"/>
          </a:p>
          <a:p>
            <a:r>
              <a:rPr lang="en-US" dirty="0"/>
              <a:t>Can be used to benchmark how much revenue a recommendation system brings, and allocate resources accordingly. </a:t>
            </a:r>
          </a:p>
          <a:p>
            <a:r>
              <a:rPr lang="en-US" sz="2400" dirty="0"/>
              <a:t>(and perhaps help analyze the tradeoff with users’ privacy)</a:t>
            </a:r>
          </a:p>
        </p:txBody>
      </p:sp>
      <p:sp>
        <p:nvSpPr>
          <p:cNvPr id="2" name="Title 1"/>
          <p:cNvSpPr>
            <a:spLocks noGrp="1"/>
          </p:cNvSpPr>
          <p:nvPr>
            <p:ph type="title"/>
          </p:nvPr>
        </p:nvSpPr>
        <p:spPr/>
        <p:txBody>
          <a:bodyPr/>
          <a:lstStyle/>
          <a:p>
            <a:r>
              <a:rPr lang="en-US" dirty="0"/>
              <a:t>Example: Effect of Store recommendations</a:t>
            </a:r>
          </a:p>
        </p:txBody>
      </p:sp>
      <p:sp>
        <p:nvSpPr>
          <p:cNvPr id="4" name="Slide Number Placeholder 3"/>
          <p:cNvSpPr>
            <a:spLocks noGrp="1"/>
          </p:cNvSpPr>
          <p:nvPr>
            <p:ph type="sldNum" sz="quarter" idx="11"/>
          </p:nvPr>
        </p:nvSpPr>
        <p:spPr/>
        <p:txBody>
          <a:bodyPr/>
          <a:lstStyle/>
          <a:p>
            <a:fld id="{34990F19-4AF9-4079-9E3A-38E608497707}" type="slidenum">
              <a:rPr lang="en-US" smtClean="0"/>
              <a:t>88</a:t>
            </a:fld>
            <a:endParaRPr lang="en-US"/>
          </a:p>
        </p:txBody>
      </p:sp>
    </p:spTree>
    <p:extLst>
      <p:ext uri="{BB962C8B-B14F-4D97-AF65-F5344CB8AC3E}">
        <p14:creationId xmlns:p14="http://schemas.microsoft.com/office/powerpoint/2010/main" val="28460208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dirty="0"/>
              <a:t>Exploiting arbitrary cutoffs to recommendations</a:t>
            </a:r>
          </a:p>
        </p:txBody>
      </p:sp>
      <p:sp>
        <p:nvSpPr>
          <p:cNvPr id="5" name="Text Placeholder 4"/>
          <p:cNvSpPr>
            <a:spLocks noGrp="1"/>
          </p:cNvSpPr>
          <p:nvPr>
            <p:ph type="body" sz="quarter" idx="10"/>
          </p:nvPr>
        </p:nvSpPr>
        <p:spPr>
          <a:xfrm>
            <a:off x="263106" y="5040181"/>
            <a:ext cx="8914641" cy="600164"/>
          </a:xfrm>
        </p:spPr>
        <p:txBody>
          <a:bodyPr/>
          <a:lstStyle/>
          <a:p>
            <a:r>
              <a:rPr lang="en-US" dirty="0"/>
              <a:t>Only 3 recommendations shown to user.</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73491" y="2783546"/>
            <a:ext cx="8632820" cy="1970911"/>
          </a:xfrm>
          <a:prstGeom prst="rect">
            <a:avLst/>
          </a:prstGeom>
        </p:spPr>
      </p:pic>
      <p:pic>
        <p:nvPicPr>
          <p:cNvPr id="6" name="Picture 5"/>
          <p:cNvPicPr>
            <a:picLocks noChangeAspect="1"/>
          </p:cNvPicPr>
          <p:nvPr/>
        </p:nvPicPr>
        <p:blipFill rotWithShape="1">
          <a:blip r:embed="rId4">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5724749" y="1897200"/>
            <a:ext cx="538597" cy="1436261"/>
          </a:xfrm>
          <a:prstGeom prst="rect">
            <a:avLst/>
          </a:prstGeom>
          <a:noFill/>
          <a:ln>
            <a:noFill/>
          </a:ln>
          <a:effectLst>
            <a:outerShdw blurRad="50800" dist="38100" dir="18900000" algn="bl" rotWithShape="0">
              <a:prstClr val="black">
                <a:alpha val="40000"/>
              </a:prstClr>
            </a:outerShdw>
          </a:effectLst>
        </p:spPr>
      </p:pic>
      <p:cxnSp>
        <p:nvCxnSpPr>
          <p:cNvPr id="9" name="Straight Arrow Connector 8"/>
          <p:cNvCxnSpPr>
            <a:stCxn id="6" idx="1"/>
          </p:cNvCxnSpPr>
          <p:nvPr/>
        </p:nvCxnSpPr>
        <p:spPr>
          <a:xfrm flipH="1">
            <a:off x="5120444" y="2615329"/>
            <a:ext cx="60430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flipH="1">
            <a:off x="3006074" y="2615329"/>
            <a:ext cx="271867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p:cNvCxnSpPr>
          <p:nvPr/>
        </p:nvCxnSpPr>
        <p:spPr>
          <a:xfrm flipH="1">
            <a:off x="1005993" y="2615329"/>
            <a:ext cx="4718755" cy="1059810"/>
          </a:xfrm>
          <a:prstGeom prst="straightConnector1">
            <a:avLst/>
          </a:prstGeom>
          <a:ln w="1905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6834796" y="2783542"/>
            <a:ext cx="2171515" cy="1970913"/>
          </a:xfrm>
          <a:prstGeom prst="rect">
            <a:avLst/>
          </a:prstGeom>
          <a:solidFill>
            <a:schemeClr val="accent1">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89</a:t>
            </a:fld>
            <a:endParaRPr lang="en-US"/>
          </a:p>
        </p:txBody>
      </p:sp>
    </p:spTree>
    <p:extLst>
      <p:ext uri="{BB962C8B-B14F-4D97-AF65-F5344CB8AC3E}">
        <p14:creationId xmlns:p14="http://schemas.microsoft.com/office/powerpoint/2010/main" val="173817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0FCF24-7891-4EB7-9D07-7C155B6EF4ED}"/>
              </a:ext>
            </a:extLst>
          </p:cNvPr>
          <p:cNvPicPr>
            <a:picLocks noChangeAspect="1"/>
          </p:cNvPicPr>
          <p:nvPr/>
        </p:nvPicPr>
        <p:blipFill rotWithShape="1">
          <a:blip r:embed="rId3"/>
          <a:srcRect l="32843" r="32843"/>
          <a:stretch/>
        </p:blipFill>
        <p:spPr>
          <a:xfrm>
            <a:off x="319881" y="1773828"/>
            <a:ext cx="2421411" cy="3704634"/>
          </a:xfrm>
          <a:prstGeom prst="rect">
            <a:avLst/>
          </a:prstGeom>
        </p:spPr>
      </p:pic>
      <p:sp>
        <p:nvSpPr>
          <p:cNvPr id="4" name="Title 3">
            <a:extLst>
              <a:ext uri="{FF2B5EF4-FFF2-40B4-BE49-F238E27FC236}">
                <a16:creationId xmlns:a16="http://schemas.microsoft.com/office/drawing/2014/main" id="{5AFA7EEC-D7FE-4D5B-9A66-1BF1CAA02F93}"/>
              </a:ext>
            </a:extLst>
          </p:cNvPr>
          <p:cNvSpPr>
            <a:spLocks noGrp="1"/>
          </p:cNvSpPr>
          <p:nvPr>
            <p:ph type="title"/>
          </p:nvPr>
        </p:nvSpPr>
        <p:spPr/>
        <p:txBody>
          <a:bodyPr/>
          <a:lstStyle/>
          <a:p>
            <a:r>
              <a:rPr lang="en-US" dirty="0"/>
              <a:t>A question that has attracted scholars for centuries</a:t>
            </a:r>
          </a:p>
        </p:txBody>
      </p:sp>
      <p:sp>
        <p:nvSpPr>
          <p:cNvPr id="3" name="Slide Number Placeholder 2">
            <a:extLst>
              <a:ext uri="{FF2B5EF4-FFF2-40B4-BE49-F238E27FC236}">
                <a16:creationId xmlns:a16="http://schemas.microsoft.com/office/drawing/2014/main" id="{F6D83C0E-896E-426E-80E9-768436820A4C}"/>
              </a:ext>
            </a:extLst>
          </p:cNvPr>
          <p:cNvSpPr>
            <a:spLocks noGrp="1"/>
          </p:cNvSpPr>
          <p:nvPr>
            <p:ph type="sldNum" sz="quarter" idx="11"/>
          </p:nvPr>
        </p:nvSpPr>
        <p:spPr/>
        <p:txBody>
          <a:bodyPr/>
          <a:lstStyle/>
          <a:p>
            <a:fld id="{34990F19-4AF9-4079-9E3A-38E608497707}" type="slidenum">
              <a:rPr lang="en-US" smtClean="0"/>
              <a:t>9</a:t>
            </a:fld>
            <a:endParaRPr lang="en-US"/>
          </a:p>
        </p:txBody>
      </p:sp>
      <p:sp>
        <p:nvSpPr>
          <p:cNvPr id="6" name="TextBox 5">
            <a:extLst>
              <a:ext uri="{FF2B5EF4-FFF2-40B4-BE49-F238E27FC236}">
                <a16:creationId xmlns:a16="http://schemas.microsoft.com/office/drawing/2014/main" id="{600427BD-5229-420C-8FF6-32CEA5EF37D1}"/>
              </a:ext>
            </a:extLst>
          </p:cNvPr>
          <p:cNvSpPr txBox="1"/>
          <p:nvPr/>
        </p:nvSpPr>
        <p:spPr>
          <a:xfrm flipH="1">
            <a:off x="243681" y="5859462"/>
            <a:ext cx="795528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Largely a philosophical pursuit for many centuries. </a:t>
            </a:r>
          </a:p>
        </p:txBody>
      </p:sp>
      <p:pic>
        <p:nvPicPr>
          <p:cNvPr id="7" name="Picture 6">
            <a:extLst>
              <a:ext uri="{FF2B5EF4-FFF2-40B4-BE49-F238E27FC236}">
                <a16:creationId xmlns:a16="http://schemas.microsoft.com/office/drawing/2014/main" id="{AB3E3795-46D4-4BBD-9FBD-860DC1950E4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412889" y="1773828"/>
            <a:ext cx="2098675" cy="3704634"/>
          </a:xfrm>
          <a:prstGeom prst="rect">
            <a:avLst/>
          </a:prstGeom>
        </p:spPr>
      </p:pic>
      <p:pic>
        <p:nvPicPr>
          <p:cNvPr id="12" name="Picture 11">
            <a:extLst>
              <a:ext uri="{FF2B5EF4-FFF2-40B4-BE49-F238E27FC236}">
                <a16:creationId xmlns:a16="http://schemas.microsoft.com/office/drawing/2014/main" id="{D92B53C4-2845-4150-A0E0-42BD939AA8BB}"/>
              </a:ext>
            </a:extLst>
          </p:cNvPr>
          <p:cNvPicPr>
            <a:picLocks noChangeAspect="1"/>
          </p:cNvPicPr>
          <p:nvPr/>
        </p:nvPicPr>
        <p:blipFill>
          <a:blip r:embed="rId6"/>
          <a:stretch>
            <a:fillRect/>
          </a:stretch>
        </p:blipFill>
        <p:spPr>
          <a:xfrm>
            <a:off x="4089289" y="1794556"/>
            <a:ext cx="2442119" cy="3663178"/>
          </a:xfrm>
          <a:prstGeom prst="rect">
            <a:avLst/>
          </a:prstGeom>
        </p:spPr>
      </p:pic>
      <p:pic>
        <p:nvPicPr>
          <p:cNvPr id="14" name="Picture 13">
            <a:extLst>
              <a:ext uri="{FF2B5EF4-FFF2-40B4-BE49-F238E27FC236}">
                <a16:creationId xmlns:a16="http://schemas.microsoft.com/office/drawing/2014/main" id="{C07A944A-776D-4FD6-B7B7-7DEBB53D4266}"/>
              </a:ext>
            </a:extLst>
          </p:cNvPr>
          <p:cNvPicPr>
            <a:picLocks noChangeAspect="1"/>
          </p:cNvPicPr>
          <p:nvPr/>
        </p:nvPicPr>
        <p:blipFill>
          <a:blip r:embed="rId7"/>
          <a:stretch>
            <a:fillRect/>
          </a:stretch>
        </p:blipFill>
        <p:spPr>
          <a:xfrm>
            <a:off x="6301978" y="1810159"/>
            <a:ext cx="2443090" cy="3668303"/>
          </a:xfrm>
          <a:prstGeom prst="rect">
            <a:avLst/>
          </a:prstGeom>
        </p:spPr>
      </p:pic>
      <p:sp>
        <p:nvSpPr>
          <p:cNvPr id="16" name="Text Placeholder 15">
            <a:extLst>
              <a:ext uri="{FF2B5EF4-FFF2-40B4-BE49-F238E27FC236}">
                <a16:creationId xmlns:a16="http://schemas.microsoft.com/office/drawing/2014/main" id="{1ED959A8-8711-48CE-8FF5-261CEC22F9AA}"/>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6389875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5962" y="295277"/>
            <a:ext cx="8916415" cy="917575"/>
          </a:xfrm>
        </p:spPr>
        <p:txBody>
          <a:bodyPr/>
          <a:lstStyle/>
          <a:p>
            <a:r>
              <a:rPr lang="en-US" b="1" dirty="0"/>
              <a:t>Assumption: </a:t>
            </a:r>
            <a:r>
              <a:rPr lang="en-US" dirty="0"/>
              <a:t>Closely-ranked not-shown apps are as relevant as shown apps</a:t>
            </a:r>
          </a:p>
        </p:txBody>
      </p:sp>
      <mc:AlternateContent xmlns:mc="http://schemas.openxmlformats.org/markup-compatibility/2006" xmlns:a14="http://schemas.microsoft.com/office/drawing/2010/main">
        <mc:Choice Requires="a14">
          <p:sp>
            <p:nvSpPr>
              <p:cNvPr id="4" name="Text Placeholder 2"/>
              <p:cNvSpPr txBox="1">
                <a:spLocks/>
              </p:cNvSpPr>
              <p:nvPr/>
            </p:nvSpPr>
            <p:spPr>
              <a:xfrm>
                <a:off x="4606136" y="2309768"/>
                <a:ext cx="4609387" cy="1301883"/>
              </a:xfrm>
              <a:prstGeom prst="rect">
                <a:avLst/>
              </a:prstGeom>
            </p:spPr>
            <p:txBody>
              <a:bodyPr vert="horz" wrap="square" lIns="109719" tIns="68574" rIns="109719" bIns="68574"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000" dirty="0"/>
                  <a:t>Causal effect of being shown as recommendation</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3</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𝑌</m:t>
                          </m:r>
                        </m:e>
                        <m:sub>
                          <m:r>
                            <a:rPr lang="en-US" sz="2400" i="1">
                              <a:latin typeface="Cambria Math" panose="02040503050406030204" pitchFamily="18" charset="0"/>
                            </a:rPr>
                            <m:t>4</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4" name="Text Placeholder 2"/>
              <p:cNvSpPr txBox="1">
                <a:spLocks noRot="1" noChangeAspect="1" noMove="1" noResize="1" noEditPoints="1" noAdjustHandles="1" noChangeArrowheads="1" noChangeShapeType="1" noTextEdit="1"/>
              </p:cNvSpPr>
              <p:nvPr/>
            </p:nvSpPr>
            <p:spPr>
              <a:xfrm>
                <a:off x="4606136" y="2309768"/>
                <a:ext cx="4609387" cy="1301883"/>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4313113" y="5632476"/>
            <a:ext cx="1607361" cy="470880"/>
          </a:xfrm>
          <a:prstGeom prst="rect">
            <a:avLst/>
          </a:prstGeom>
          <a:noFill/>
        </p:spPr>
        <p:txBody>
          <a:bodyPr wrap="square" lIns="137148" tIns="109719" rIns="137148" bIns="109719" rtlCol="0">
            <a:spAutoFit/>
          </a:bodyPr>
          <a:lstStyle/>
          <a:p>
            <a:pPr algn="r">
              <a:lnSpc>
                <a:spcPct val="90000"/>
              </a:lnSpc>
              <a:spcAft>
                <a:spcPts val="450"/>
              </a:spcAft>
            </a:pPr>
            <a:r>
              <a:rPr lang="en-US" dirty="0">
                <a:gradFill>
                  <a:gsLst>
                    <a:gs pos="2917">
                      <a:schemeClr val="tx1"/>
                    </a:gs>
                    <a:gs pos="30000">
                      <a:schemeClr val="tx1"/>
                    </a:gs>
                  </a:gsLst>
                  <a:lin ang="5400000" scaled="0"/>
                </a:gradFill>
              </a:rPr>
              <a:t>Same user</a:t>
            </a:r>
          </a:p>
        </p:txBody>
      </p:sp>
      <p:pic>
        <p:nvPicPr>
          <p:cNvPr id="6" name="Picture 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638912" y="2175293"/>
            <a:ext cx="538597" cy="1436261"/>
          </a:xfrm>
          <a:prstGeom prst="rect">
            <a:avLst/>
          </a:prstGeom>
          <a:noFill/>
          <a:ln>
            <a:noFill/>
          </a:ln>
          <a:effectLst>
            <a:outerShdw blurRad="50800" dist="38100" dir="18900000" algn="bl" rotWithShape="0">
              <a:prstClr val="black">
                <a:alpha val="40000"/>
              </a:prstClr>
            </a:outerShdw>
          </a:effectLst>
        </p:spPr>
      </p:pic>
      <p:sp>
        <p:nvSpPr>
          <p:cNvPr id="7" name="Right Arrow 6"/>
          <p:cNvSpPr/>
          <p:nvPr/>
        </p:nvSpPr>
        <p:spPr bwMode="auto">
          <a:xfrm rot="8414233">
            <a:off x="830842" y="3704686"/>
            <a:ext cx="186537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9" name="Rounded Rectangle 8"/>
              <p:cNvSpPr/>
              <p:nvPr/>
            </p:nvSpPr>
            <p:spPr bwMode="auto">
              <a:xfrm>
                <a:off x="5429347" y="4689441"/>
                <a:ext cx="2000198" cy="943036"/>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4</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number of app installs</a:t>
                </a:r>
              </a:p>
            </p:txBody>
          </p:sp>
        </mc:Choice>
        <mc:Fallback xmlns="">
          <p:sp>
            <p:nvSpPr>
              <p:cNvPr id="9" name="Rounded Rectangle 8"/>
              <p:cNvSpPr>
                <a:spLocks noRot="1" noChangeAspect="1" noMove="1" noResize="1" noEditPoints="1" noAdjustHandles="1" noChangeArrowheads="1" noChangeShapeType="1" noTextEdit="1"/>
              </p:cNvSpPr>
              <p:nvPr/>
            </p:nvSpPr>
            <p:spPr bwMode="auto">
              <a:xfrm>
                <a:off x="5429347" y="4689441"/>
                <a:ext cx="2000198" cy="943036"/>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p:sp>
        <p:nvSpPr>
          <p:cNvPr id="11" name="TextBox 10"/>
          <p:cNvSpPr txBox="1"/>
          <p:nvPr/>
        </p:nvSpPr>
        <p:spPr>
          <a:xfrm rot="21550528">
            <a:off x="5773935" y="4016811"/>
            <a:ext cx="1912542" cy="78429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ranked app</a:t>
            </a:r>
          </a:p>
          <a:p>
            <a:pPr>
              <a:lnSpc>
                <a:spcPct val="90000"/>
              </a:lnSpc>
              <a:spcAft>
                <a:spcPts val="450"/>
              </a:spcAft>
            </a:pPr>
            <a:r>
              <a:rPr lang="en-US" i="1" dirty="0">
                <a:gradFill>
                  <a:gsLst>
                    <a:gs pos="2917">
                      <a:schemeClr val="tx1"/>
                    </a:gs>
                    <a:gs pos="30000">
                      <a:schemeClr val="tx1"/>
                    </a:gs>
                  </a:gsLst>
                  <a:lin ang="5400000" scaled="0"/>
                </a:gradFill>
              </a:rPr>
              <a:t>(Not-shown)</a:t>
            </a:r>
          </a:p>
        </p:txBody>
      </p:sp>
      <p:sp>
        <p:nvSpPr>
          <p:cNvPr id="12" name="TextBox 11"/>
          <p:cNvSpPr txBox="1"/>
          <p:nvPr/>
        </p:nvSpPr>
        <p:spPr>
          <a:xfrm rot="21578046">
            <a:off x="1600216" y="3962528"/>
            <a:ext cx="2546485" cy="720179"/>
          </a:xfrm>
          <a:prstGeom prst="rect">
            <a:avLst/>
          </a:prstGeom>
          <a:noFill/>
        </p:spPr>
        <p:txBody>
          <a:bodyPr wrap="square" lIns="137148" tIns="109719" rIns="137148" bIns="109719" rtlCol="0">
            <a:spAutoFit/>
          </a:bodyPr>
          <a:lstStyle/>
          <a:p>
            <a:pPr>
              <a:lnSpc>
                <a:spcPct val="90000"/>
              </a:lnSpc>
              <a:spcAft>
                <a:spcPts val="450"/>
              </a:spcAft>
            </a:pPr>
            <a:r>
              <a:rPr lang="en-US" dirty="0">
                <a:gradFill>
                  <a:gsLst>
                    <a:gs pos="2917">
                      <a:schemeClr val="tx1"/>
                    </a:gs>
                    <a:gs pos="30000">
                      <a:schemeClr val="tx1"/>
                    </a:gs>
                  </a:gsLst>
                  <a:lin ang="5400000" scaled="0"/>
                </a:gradFill>
              </a:rPr>
              <a:t>3</a:t>
            </a:r>
            <a:r>
              <a:rPr lang="en-US" baseline="30000" dirty="0">
                <a:gradFill>
                  <a:gsLst>
                    <a:gs pos="2917">
                      <a:schemeClr val="tx1"/>
                    </a:gs>
                    <a:gs pos="30000">
                      <a:schemeClr val="tx1"/>
                    </a:gs>
                  </a:gsLst>
                  <a:lin ang="5400000" scaled="0"/>
                </a:gradFill>
              </a:rPr>
              <a:t>rd</a:t>
            </a:r>
            <a:r>
              <a:rPr lang="en-US" dirty="0">
                <a:gradFill>
                  <a:gsLst>
                    <a:gs pos="2917">
                      <a:schemeClr val="tx1"/>
                    </a:gs>
                    <a:gs pos="30000">
                      <a:schemeClr val="tx1"/>
                    </a:gs>
                  </a:gsLst>
                  <a:lin ang="5400000" scaled="0"/>
                </a:gradFill>
              </a:rPr>
              <a:t> ranked app </a:t>
            </a:r>
            <a:r>
              <a:rPr lang="en-US" i="1" dirty="0">
                <a:gradFill>
                  <a:gsLst>
                    <a:gs pos="2917">
                      <a:schemeClr val="tx1"/>
                    </a:gs>
                    <a:gs pos="30000">
                      <a:schemeClr val="tx1"/>
                    </a:gs>
                  </a:gsLst>
                  <a:lin ang="5400000" scaled="0"/>
                </a:gradFill>
              </a:rPr>
              <a:t>(Shown)</a:t>
            </a:r>
          </a:p>
        </p:txBody>
      </p:sp>
      <mc:AlternateContent xmlns:mc="http://schemas.openxmlformats.org/markup-compatibility/2006" xmlns:a14="http://schemas.microsoft.com/office/drawing/2010/main">
        <mc:Choice Requires="a14">
          <p:sp>
            <p:nvSpPr>
              <p:cNvPr id="13" name="Rounded Rectangle 12"/>
              <p:cNvSpPr/>
              <p:nvPr/>
            </p:nvSpPr>
            <p:spPr bwMode="auto">
              <a:xfrm>
                <a:off x="1045235"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3</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number of app installs</a:t>
                </a:r>
              </a:p>
            </p:txBody>
          </p:sp>
        </mc:Choice>
        <mc:Fallback xmlns="">
          <p:sp>
            <p:nvSpPr>
              <p:cNvPr id="13" name="Rounded Rectangle 12"/>
              <p:cNvSpPr>
                <a:spLocks noRot="1" noChangeAspect="1" noMove="1" noResize="1" noEditPoints="1" noAdjustHandles="1" noChangeArrowheads="1" noChangeShapeType="1" noTextEdit="1"/>
              </p:cNvSpPr>
              <p:nvPr/>
            </p:nvSpPr>
            <p:spPr bwMode="auto">
              <a:xfrm>
                <a:off x="1045235"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4" name="Picture 13"/>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377396" y="4222246"/>
            <a:ext cx="538597" cy="1436261"/>
          </a:xfrm>
          <a:prstGeom prst="rect">
            <a:avLst/>
          </a:prstGeom>
          <a:noFill/>
          <a:ln>
            <a:noFill/>
          </a:ln>
          <a:effectLst>
            <a:outerShdw blurRad="50800" dist="38100" dir="18900000" algn="bl" rotWithShape="0">
              <a:prstClr val="black">
                <a:alpha val="40000"/>
              </a:prstClr>
            </a:outerShdw>
          </a:effectLst>
        </p:spPr>
      </p:pic>
      <p:pic>
        <p:nvPicPr>
          <p:cNvPr id="15" name="Picture 14"/>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777250" y="4240150"/>
            <a:ext cx="538597" cy="1436261"/>
          </a:xfrm>
          <a:prstGeom prst="rect">
            <a:avLst/>
          </a:prstGeom>
          <a:noFill/>
          <a:ln>
            <a:noFill/>
          </a:ln>
          <a:effectLst>
            <a:outerShdw blurRad="50800" dist="38100" dir="18900000" algn="bl" rotWithShape="0">
              <a:prstClr val="black">
                <a:alpha val="40000"/>
              </a:prstClr>
            </a:outerShdw>
          </a:effectLst>
        </p:spPr>
      </p:pic>
      <p:sp>
        <p:nvSpPr>
          <p:cNvPr id="16" name="Right Arrow 15"/>
          <p:cNvSpPr/>
          <p:nvPr/>
        </p:nvSpPr>
        <p:spPr bwMode="auto">
          <a:xfrm rot="2565538">
            <a:off x="3089861" y="3792701"/>
            <a:ext cx="1876346"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3" name="Slide Number Placeholder 2"/>
          <p:cNvSpPr>
            <a:spLocks noGrp="1"/>
          </p:cNvSpPr>
          <p:nvPr>
            <p:ph type="sldNum" sz="quarter" idx="11"/>
          </p:nvPr>
        </p:nvSpPr>
        <p:spPr/>
        <p:txBody>
          <a:bodyPr/>
          <a:lstStyle/>
          <a:p>
            <a:fld id="{34990F19-4AF9-4079-9E3A-38E608497707}" type="slidenum">
              <a:rPr lang="en-US" smtClean="0"/>
              <a:t>90</a:t>
            </a:fld>
            <a:endParaRPr lang="en-US"/>
          </a:p>
        </p:txBody>
      </p:sp>
    </p:spTree>
    <p:extLst>
      <p:ext uri="{BB962C8B-B14F-4D97-AF65-F5344CB8AC3E}">
        <p14:creationId xmlns:p14="http://schemas.microsoft.com/office/powerpoint/2010/main" val="1767276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1" grpId="0"/>
      <p:bldP spid="1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For any top-k recommendation list:</a:t>
            </a:r>
          </a:p>
          <a:p>
            <a:r>
              <a:rPr lang="en-US" dirty="0"/>
              <a:t>	Using logs, identify apps that were similarly ranked but could not make it to the top-k shown apps.</a:t>
            </a:r>
          </a:p>
          <a:p>
            <a:r>
              <a:rPr lang="en-US" dirty="0"/>
              <a:t>	Measure difference in app installs between</a:t>
            </a:r>
            <a:r>
              <a:rPr lang="en-US" b="1" dirty="0"/>
              <a:t> shown and not-shown apps </a:t>
            </a:r>
            <a:r>
              <a:rPr lang="en-US" dirty="0"/>
              <a:t>for each user.</a:t>
            </a:r>
          </a:p>
          <a:p>
            <a:endParaRPr lang="en-US" dirty="0"/>
          </a:p>
        </p:txBody>
      </p:sp>
      <p:sp>
        <p:nvSpPr>
          <p:cNvPr id="2" name="Title 1"/>
          <p:cNvSpPr>
            <a:spLocks noGrp="1"/>
          </p:cNvSpPr>
          <p:nvPr>
            <p:ph type="title"/>
          </p:nvPr>
        </p:nvSpPr>
        <p:spPr/>
        <p:txBody>
          <a:bodyPr/>
          <a:lstStyle/>
          <a:p>
            <a:r>
              <a:rPr lang="en-US" dirty="0"/>
              <a:t>Algorithm: Regression discontinuity</a:t>
            </a:r>
          </a:p>
        </p:txBody>
      </p:sp>
      <p:sp>
        <p:nvSpPr>
          <p:cNvPr id="4" name="Slide Number Placeholder 3"/>
          <p:cNvSpPr>
            <a:spLocks noGrp="1"/>
          </p:cNvSpPr>
          <p:nvPr>
            <p:ph type="sldNum" sz="quarter" idx="11"/>
          </p:nvPr>
        </p:nvSpPr>
        <p:spPr/>
        <p:txBody>
          <a:bodyPr/>
          <a:lstStyle/>
          <a:p>
            <a:fld id="{34990F19-4AF9-4079-9E3A-38E608497707}" type="slidenum">
              <a:rPr lang="en-US" smtClean="0"/>
              <a:t>91</a:t>
            </a:fld>
            <a:endParaRPr lang="en-US"/>
          </a:p>
        </p:txBody>
      </p:sp>
      <p:sp>
        <p:nvSpPr>
          <p:cNvPr id="5" name="TextBox 4"/>
          <p:cNvSpPr txBox="1"/>
          <p:nvPr/>
        </p:nvSpPr>
        <p:spPr>
          <a:xfrm>
            <a:off x="5501481" y="6382855"/>
            <a:ext cx="3341197"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gradFill>
                  <a:gsLst>
                    <a:gs pos="2917">
                      <a:schemeClr val="tx1"/>
                    </a:gs>
                    <a:gs pos="30000">
                      <a:schemeClr val="tx1"/>
                    </a:gs>
                  </a:gsLst>
                  <a:lin ang="5400000" scaled="0"/>
                </a:gradFill>
              </a:rPr>
              <a:t>Imbens</a:t>
            </a:r>
            <a:r>
              <a:rPr lang="en-US" sz="2000" dirty="0">
                <a:gradFill>
                  <a:gsLst>
                    <a:gs pos="2917">
                      <a:schemeClr val="tx1"/>
                    </a:gs>
                    <a:gs pos="30000">
                      <a:schemeClr val="tx1"/>
                    </a:gs>
                  </a:gsLst>
                  <a:lin ang="5400000" scaled="0"/>
                </a:gradFill>
              </a:rPr>
              <a:t>-Lemieux (2008)</a:t>
            </a:r>
          </a:p>
        </p:txBody>
      </p:sp>
    </p:spTree>
    <p:extLst>
      <p:ext uri="{BB962C8B-B14F-4D97-AF65-F5344CB8AC3E}">
        <p14:creationId xmlns:p14="http://schemas.microsoft.com/office/powerpoint/2010/main" val="17011161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7813" y="1724025"/>
            <a:ext cx="8914642" cy="5270500"/>
          </a:xfrm>
          <a:prstGeom prst="rect">
            <a:avLst/>
          </a:prstGeom>
        </p:spPr>
        <p:txBody>
          <a:bodyPr vert="horz" wrap="square" lIns="0" tIns="34970" rIns="0" bIns="34970" rtlCol="0" anchor="t">
            <a:normAutofit/>
          </a:bodyPr>
          <a:lstStyle/>
          <a:p>
            <a:r>
              <a:rPr lang="en-US" dirty="0"/>
              <a:t>Can look at </a:t>
            </a:r>
            <a:r>
              <a:rPr lang="en-US" i="1" dirty="0"/>
              <a:t>as-if random </a:t>
            </a:r>
            <a:r>
              <a:rPr lang="en-US" dirty="0"/>
              <a:t>variations due to external events. </a:t>
            </a:r>
          </a:p>
          <a:p>
            <a:r>
              <a:rPr lang="en-US" sz="2100" dirty="0"/>
              <a:t>E.g. Featuring on the Today show may lead to a sudden spike in installs for an app.</a:t>
            </a:r>
            <a:r>
              <a:rPr lang="en-US" dirty="0"/>
              <a:t> </a:t>
            </a:r>
          </a:p>
          <a:p>
            <a:r>
              <a:rPr lang="en-US" dirty="0"/>
              <a:t>Such external </a:t>
            </a:r>
            <a:r>
              <a:rPr lang="en-US" i="1" dirty="0"/>
              <a:t>shocks </a:t>
            </a:r>
            <a:r>
              <a:rPr lang="en-US" dirty="0"/>
              <a:t>can be used to determine causal effects, such as the effect of showing recommendations.</a:t>
            </a:r>
            <a:endParaRPr lang="en-US" i="1" dirty="0"/>
          </a:p>
        </p:txBody>
      </p:sp>
      <p:sp>
        <p:nvSpPr>
          <p:cNvPr id="2" name="Title 1"/>
          <p:cNvSpPr>
            <a:spLocks noGrp="1"/>
          </p:cNvSpPr>
          <p:nvPr>
            <p:ph type="title"/>
          </p:nvPr>
        </p:nvSpPr>
        <p:spPr/>
        <p:txBody>
          <a:bodyPr/>
          <a:lstStyle/>
          <a:p>
            <a:r>
              <a:rPr lang="en-US" dirty="0"/>
              <a:t>Another natural experiment: Instrumental Variables</a:t>
            </a:r>
          </a:p>
        </p:txBody>
      </p:sp>
      <p:sp>
        <p:nvSpPr>
          <p:cNvPr id="4" name="Slide Number Placeholder 3"/>
          <p:cNvSpPr>
            <a:spLocks noGrp="1"/>
          </p:cNvSpPr>
          <p:nvPr>
            <p:ph type="sldNum" sz="quarter" idx="11"/>
          </p:nvPr>
        </p:nvSpPr>
        <p:spPr/>
        <p:txBody>
          <a:bodyPr/>
          <a:lstStyle/>
          <a:p>
            <a:fld id="{34990F19-4AF9-4079-9E3A-38E608497707}" type="slidenum">
              <a:rPr lang="en-US" smtClean="0"/>
              <a:t>92</a:t>
            </a:fld>
            <a:endParaRPr lang="en-US"/>
          </a:p>
        </p:txBody>
      </p:sp>
      <p:sp>
        <p:nvSpPr>
          <p:cNvPr id="5" name="TextBox 4"/>
          <p:cNvSpPr txBox="1"/>
          <p:nvPr/>
        </p:nvSpPr>
        <p:spPr>
          <a:xfrm>
            <a:off x="5577681" y="6382855"/>
            <a:ext cx="33528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Angrist-</a:t>
            </a:r>
            <a:r>
              <a:rPr lang="en-US" sz="2000" dirty="0" err="1">
                <a:gradFill>
                  <a:gsLst>
                    <a:gs pos="2917">
                      <a:schemeClr val="tx1"/>
                    </a:gs>
                    <a:gs pos="30000">
                      <a:schemeClr val="tx1"/>
                    </a:gs>
                  </a:gsLst>
                  <a:lin ang="5400000" scaled="0"/>
                </a:gradFill>
              </a:rPr>
              <a:t>Pischke</a:t>
            </a:r>
            <a:r>
              <a:rPr lang="en-US" sz="2000" dirty="0">
                <a:gradFill>
                  <a:gsLst>
                    <a:gs pos="2917">
                      <a:schemeClr val="tx1"/>
                    </a:gs>
                    <a:gs pos="30000">
                      <a:schemeClr val="tx1"/>
                    </a:gs>
                  </a:gsLst>
                  <a:lin ang="5400000" scaled="0"/>
                </a:gradFill>
              </a:rPr>
              <a:t> (2008)</a:t>
            </a:r>
          </a:p>
        </p:txBody>
      </p:sp>
    </p:spTree>
    <p:extLst>
      <p:ext uri="{BB962C8B-B14F-4D97-AF65-F5344CB8AC3E}">
        <p14:creationId xmlns:p14="http://schemas.microsoft.com/office/powerpoint/2010/main" val="63726917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Cont. example: Effect of store recommendations</a:t>
            </a:r>
          </a:p>
        </p:txBody>
      </p:sp>
      <p:sp>
        <p:nvSpPr>
          <p:cNvPr id="3" name="Slide Number Placeholder 2"/>
          <p:cNvSpPr>
            <a:spLocks noGrp="1"/>
          </p:cNvSpPr>
          <p:nvPr>
            <p:ph type="sldNum" sz="quarter" idx="11"/>
          </p:nvPr>
        </p:nvSpPr>
        <p:spPr/>
        <p:txBody>
          <a:bodyPr/>
          <a:lstStyle/>
          <a:p>
            <a:fld id="{34990F19-4AF9-4079-9E3A-38E608497707}" type="slidenum">
              <a:rPr lang="en-US" smtClean="0"/>
              <a:t>93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105" y="1897198"/>
            <a:ext cx="5914522" cy="2010418"/>
          </a:xfrm>
          <a:prstGeom prst="rect">
            <a:avLst/>
          </a:prstGeom>
        </p:spPr>
      </p:pic>
      <p:sp>
        <p:nvSpPr>
          <p:cNvPr id="10" name="TextBox 9"/>
          <p:cNvSpPr txBox="1"/>
          <p:nvPr/>
        </p:nvSpPr>
        <p:spPr>
          <a:xfrm>
            <a:off x="6206200" y="1696735"/>
            <a:ext cx="2771539" cy="2299073"/>
          </a:xfrm>
          <a:prstGeom prst="rect">
            <a:avLst/>
          </a:prstGeom>
          <a:noFill/>
        </p:spPr>
        <p:txBody>
          <a:bodyPr wrap="square" lIns="137148" tIns="109719" rIns="137148" bIns="109719" rtlCol="0">
            <a:spAutoFit/>
          </a:bodyPr>
          <a:lstStyle/>
          <a:p>
            <a:pPr>
              <a:lnSpc>
                <a:spcPct val="90000"/>
              </a:lnSpc>
              <a:spcAft>
                <a:spcPts val="450"/>
              </a:spcAft>
            </a:pPr>
            <a:r>
              <a:rPr lang="en-US" sz="3000" dirty="0">
                <a:gradFill>
                  <a:gsLst>
                    <a:gs pos="2917">
                      <a:schemeClr val="tx1"/>
                    </a:gs>
                    <a:gs pos="30000">
                      <a:schemeClr val="tx1"/>
                    </a:gs>
                  </a:gsLst>
                  <a:lin ang="5400000" scaled="0"/>
                </a:gradFill>
              </a:rPr>
              <a:t>How many new visits are </a:t>
            </a:r>
            <a:r>
              <a:rPr lang="en-US" sz="3000" i="1" dirty="0">
                <a:gradFill>
                  <a:gsLst>
                    <a:gs pos="2917">
                      <a:schemeClr val="tx1"/>
                    </a:gs>
                    <a:gs pos="30000">
                      <a:schemeClr val="tx1"/>
                    </a:gs>
                  </a:gsLst>
                  <a:lin ang="5400000" scaled="0"/>
                </a:gradFill>
              </a:rPr>
              <a:t>caused</a:t>
            </a:r>
            <a:r>
              <a:rPr lang="en-US" sz="3000" dirty="0">
                <a:gradFill>
                  <a:gsLst>
                    <a:gs pos="2917">
                      <a:schemeClr val="tx1"/>
                    </a:gs>
                    <a:gs pos="30000">
                      <a:schemeClr val="tx1"/>
                    </a:gs>
                  </a:gsLst>
                  <a:lin ang="5400000" scaled="0"/>
                </a:gradFill>
              </a:rPr>
              <a:t> by the recommender system?</a:t>
            </a:r>
          </a:p>
        </p:txBody>
      </p:sp>
      <mc:AlternateContent xmlns:mc="http://schemas.openxmlformats.org/markup-compatibility/2006" xmlns:a14="http://schemas.microsoft.com/office/drawing/2010/main">
        <mc:Choice Requires="a14">
          <p:sp>
            <p:nvSpPr>
              <p:cNvPr id="2" name="TextBox 1"/>
              <p:cNvSpPr txBox="1"/>
              <p:nvPr/>
            </p:nvSpPr>
            <p:spPr>
              <a:xfrm>
                <a:off x="205960" y="4125859"/>
                <a:ext cx="8171755" cy="1513217"/>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Demand for App 1 is correlated with demand for App 2.</a:t>
                </a:r>
              </a:p>
              <a:p>
                <a:pPr>
                  <a:lnSpc>
                    <a:spcPct val="90000"/>
                  </a:lnSpc>
                  <a:spcAft>
                    <a:spcPts val="450"/>
                  </a:spcAft>
                </a:pPr>
                <a:endParaRPr lang="en-US" sz="1200" dirty="0">
                  <a:gradFill>
                    <a:gsLst>
                      <a:gs pos="2917">
                        <a:schemeClr val="tx1"/>
                      </a:gs>
                      <a:gs pos="30000">
                        <a:schemeClr val="tx1"/>
                      </a:gs>
                    </a:gsLst>
                    <a:lin ang="5400000" scaled="0"/>
                  </a:gradFill>
                  <a:latin typeface="+mj-lt"/>
                </a:endParaRPr>
              </a:p>
              <a:p>
                <a:pPr>
                  <a:lnSpc>
                    <a:spcPct val="90000"/>
                  </a:lnSpc>
                  <a:spcAft>
                    <a:spcPts val="450"/>
                  </a:spcAft>
                </a:pPr>
                <a14:m>
                  <m:oMath xmlns:m="http://schemas.openxmlformats.org/officeDocument/2006/math">
                    <m:r>
                      <a:rPr lang="en-US" sz="2400" i="1">
                        <a:gradFill>
                          <a:gsLst>
                            <a:gs pos="2917">
                              <a:schemeClr val="tx1"/>
                            </a:gs>
                            <a:gs pos="30000">
                              <a:schemeClr val="tx1"/>
                            </a:gs>
                          </a:gsLst>
                          <a:lin ang="5400000" scaled="0"/>
                        </a:gradFill>
                        <a:latin typeface="Cambria Math" panose="02040503050406030204" pitchFamily="18" charset="0"/>
                      </a:rPr>
                      <m:t>⇒</m:t>
                    </m:r>
                  </m:oMath>
                </a14:m>
                <a:r>
                  <a:rPr lang="en-US" sz="2400" dirty="0">
                    <a:gradFill>
                      <a:gsLst>
                        <a:gs pos="2917">
                          <a:schemeClr val="tx1"/>
                        </a:gs>
                        <a:gs pos="30000">
                          <a:schemeClr val="tx1"/>
                        </a:gs>
                      </a:gsLst>
                      <a:lin ang="5400000" scaled="0"/>
                    </a:gradFill>
                    <a:latin typeface="+mj-lt"/>
                  </a:rPr>
                  <a:t> Users would most likely have visited App 2 even without recommendations.</a:t>
                </a:r>
              </a:p>
            </p:txBody>
          </p:sp>
        </mc:Choice>
        <mc:Fallback xmlns="">
          <p:sp>
            <p:nvSpPr>
              <p:cNvPr id="2" name="TextBox 1"/>
              <p:cNvSpPr txBox="1">
                <a:spLocks noRot="1" noChangeAspect="1" noMove="1" noResize="1" noEditPoints="1" noAdjustHandles="1" noChangeArrowheads="1" noChangeShapeType="1" noTextEdit="1"/>
              </p:cNvSpPr>
              <p:nvPr/>
            </p:nvSpPr>
            <p:spPr>
              <a:xfrm>
                <a:off x="205960" y="4125859"/>
                <a:ext cx="8171755" cy="151321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08435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on normal days to App 1</a:t>
            </a:r>
          </a:p>
        </p:txBody>
      </p:sp>
      <p:sp>
        <p:nvSpPr>
          <p:cNvPr id="4" name="Slide Number Placeholder 3"/>
          <p:cNvSpPr>
            <a:spLocks noGrp="1"/>
          </p:cNvSpPr>
          <p:nvPr>
            <p:ph type="sldNum" sz="quarter" idx="11"/>
          </p:nvPr>
        </p:nvSpPr>
        <p:spPr/>
        <p:txBody>
          <a:bodyPr/>
          <a:lstStyle/>
          <a:p>
            <a:fld id="{34990F19-4AF9-4079-9E3A-38E608497707}" type="slidenum">
              <a:rPr lang="en-US" smtClean="0"/>
              <a:t>94</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41041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2587945" y="3731156"/>
            <a:ext cx="178261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506330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06330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279276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792768"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124929" y="4222248"/>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811232" y="1794417"/>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525426" y="4220928"/>
            <a:ext cx="538597" cy="1436261"/>
          </a:xfrm>
          <a:prstGeom prst="rect">
            <a:avLst/>
          </a:prstGeom>
          <a:noFill/>
          <a:ln>
            <a:noFill/>
          </a:ln>
          <a:effectLst>
            <a:outerShdw blurRad="50800" dist="38100" dir="18900000" algn="bl" rotWithShape="0">
              <a:prstClr val="black">
                <a:alpha val="40000"/>
              </a:prstClr>
            </a:outerShdw>
          </a:effectLst>
        </p:spPr>
      </p:pic>
      <p:sp>
        <p:nvSpPr>
          <p:cNvPr id="3" name="TextBox 2"/>
          <p:cNvSpPr txBox="1"/>
          <p:nvPr/>
        </p:nvSpPr>
        <p:spPr>
          <a:xfrm>
            <a:off x="4891861" y="3440117"/>
            <a:ext cx="4227896" cy="1218777"/>
          </a:xfrm>
          <a:prstGeom prst="rect">
            <a:avLst/>
          </a:prstGeom>
          <a:noFill/>
        </p:spPr>
        <p:txBody>
          <a:bodyPr wrap="square" lIns="137148" tIns="109719" rIns="137148" bIns="109719" rtlCol="0">
            <a:spAutoFit/>
          </a:bodyPr>
          <a:lstStyle/>
          <a:p>
            <a:pPr>
              <a:lnSpc>
                <a:spcPct val="90000"/>
              </a:lnSpc>
              <a:spcAft>
                <a:spcPts val="450"/>
              </a:spcAft>
            </a:pPr>
            <a:r>
              <a:rPr lang="en-US" sz="2400" dirty="0">
                <a:gradFill>
                  <a:gsLst>
                    <a:gs pos="2917">
                      <a:schemeClr val="tx1"/>
                    </a:gs>
                    <a:gs pos="30000">
                      <a:schemeClr val="tx1"/>
                    </a:gs>
                  </a:gsLst>
                  <a:lin ang="5400000" scaled="0"/>
                </a:gradFill>
                <a:latin typeface="+mj-lt"/>
              </a:rPr>
              <a:t>Cannot say much about the causal effect of recommendations from App 1.</a:t>
            </a:r>
          </a:p>
        </p:txBody>
      </p:sp>
    </p:spTree>
    <p:extLst>
      <p:ext uri="{BB962C8B-B14F-4D97-AF65-F5344CB8AC3E}">
        <p14:creationId xmlns:p14="http://schemas.microsoft.com/office/powerpoint/2010/main" val="68575664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shock brings as-if random users to App1</a:t>
            </a:r>
          </a:p>
        </p:txBody>
      </p:sp>
      <p:sp>
        <p:nvSpPr>
          <p:cNvPr id="4" name="Slide Number Placeholder 3"/>
          <p:cNvSpPr>
            <a:spLocks noGrp="1"/>
          </p:cNvSpPr>
          <p:nvPr>
            <p:ph type="sldNum" sz="quarter" idx="11"/>
          </p:nvPr>
        </p:nvSpPr>
        <p:spPr/>
        <p:txBody>
          <a:bodyPr/>
          <a:lstStyle/>
          <a:p>
            <a:fld id="{34990F19-4AF9-4079-9E3A-38E608497707}" type="slidenum">
              <a:rPr lang="en-US" smtClean="0"/>
              <a:t>95</a:t>
            </a:fld>
            <a:endParaRPr lang="en-US"/>
          </a:p>
        </p:txBody>
      </p:sp>
      <p:pic>
        <p:nvPicPr>
          <p:cNvPr id="8" name="Picture 7"/>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4410411" y="1794417"/>
            <a:ext cx="538597" cy="1436261"/>
          </a:xfrm>
          <a:prstGeom prst="rect">
            <a:avLst/>
          </a:prstGeom>
          <a:noFill/>
          <a:ln>
            <a:noFill/>
          </a:ln>
          <a:effectLst>
            <a:outerShdw blurRad="50800" dist="38100" dir="18900000" algn="bl" rotWithShape="0">
              <a:prstClr val="black">
                <a:alpha val="40000"/>
              </a:prstClr>
            </a:outerShdw>
          </a:effectLst>
        </p:spPr>
      </p:pic>
      <p:sp>
        <p:nvSpPr>
          <p:cNvPr id="9" name="Right Arrow 8"/>
          <p:cNvSpPr/>
          <p:nvPr/>
        </p:nvSpPr>
        <p:spPr bwMode="auto">
          <a:xfrm rot="8414233">
            <a:off x="2587945" y="3731156"/>
            <a:ext cx="1782612" cy="401134"/>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0">
                    <a:srgbClr val="FFFFFF"/>
                  </a:gs>
                  <a:gs pos="100000">
                    <a:srgbClr val="FFFFFF"/>
                  </a:gs>
                </a:gsLst>
                <a:lin ang="5400000" scaled="0"/>
              </a:gradFill>
            </a:endParaRPr>
          </a:p>
        </p:txBody>
      </p:sp>
      <mc:AlternateContent xmlns:mc="http://schemas.openxmlformats.org/markup-compatibility/2006" xmlns:a14="http://schemas.microsoft.com/office/drawing/2010/main">
        <mc:Choice Requires="a14">
          <p:sp>
            <p:nvSpPr>
              <p:cNvPr id="10" name="Rounded Rectangle 9"/>
              <p:cNvSpPr/>
              <p:nvPr/>
            </p:nvSpPr>
            <p:spPr bwMode="auto">
              <a:xfrm>
                <a:off x="5063300" y="2193357"/>
                <a:ext cx="2114369"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
                      <m:sSubPr>
                        <m:ctrlPr>
                          <a:rPr lang="en-US" i="1">
                            <a:gradFill>
                              <a:gsLst>
                                <a:gs pos="0">
                                  <a:srgbClr val="FFFFFF"/>
                                </a:gs>
                                <a:gs pos="100000">
                                  <a:srgbClr val="FFFFFF"/>
                                </a:gs>
                              </a:gsLst>
                              <a:lin ang="5400000" scaled="0"/>
                            </a:gradFill>
                            <a:latin typeface="Cambria Math" panose="02040503050406030204" pitchFamily="18" charset="0"/>
                          </a:rPr>
                        </m:ctrlPr>
                      </m:sSub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𝑜𝑙𝑑</m:t>
                        </m:r>
                      </m:sub>
                    </m:sSub>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−1)</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0" name="Rounded Rectangle 9"/>
              <p:cNvSpPr>
                <a:spLocks noRot="1" noChangeAspect="1" noMove="1" noResize="1" noEditPoints="1" noAdjustHandles="1" noChangeArrowheads="1" noChangeShapeType="1" noTextEdit="1"/>
              </p:cNvSpPr>
              <p:nvPr/>
            </p:nvSpPr>
            <p:spPr bwMode="auto">
              <a:xfrm>
                <a:off x="5063300" y="2193357"/>
                <a:ext cx="2114369" cy="1075324"/>
              </a:xfrm>
              <a:prstGeom prst="roundRect">
                <a:avLst/>
              </a:prstGeom>
              <a:blipFill>
                <a:blip r:embed="rId4"/>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bwMode="auto">
              <a:xfrm>
                <a:off x="2792768" y="4607263"/>
                <a:ext cx="2065367" cy="1075324"/>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14:m>
                  <m:oMath xmlns:m="http://schemas.openxmlformats.org/officeDocument/2006/math">
                    <m:sSubSup>
                      <m:sSubSupPr>
                        <m:ctrlPr>
                          <a:rPr lang="en-US" i="1">
                            <a:gradFill>
                              <a:gsLst>
                                <a:gs pos="0">
                                  <a:srgbClr val="FFFFFF"/>
                                </a:gs>
                                <a:gs pos="100000">
                                  <a:srgbClr val="FFFFFF"/>
                                </a:gs>
                              </a:gsLst>
                              <a:lin ang="5400000" scaled="0"/>
                            </a:gradFill>
                            <a:latin typeface="Cambria Math" panose="02040503050406030204" pitchFamily="18" charset="0"/>
                          </a:rPr>
                        </m:ctrlPr>
                      </m:sSubSupPr>
                      <m:e>
                        <m:r>
                          <a:rPr lang="en-US" i="1">
                            <a:gradFill>
                              <a:gsLst>
                                <a:gs pos="0">
                                  <a:srgbClr val="FFFFFF"/>
                                </a:gs>
                                <a:gs pos="100000">
                                  <a:srgbClr val="FFFFFF"/>
                                </a:gs>
                              </a:gsLst>
                              <a:lin ang="5400000" scaled="0"/>
                            </a:gradFill>
                            <a:latin typeface="Cambria Math" panose="02040503050406030204" pitchFamily="18" charset="0"/>
                          </a:rPr>
                          <m:t>𝑌</m:t>
                        </m:r>
                      </m:e>
                      <m:sub>
                        <m:r>
                          <a:rPr lang="en-US" i="1">
                            <a:gradFill>
                              <a:gsLst>
                                <a:gs pos="0">
                                  <a:srgbClr val="FFFFFF"/>
                                </a:gs>
                                <a:gs pos="100000">
                                  <a:srgbClr val="FFFFFF"/>
                                </a:gs>
                              </a:gsLst>
                              <a:lin ang="5400000" scaled="0"/>
                            </a:gradFill>
                            <a:latin typeface="Cambria Math" panose="02040503050406030204" pitchFamily="18" charset="0"/>
                          </a:rPr>
                          <m:t>𝑛𝑒𝑤</m:t>
                        </m:r>
                      </m:sub>
                      <m:sup>
                        <m:r>
                          <a:rPr lang="en-US" i="1">
                            <a:gradFill>
                              <a:gsLst>
                                <a:gs pos="0">
                                  <a:srgbClr val="FFFFFF"/>
                                </a:gs>
                                <a:gs pos="100000">
                                  <a:srgbClr val="FFFFFF"/>
                                </a:gs>
                              </a:gsLst>
                              <a:lin ang="5400000" scaled="0"/>
                            </a:gradFill>
                            <a:latin typeface="Cambria Math" panose="02040503050406030204" pitchFamily="18" charset="0"/>
                          </a:rPr>
                          <m:t>′</m:t>
                        </m:r>
                      </m:sup>
                    </m:sSubSup>
                    <m:r>
                      <a:rPr lang="en-US" i="1">
                        <a:gradFill>
                          <a:gsLst>
                            <a:gs pos="0">
                              <a:srgbClr val="FFFFFF"/>
                            </a:gs>
                            <a:gs pos="100000">
                              <a:srgbClr val="FFFFFF"/>
                            </a:gs>
                          </a:gsLst>
                          <a:lin ang="5400000" scaled="0"/>
                        </a:gradFill>
                        <a:latin typeface="Cambria Math" panose="02040503050406030204" pitchFamily="18" charset="0"/>
                      </a:rPr>
                      <m:t>(</m:t>
                    </m:r>
                    <m:r>
                      <a:rPr lang="en-US" i="1">
                        <a:gradFill>
                          <a:gsLst>
                            <a:gs pos="0">
                              <a:srgbClr val="FFFFFF"/>
                            </a:gs>
                            <a:gs pos="100000">
                              <a:srgbClr val="FFFFFF"/>
                            </a:gs>
                          </a:gsLst>
                          <a:lin ang="5400000" scaled="0"/>
                        </a:gradFill>
                        <a:latin typeface="Cambria Math" panose="02040503050406030204" pitchFamily="18" charset="0"/>
                      </a:rPr>
                      <m:t>𝑡</m:t>
                    </m:r>
                    <m:r>
                      <a:rPr lang="en-US" i="1">
                        <a:gradFill>
                          <a:gsLst>
                            <a:gs pos="0">
                              <a:srgbClr val="FFFFFF"/>
                            </a:gs>
                            <a:gs pos="100000">
                              <a:srgbClr val="FFFFFF"/>
                            </a:gs>
                          </a:gsLst>
                          <a:lin ang="5400000" scaled="0"/>
                        </a:gradFill>
                        <a:latin typeface="Cambria Math" panose="02040503050406030204" pitchFamily="18" charset="0"/>
                      </a:rPr>
                      <m:t>)</m:t>
                    </m:r>
                  </m:oMath>
                </a14:m>
                <a:r>
                  <a:rPr lang="en-US" dirty="0">
                    <a:gradFill>
                      <a:gsLst>
                        <a:gs pos="0">
                          <a:srgbClr val="FFFFFF"/>
                        </a:gs>
                        <a:gs pos="100000">
                          <a:srgbClr val="FFFFFF"/>
                        </a:gs>
                      </a:gsLst>
                      <a:lin ang="5400000" scaled="0"/>
                    </a:gradFill>
                  </a:rPr>
                  <a:t> click-throughs from </a:t>
                </a:r>
              </a:p>
              <a:p>
                <a:pPr algn="ctr" defTabSz="699261" fontAlgn="base">
                  <a:spcBef>
                    <a:spcPct val="0"/>
                  </a:spcBef>
                  <a:spcAft>
                    <a:spcPct val="0"/>
                  </a:spcAft>
                </a:pPr>
                <a:r>
                  <a:rPr lang="en-US" dirty="0">
                    <a:gradFill>
                      <a:gsLst>
                        <a:gs pos="0">
                          <a:srgbClr val="FFFFFF"/>
                        </a:gs>
                        <a:gs pos="100000">
                          <a:srgbClr val="FFFFFF"/>
                        </a:gs>
                      </a:gsLst>
                      <a:lin ang="5400000" scaled="0"/>
                    </a:gradFill>
                  </a:rPr>
                  <a:t>App 1 to App 2</a:t>
                </a: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792768" y="4607263"/>
                <a:ext cx="2065367" cy="1075324"/>
              </a:xfrm>
              <a:prstGeom prst="roundRect">
                <a:avLst/>
              </a:prstGeom>
              <a:blipFill>
                <a:blip r:embed="rId5"/>
                <a:stretch>
                  <a:fillRect/>
                </a:stretch>
              </a:blipFill>
              <a:ln>
                <a:headEnd type="none" w="med" len="med"/>
                <a:tailEnd type="none" w="med" len="med"/>
              </a:ln>
            </p:spPr>
            <p:txBody>
              <a:bodyPr/>
              <a:lstStyle/>
              <a:p>
                <a:r>
                  <a:rPr lang="en-US">
                    <a:noFill/>
                  </a:rPr>
                  <a:t> </a:t>
                </a:r>
              </a:p>
            </p:txBody>
          </p:sp>
        </mc:Fallback>
      </mc:AlternateContent>
      <p:pic>
        <p:nvPicPr>
          <p:cNvPr id="16" name="Picture 15"/>
          <p:cNvPicPr>
            <a:picLocks noChangeAspect="1"/>
          </p:cNvPicPr>
          <p:nvPr/>
        </p:nvPicPr>
        <p:blipFill rotWithShape="1">
          <a:blip r:embed="rId5">
            <a:duotone>
              <a:prstClr val="black"/>
              <a:schemeClr val="accent1">
                <a:tint val="45000"/>
                <a:satMod val="400000"/>
              </a:schemeClr>
            </a:duotone>
            <a:extLst>
              <a:ext uri="{28A0092B-C50C-407E-A947-70E740481C1C}">
                <a14:useLocalDpi xmlns:a14="http://schemas.microsoft.com/office/drawing/2010/main" val="0"/>
              </a:ext>
            </a:extLst>
          </a:blip>
          <a:srcRect l="30303" t="3889" r="33334" b="8244"/>
          <a:stretch/>
        </p:blipFill>
        <p:spPr>
          <a:xfrm>
            <a:off x="2124929" y="4222248"/>
            <a:ext cx="538597" cy="1436261"/>
          </a:xfrm>
          <a:prstGeom prst="rect">
            <a:avLst/>
          </a:prstGeom>
          <a:noFill/>
          <a:ln>
            <a:noFill/>
          </a:ln>
          <a:effectLst>
            <a:outerShdw blurRad="50800" dist="38100" dir="18900000" algn="bl" rotWithShape="0">
              <a:prstClr val="black">
                <a:alpha val="40000"/>
              </a:prstClr>
            </a:outerShdw>
          </a:effectLst>
        </p:spPr>
      </p:pic>
      <p:pic>
        <p:nvPicPr>
          <p:cNvPr id="21" name="Picture 20"/>
          <p:cNvPicPr>
            <a:picLocks noChangeAspect="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3811232" y="1794417"/>
            <a:ext cx="538597" cy="1436261"/>
          </a:xfrm>
          <a:prstGeom prst="rect">
            <a:avLst/>
          </a:prstGeom>
          <a:noFill/>
          <a:ln>
            <a:noFill/>
          </a:ln>
          <a:effectLst>
            <a:outerShdw blurRad="50800" dist="38100" dir="18900000" algn="bl" rotWithShape="0">
              <a:prstClr val="black">
                <a:alpha val="40000"/>
              </a:prstClr>
            </a:outerShdw>
          </a:effectLst>
        </p:spPr>
      </p:pic>
      <p:pic>
        <p:nvPicPr>
          <p:cNvPr id="25" name="Picture 24"/>
          <p:cNvPicPr>
            <a:picLocks noChangeAspect="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l="30303" t="3889" r="33334" b="8244"/>
          <a:stretch/>
        </p:blipFill>
        <p:spPr>
          <a:xfrm>
            <a:off x="1525426" y="4222247"/>
            <a:ext cx="538597" cy="1436261"/>
          </a:xfrm>
          <a:prstGeom prst="rect">
            <a:avLst/>
          </a:prstGeom>
          <a:noFill/>
          <a:ln>
            <a:noFill/>
          </a:ln>
          <a:effectLst>
            <a:outerShdw blurRad="50800" dist="38100" dir="18900000" algn="bl" rotWithShape="0">
              <a:prstClr val="black">
                <a:alpha val="40000"/>
              </a:prstClr>
            </a:outerShdw>
          </a:effectLst>
        </p:spPr>
      </p:pic>
      <p:pic>
        <p:nvPicPr>
          <p:cNvPr id="26" name="Picture 25"/>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30303" t="3889" r="33334" b="8244"/>
          <a:stretch/>
        </p:blipFill>
        <p:spPr>
          <a:xfrm>
            <a:off x="347794" y="4222246"/>
            <a:ext cx="538597" cy="1436261"/>
          </a:xfrm>
          <a:prstGeom prst="rect">
            <a:avLst/>
          </a:prstGeom>
          <a:noFill/>
          <a:ln>
            <a:noFill/>
          </a:ln>
          <a:effectLst>
            <a:outerShdw blurRad="50800" dist="38100" dir="18900000" algn="bl" rotWithShape="0">
              <a:prstClr val="black">
                <a:alpha val="40000"/>
              </a:prstClr>
            </a:outerShdw>
          </a:effectLst>
        </p:spPr>
      </p:pic>
      <p:pic>
        <p:nvPicPr>
          <p:cNvPr id="27" name="Picture 26"/>
          <p:cNvPicPr>
            <a:picLocks noChangeAspect="1"/>
          </p:cNvPicPr>
          <p:nvPr/>
        </p:nvPicPr>
        <p:blipFill rotWithShape="1">
          <a:blip r:embed="rId3">
            <a:duotone>
              <a:prstClr val="black"/>
              <a:schemeClr val="accent3">
                <a:tint val="45000"/>
                <a:satMod val="400000"/>
              </a:schemeClr>
            </a:duotone>
            <a:extLst>
              <a:ext uri="{28A0092B-C50C-407E-A947-70E740481C1C}">
                <a14:useLocalDpi xmlns:a14="http://schemas.microsoft.com/office/drawing/2010/main" val="0"/>
              </a:ext>
            </a:extLst>
          </a:blip>
          <a:srcRect l="30303" t="3889" r="33334" b="8244"/>
          <a:stretch/>
        </p:blipFill>
        <p:spPr>
          <a:xfrm>
            <a:off x="940172" y="4222246"/>
            <a:ext cx="538597" cy="1436261"/>
          </a:xfrm>
          <a:prstGeom prst="rect">
            <a:avLst/>
          </a:prstGeom>
          <a:noFill/>
          <a:ln>
            <a:noFill/>
          </a:ln>
          <a:effectLst>
            <a:outerShdw blurRad="50800" dist="38100" dir="18900000" algn="bl" rotWithShape="0">
              <a:prstClr val="black">
                <a:alpha val="40000"/>
              </a:prstClr>
            </a:outerShdw>
          </a:effectLst>
        </p:spPr>
      </p:pic>
      <mc:AlternateContent xmlns:mc="http://schemas.openxmlformats.org/markup-compatibility/2006" xmlns:a14="http://schemas.microsoft.com/office/drawing/2010/main">
        <mc:Choice Requires="a14">
          <p:sp>
            <p:nvSpPr>
              <p:cNvPr id="28" name="TextBox 27"/>
              <p:cNvSpPr txBox="1"/>
              <p:nvPr/>
            </p:nvSpPr>
            <p:spPr>
              <a:xfrm>
                <a:off x="4757203" y="3440119"/>
                <a:ext cx="4420546" cy="2668918"/>
              </a:xfrm>
              <a:prstGeom prst="rect">
                <a:avLst/>
              </a:prstGeom>
              <a:noFill/>
            </p:spPr>
            <p:txBody>
              <a:bodyPr wrap="square" lIns="137148" tIns="109719" rIns="137148" bIns="109719" rtlCol="0">
                <a:spAutoFit/>
              </a:bodyPr>
              <a:lstStyle/>
              <a:p>
                <a:pPr>
                  <a:lnSpc>
                    <a:spcPct val="90000"/>
                  </a:lnSpc>
                  <a:spcAft>
                    <a:spcPts val="450"/>
                  </a:spcAft>
                </a:pPr>
                <a:r>
                  <a:rPr lang="en-US" sz="2400" b="1" dirty="0">
                    <a:gradFill>
                      <a:gsLst>
                        <a:gs pos="2917">
                          <a:schemeClr val="tx1"/>
                        </a:gs>
                        <a:gs pos="30000">
                          <a:schemeClr val="tx1"/>
                        </a:gs>
                      </a:gsLst>
                      <a:lin ang="5400000" scaled="0"/>
                    </a:gradFill>
                    <a:latin typeface="+mj-lt"/>
                  </a:rPr>
                  <a:t>If demand for App 2 remains constant</a:t>
                </a:r>
                <a:r>
                  <a:rPr lang="en-US" sz="2400" dirty="0">
                    <a:gradFill>
                      <a:gsLst>
                        <a:gs pos="2917">
                          <a:schemeClr val="tx1"/>
                        </a:gs>
                        <a:gs pos="30000">
                          <a:schemeClr val="tx1"/>
                        </a:gs>
                      </a:gsLst>
                      <a:lin ang="5400000" scaled="0"/>
                    </a:gradFill>
                    <a:latin typeface="+mj-lt"/>
                  </a:rPr>
                  <a:t>, additional views to App 2 would not have happened had these new users not visited App 1. </a:t>
                </a:r>
              </a:p>
              <a:p>
                <a:pPr>
                  <a:lnSpc>
                    <a:spcPct val="90000"/>
                  </a:lnSpc>
                  <a:spcAft>
                    <a:spcPts val="450"/>
                  </a:spcAft>
                </a:pPr>
                <a14:m>
                  <m:oMathPara xmlns:m="http://schemas.openxmlformats.org/officeDocument/2006/math">
                    <m:oMathParaPr>
                      <m:jc m:val="centerGroup"/>
                    </m:oMathParaPr>
                    <m:oMath xmlns:m="http://schemas.openxmlformats.org/officeDocument/2006/math">
                      <m:r>
                        <a:rPr lang="en-US" sz="2400" i="1" dirty="0">
                          <a:gradFill>
                            <a:gsLst>
                              <a:gs pos="2917">
                                <a:schemeClr val="tx1"/>
                              </a:gs>
                              <a:gs pos="30000">
                                <a:schemeClr val="tx1"/>
                              </a:gs>
                            </a:gsLst>
                            <a:lin ang="5400000" scaled="0"/>
                          </a:gradFill>
                          <a:latin typeface="Cambria Math" panose="02040503050406030204" pitchFamily="18" charset="0"/>
                        </a:rPr>
                        <m:t>𝐶𝑎𝑢𝑠𝑎𝑙</m:t>
                      </m:r>
                      <m:r>
                        <a:rPr lang="en-US" sz="2400" i="1" dirty="0">
                          <a:gradFill>
                            <a:gsLst>
                              <a:gs pos="2917">
                                <a:schemeClr val="tx1"/>
                              </a:gs>
                              <a:gs pos="30000">
                                <a:schemeClr val="tx1"/>
                              </a:gs>
                            </a:gsLst>
                            <a:lin ang="5400000" scaled="0"/>
                          </a:gradFill>
                          <a:latin typeface="Cambria Math" panose="02040503050406030204" pitchFamily="18" charset="0"/>
                        </a:rPr>
                        <m:t> </m:t>
                      </m:r>
                      <m:r>
                        <a:rPr lang="en-US" sz="2400" i="1" dirty="0">
                          <a:gradFill>
                            <a:gsLst>
                              <a:gs pos="2917">
                                <a:schemeClr val="tx1"/>
                              </a:gs>
                              <a:gs pos="30000">
                                <a:schemeClr val="tx1"/>
                              </a:gs>
                            </a:gsLst>
                            <a:lin ang="5400000" scaled="0"/>
                          </a:gradFill>
                          <a:latin typeface="Cambria Math" panose="02040503050406030204" pitchFamily="18" charset="0"/>
                        </a:rPr>
                        <m:t>𝑐𝑙𝑖𝑐𝑘𝑠</m:t>
                      </m:r>
                      <m:r>
                        <a:rPr lang="en-US" sz="2400" i="1" dirty="0">
                          <a:gradFill>
                            <a:gsLst>
                              <a:gs pos="2917">
                                <a:schemeClr val="tx1"/>
                              </a:gs>
                              <a:gs pos="30000">
                                <a:schemeClr val="tx1"/>
                              </a:gs>
                            </a:gsLst>
                            <a:lin ang="5400000" scaled="0"/>
                          </a:gradFill>
                          <a:latin typeface="Cambria Math" panose="02040503050406030204" pitchFamily="18" charset="0"/>
                        </a:rPr>
                        <m:t> =</m:t>
                      </m:r>
                      <m:sSubSup>
                        <m:sSubSupPr>
                          <m:ctrlPr>
                            <a:rPr lang="en-US" sz="2400" i="1">
                              <a:gradFill>
                                <a:gsLst>
                                  <a:gs pos="2917">
                                    <a:schemeClr val="tx1"/>
                                  </a:gs>
                                  <a:gs pos="30000">
                                    <a:schemeClr val="tx1"/>
                                  </a:gs>
                                </a:gsLst>
                                <a:lin ang="5400000" scaled="0"/>
                              </a:gradFill>
                              <a:latin typeface="Cambria Math" panose="02040503050406030204" pitchFamily="18" charset="0"/>
                            </a:rPr>
                          </m:ctrlPr>
                        </m:sSubSupPr>
                        <m:e>
                          <m:r>
                            <a:rPr lang="en-US" sz="2400" i="1">
                              <a:gradFill>
                                <a:gsLst>
                                  <a:gs pos="2917">
                                    <a:schemeClr val="tx1"/>
                                  </a:gs>
                                  <a:gs pos="30000">
                                    <a:schemeClr val="tx1"/>
                                  </a:gs>
                                </a:gsLst>
                                <a:lin ang="5400000" scaled="0"/>
                              </a:gradFill>
                              <a:latin typeface="Cambria Math" panose="02040503050406030204" pitchFamily="18" charset="0"/>
                            </a:rPr>
                            <m:t>𝑌</m:t>
                          </m:r>
                        </m:e>
                        <m:sub>
                          <m:r>
                            <a:rPr lang="en-US" sz="2400" i="1">
                              <a:gradFill>
                                <a:gsLst>
                                  <a:gs pos="2917">
                                    <a:schemeClr val="tx1"/>
                                  </a:gs>
                                  <a:gs pos="30000">
                                    <a:schemeClr val="tx1"/>
                                  </a:gs>
                                </a:gsLst>
                                <a:lin ang="5400000" scaled="0"/>
                              </a:gradFill>
                              <a:latin typeface="Cambria Math" panose="02040503050406030204" pitchFamily="18" charset="0"/>
                            </a:rPr>
                            <m:t>𝑛𝑒𝑤</m:t>
                          </m:r>
                        </m:sub>
                        <m:sup>
                          <m:r>
                            <a:rPr lang="en-US" sz="2400" i="1">
                              <a:gradFill>
                                <a:gsLst>
                                  <a:gs pos="2917">
                                    <a:schemeClr val="tx1"/>
                                  </a:gs>
                                  <a:gs pos="30000">
                                    <a:schemeClr val="tx1"/>
                                  </a:gs>
                                </a:gsLst>
                                <a:lin ang="5400000" scaled="0"/>
                              </a:gradFill>
                              <a:latin typeface="Cambria Math" panose="02040503050406030204" pitchFamily="18" charset="0"/>
                            </a:rPr>
                            <m:t>′</m:t>
                          </m:r>
                        </m:sup>
                      </m:sSubSup>
                      <m:d>
                        <m:dPr>
                          <m:ctrlPr>
                            <a:rPr lang="en-US" sz="2400" i="1">
                              <a:gradFill>
                                <a:gsLst>
                                  <a:gs pos="2917">
                                    <a:schemeClr val="tx1"/>
                                  </a:gs>
                                  <a:gs pos="30000">
                                    <a:schemeClr val="tx1"/>
                                  </a:gs>
                                </a:gsLst>
                                <a:lin ang="5400000" scaled="0"/>
                              </a:gradFill>
                              <a:latin typeface="Cambria Math" panose="02040503050406030204" pitchFamily="18" charset="0"/>
                            </a:rPr>
                          </m:ctrlPr>
                        </m:dPr>
                        <m:e>
                          <m:r>
                            <a:rPr lang="en-US" sz="2400" i="1">
                              <a:gradFill>
                                <a:gsLst>
                                  <a:gs pos="2917">
                                    <a:schemeClr val="tx1"/>
                                  </a:gs>
                                  <a:gs pos="30000">
                                    <a:schemeClr val="tx1"/>
                                  </a:gs>
                                </a:gsLst>
                                <a:lin ang="5400000" scaled="0"/>
                              </a:gradFill>
                              <a:latin typeface="Cambria Math" panose="02040503050406030204" pitchFamily="18" charset="0"/>
                            </a:rPr>
                            <m:t>𝑡</m:t>
                          </m:r>
                        </m:e>
                      </m:d>
                      <m:r>
                        <a:rPr lang="en-US" sz="2400" i="1">
                          <a:gradFill>
                            <a:gsLst>
                              <a:gs pos="2917">
                                <a:schemeClr val="tx1"/>
                              </a:gs>
                              <a:gs pos="30000">
                                <a:schemeClr val="tx1"/>
                              </a:gs>
                            </a:gsLst>
                            <a:lin ang="5400000" scaled="0"/>
                          </a:gradFill>
                          <a:latin typeface="Cambria Math" panose="02040503050406030204" pitchFamily="18" charset="0"/>
                        </a:rPr>
                        <m:t>−</m:t>
                      </m:r>
                      <m:sSub>
                        <m:sSubPr>
                          <m:ctrlPr>
                            <a:rPr lang="en-US" sz="2400" i="1">
                              <a:gradFill>
                                <a:gsLst>
                                  <a:gs pos="2917">
                                    <a:schemeClr val="tx1"/>
                                  </a:gs>
                                  <a:gs pos="30000">
                                    <a:schemeClr val="tx1"/>
                                  </a:gs>
                                </a:gsLst>
                                <a:lin ang="5400000" scaled="0"/>
                              </a:gradFill>
                              <a:latin typeface="Cambria Math" panose="02040503050406030204" pitchFamily="18" charset="0"/>
                            </a:rPr>
                          </m:ctrlPr>
                        </m:sSubPr>
                        <m:e>
                          <m:r>
                            <a:rPr lang="en-US" sz="2400" i="1">
                              <a:gradFill>
                                <a:gsLst>
                                  <a:gs pos="2917">
                                    <a:schemeClr val="tx1"/>
                                  </a:gs>
                                  <a:gs pos="30000">
                                    <a:schemeClr val="tx1"/>
                                  </a:gs>
                                </a:gsLst>
                                <a:lin ang="5400000" scaled="0"/>
                              </a:gradFill>
                              <a:latin typeface="Cambria Math" panose="02040503050406030204" pitchFamily="18" charset="0"/>
                            </a:rPr>
                            <m:t>𝑌</m:t>
                          </m:r>
                        </m:e>
                        <m:sub>
                          <m:r>
                            <a:rPr lang="en-US" sz="2400" i="1">
                              <a:gradFill>
                                <a:gsLst>
                                  <a:gs pos="2917">
                                    <a:schemeClr val="tx1"/>
                                  </a:gs>
                                  <a:gs pos="30000">
                                    <a:schemeClr val="tx1"/>
                                  </a:gs>
                                </a:gsLst>
                                <a:lin ang="5400000" scaled="0"/>
                              </a:gradFill>
                              <a:latin typeface="Cambria Math" panose="02040503050406030204" pitchFamily="18" charset="0"/>
                            </a:rPr>
                            <m:t>𝑜𝑙𝑑</m:t>
                          </m:r>
                        </m:sub>
                      </m:sSub>
                      <m:r>
                        <a:rPr lang="en-US" sz="2400" i="1">
                          <a:gradFill>
                            <a:gsLst>
                              <a:gs pos="2917">
                                <a:schemeClr val="tx1"/>
                              </a:gs>
                              <a:gs pos="30000">
                                <a:schemeClr val="tx1"/>
                              </a:gs>
                            </a:gsLst>
                            <a:lin ang="5400000" scaled="0"/>
                          </a:gradFill>
                          <a:latin typeface="Cambria Math" panose="02040503050406030204" pitchFamily="18" charset="0"/>
                        </a:rPr>
                        <m:t>(</m:t>
                      </m:r>
                      <m:r>
                        <a:rPr lang="en-US" sz="2400" i="1">
                          <a:gradFill>
                            <a:gsLst>
                              <a:gs pos="2917">
                                <a:schemeClr val="tx1"/>
                              </a:gs>
                              <a:gs pos="30000">
                                <a:schemeClr val="tx1"/>
                              </a:gs>
                            </a:gsLst>
                            <a:lin ang="5400000" scaled="0"/>
                          </a:gradFill>
                          <a:latin typeface="Cambria Math" panose="02040503050406030204" pitchFamily="18" charset="0"/>
                        </a:rPr>
                        <m:t>𝑡</m:t>
                      </m:r>
                      <m:r>
                        <a:rPr lang="en-US" sz="2400" i="1">
                          <a:gradFill>
                            <a:gsLst>
                              <a:gs pos="2917">
                                <a:schemeClr val="tx1"/>
                              </a:gs>
                              <a:gs pos="30000">
                                <a:schemeClr val="tx1"/>
                              </a:gs>
                            </a:gsLst>
                            <a:lin ang="5400000" scaled="0"/>
                          </a:gradFill>
                          <a:latin typeface="Cambria Math" panose="02040503050406030204" pitchFamily="18" charset="0"/>
                        </a:rPr>
                        <m:t>−1)</m:t>
                      </m:r>
                    </m:oMath>
                  </m:oMathPara>
                </a14:m>
                <a:endParaRPr lang="en-US" sz="2400" dirty="0">
                  <a:gradFill>
                    <a:gsLst>
                      <a:gs pos="2917">
                        <a:schemeClr val="tx1"/>
                      </a:gs>
                      <a:gs pos="30000">
                        <a:schemeClr val="tx1"/>
                      </a:gs>
                    </a:gsLst>
                    <a:lin ang="5400000" scaled="0"/>
                  </a:gradFill>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757203" y="3440119"/>
                <a:ext cx="4420546" cy="2668918"/>
              </a:xfrm>
              <a:prstGeom prst="rect">
                <a:avLst/>
              </a:prstGeom>
              <a:blipFill>
                <a:blip r:embed="rId6"/>
                <a:stretch>
                  <a:fillRect/>
                </a:stretch>
              </a:blipFill>
            </p:spPr>
            <p:txBody>
              <a:bodyPr/>
              <a:lstStyle/>
              <a:p>
                <a:r>
                  <a:rPr lang="en-US">
                    <a:noFill/>
                  </a:rPr>
                  <a:t> </a:t>
                </a:r>
              </a:p>
            </p:txBody>
          </p:sp>
        </mc:Fallback>
      </mc:AlternateContent>
      <p:sp>
        <p:nvSpPr>
          <p:cNvPr id="3" name="TextBox 2"/>
          <p:cNvSpPr txBox="1"/>
          <p:nvPr/>
        </p:nvSpPr>
        <p:spPr>
          <a:xfrm rot="18951216">
            <a:off x="2295471" y="3191709"/>
            <a:ext cx="1725935" cy="720179"/>
          </a:xfrm>
          <a:prstGeom prst="rect">
            <a:avLst/>
          </a:prstGeom>
          <a:noFill/>
        </p:spPr>
        <p:txBody>
          <a:bodyPr wrap="square" lIns="137148" tIns="109719" rIns="137148" bIns="109719" rtlCol="0">
            <a:spAutoFit/>
          </a:bodyPr>
          <a:lstStyle/>
          <a:p>
            <a:pPr algn="ctr">
              <a:lnSpc>
                <a:spcPct val="90000"/>
              </a:lnSpc>
              <a:spcAft>
                <a:spcPts val="450"/>
              </a:spcAft>
            </a:pPr>
            <a:r>
              <a:rPr lang="en-US" dirty="0">
                <a:gradFill>
                  <a:gsLst>
                    <a:gs pos="2917">
                      <a:schemeClr val="tx1"/>
                    </a:gs>
                    <a:gs pos="30000">
                      <a:schemeClr val="tx1"/>
                    </a:gs>
                  </a:gsLst>
                  <a:lin ang="5400000" scaled="0"/>
                </a:gradFill>
              </a:rPr>
              <a:t> Spike in visits to App 1</a:t>
            </a:r>
          </a:p>
        </p:txBody>
      </p:sp>
      <p:sp>
        <p:nvSpPr>
          <p:cNvPr id="17" name="TextBox 16"/>
          <p:cNvSpPr txBox="1"/>
          <p:nvPr/>
        </p:nvSpPr>
        <p:spPr>
          <a:xfrm>
            <a:off x="4510881" y="6348236"/>
            <a:ext cx="381000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Sharma-Hofman-Watts (2015)</a:t>
            </a:r>
          </a:p>
        </p:txBody>
      </p:sp>
    </p:spTree>
    <p:extLst>
      <p:ext uri="{BB962C8B-B14F-4D97-AF65-F5344CB8AC3E}">
        <p14:creationId xmlns:p14="http://schemas.microsoft.com/office/powerpoint/2010/main" val="2362434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p:txBody>
              <a:bodyPr/>
              <a:lstStyle/>
              <a:p>
                <a:r>
                  <a:rPr lang="en-US" dirty="0"/>
                  <a:t>To compute Causal CTR of Visits to App1 on Visits to App2:</a:t>
                </a:r>
              </a:p>
              <a:p>
                <a:pPr marL="428568" indent="-428568">
                  <a:buFont typeface="Arial" panose="020B0604020202020204" pitchFamily="34" charset="0"/>
                  <a:buChar char="•"/>
                </a:pPr>
                <a:r>
                  <a:rPr lang="en-US" sz="2100" dirty="0"/>
                  <a:t>Compare observed effect of external event separately on Visits to App1, and on Rec. Clicks to App2. </a:t>
                </a:r>
              </a:p>
              <a:p>
                <a:pPr marL="428568" indent="-428568">
                  <a:buFont typeface="Arial" panose="020B0604020202020204" pitchFamily="34" charset="0"/>
                  <a:buChar char="•"/>
                </a:pPr>
                <a:r>
                  <a:rPr lang="en-US" sz="2100" dirty="0"/>
                  <a:t>Causal click-through rate =</a:t>
                </a:r>
                <a14:m>
                  <m:oMath xmlns:m="http://schemas.openxmlformats.org/officeDocument/2006/math">
                    <m:f>
                      <m:fPr>
                        <m:ctrlPr>
                          <a:rPr lang="en-US" sz="2100" i="1">
                            <a:latin typeface="Cambria Math" panose="02040503050406030204" pitchFamily="18" charset="0"/>
                          </a:rPr>
                        </m:ctrlPr>
                      </m:fPr>
                      <m:num>
                        <m:r>
                          <m:rPr>
                            <m:nor/>
                          </m:rPr>
                          <a:rPr lang="el-GR" sz="2100" dirty="0"/>
                          <m:t>Δ</m:t>
                        </m:r>
                        <m:r>
                          <m:rPr>
                            <m:nor/>
                          </m:rPr>
                          <a:rPr lang="en-US" sz="2100" dirty="0"/>
                          <m:t>(</m:t>
                        </m:r>
                        <m:r>
                          <m:rPr>
                            <m:nor/>
                          </m:rPr>
                          <a:rPr lang="en-US" sz="2100" dirty="0"/>
                          <m:t>Rec</m:t>
                        </m:r>
                        <m:r>
                          <m:rPr>
                            <m:nor/>
                          </m:rPr>
                          <a:rPr lang="en-US" sz="2100" dirty="0"/>
                          <m:t>. </m:t>
                        </m:r>
                        <m:r>
                          <m:rPr>
                            <m:nor/>
                          </m:rPr>
                          <a:rPr lang="en-US" sz="2100" dirty="0"/>
                          <m:t>Click</m:t>
                        </m:r>
                        <m:r>
                          <m:rPr>
                            <m:nor/>
                          </m:rPr>
                          <a:rPr lang="en-US" sz="2100" dirty="0"/>
                          <m:t>−</m:t>
                        </m:r>
                        <m:r>
                          <m:rPr>
                            <m:nor/>
                          </m:rPr>
                          <a:rPr lang="en-US" sz="2100" dirty="0"/>
                          <m:t>throughs</m:t>
                        </m:r>
                        <m:r>
                          <m:rPr>
                            <m:nor/>
                          </m:rPr>
                          <a:rPr lang="en-US" sz="2100" dirty="0"/>
                          <m:t> </m:t>
                        </m:r>
                        <m:r>
                          <m:rPr>
                            <m:nor/>
                          </m:rPr>
                          <a:rPr lang="en-US" sz="2100" dirty="0"/>
                          <m:t>from</m:t>
                        </m:r>
                        <m:r>
                          <m:rPr>
                            <m:nor/>
                          </m:rPr>
                          <a:rPr lang="en-US" sz="2100" dirty="0"/>
                          <m:t> </m:t>
                        </m:r>
                        <m:r>
                          <m:rPr>
                            <m:nor/>
                          </m:rPr>
                          <a:rPr lang="en-US" sz="2100" dirty="0"/>
                          <m:t>App</m:t>
                        </m:r>
                        <m:r>
                          <m:rPr>
                            <m:nor/>
                          </m:rPr>
                          <a:rPr lang="en-US" sz="2100" dirty="0"/>
                          <m:t>1 </m:t>
                        </m:r>
                        <m:r>
                          <m:rPr>
                            <m:nor/>
                          </m:rPr>
                          <a:rPr lang="en-US" sz="2100" dirty="0"/>
                          <m:t>to</m:t>
                        </m:r>
                        <m:r>
                          <m:rPr>
                            <m:nor/>
                          </m:rPr>
                          <a:rPr lang="en-US" sz="2100" dirty="0"/>
                          <m:t> </m:t>
                        </m:r>
                        <m:r>
                          <m:rPr>
                            <m:nor/>
                          </m:rPr>
                          <a:rPr lang="en-US" sz="2100" dirty="0"/>
                          <m:t>App</m:t>
                        </m:r>
                        <m:r>
                          <m:rPr>
                            <m:nor/>
                          </m:rPr>
                          <a:rPr lang="en-US" sz="2100" dirty="0"/>
                          <m:t>2)</m:t>
                        </m:r>
                      </m:num>
                      <m:den>
                        <m:r>
                          <m:rPr>
                            <m:nor/>
                          </m:rPr>
                          <a:rPr lang="el-GR" sz="2100" dirty="0"/>
                          <m:t>Δ</m:t>
                        </m:r>
                        <m:r>
                          <m:rPr>
                            <m:nor/>
                          </m:rPr>
                          <a:rPr lang="en-US" sz="2100" dirty="0"/>
                          <m:t>(</m:t>
                        </m:r>
                        <m:r>
                          <m:rPr>
                            <m:nor/>
                          </m:rPr>
                          <a:rPr lang="en-US" sz="2100" dirty="0"/>
                          <m:t>Visits</m:t>
                        </m:r>
                        <m:r>
                          <m:rPr>
                            <m:nor/>
                          </m:rPr>
                          <a:rPr lang="en-US" sz="2100" dirty="0"/>
                          <m:t> </m:t>
                        </m:r>
                        <m:r>
                          <m:rPr>
                            <m:nor/>
                          </m:rPr>
                          <a:rPr lang="en-US" sz="2100" dirty="0"/>
                          <m:t>to</m:t>
                        </m:r>
                        <m:r>
                          <m:rPr>
                            <m:nor/>
                          </m:rPr>
                          <a:rPr lang="en-US" sz="2100" dirty="0"/>
                          <m:t> </m:t>
                        </m:r>
                        <m:r>
                          <m:rPr>
                            <m:nor/>
                          </m:rPr>
                          <a:rPr lang="en-US" sz="2100" dirty="0"/>
                          <m:t>App</m:t>
                        </m:r>
                        <m:r>
                          <m:rPr>
                            <m:nor/>
                          </m:rPr>
                          <a:rPr lang="en-US" sz="2100" dirty="0"/>
                          <m:t>1)</m:t>
                        </m:r>
                      </m:den>
                    </m:f>
                  </m:oMath>
                </a14:m>
                <a:r>
                  <a:rPr lang="en-US" dirty="0"/>
                  <a:t> </a:t>
                </a:r>
              </a:p>
              <a:p>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blipFill>
                <a:blip r:embed="rId2"/>
                <a:stretch>
                  <a:fillRect b="-43191"/>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Exploiting sudden variation in traffic to App 1</a:t>
            </a:r>
          </a:p>
        </p:txBody>
      </p:sp>
      <p:sp>
        <p:nvSpPr>
          <p:cNvPr id="2" name="Slide Number Placeholder 1"/>
          <p:cNvSpPr>
            <a:spLocks noGrp="1"/>
          </p:cNvSpPr>
          <p:nvPr>
            <p:ph type="sldNum" sz="quarter" idx="11"/>
          </p:nvPr>
        </p:nvSpPr>
        <p:spPr/>
        <p:txBody>
          <a:bodyPr/>
          <a:lstStyle/>
          <a:p>
            <a:fld id="{34990F19-4AF9-4079-9E3A-38E608497707}" type="slidenum">
              <a:rPr lang="en-US" smtClean="0"/>
              <a:t>96</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557" y="4183004"/>
            <a:ext cx="7057384" cy="1750231"/>
          </a:xfrm>
          <a:prstGeom prst="rect">
            <a:avLst/>
          </a:prstGeom>
        </p:spPr>
      </p:pic>
      <p:cxnSp>
        <p:nvCxnSpPr>
          <p:cNvPr id="3" name="Straight Connector 2"/>
          <p:cNvCxnSpPr/>
          <p:nvPr/>
        </p:nvCxnSpPr>
        <p:spPr>
          <a:xfrm>
            <a:off x="5234732" y="4125858"/>
            <a:ext cx="0" cy="800032"/>
          </a:xfrm>
          <a:prstGeom prst="line">
            <a:avLst/>
          </a:prstGeom>
          <a:ln w="762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20523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82EB5-9508-48D1-8A84-CB15823DA568}"/>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E71B7D4-8EE5-414D-A18D-6DC046EE18A6}"/>
              </a:ext>
            </a:extLst>
          </p:cNvPr>
          <p:cNvSpPr>
            <a:spLocks noGrp="1"/>
          </p:cNvSpPr>
          <p:nvPr>
            <p:ph type="title"/>
          </p:nvPr>
        </p:nvSpPr>
        <p:spPr/>
        <p:txBody>
          <a:bodyPr/>
          <a:lstStyle/>
          <a:p>
            <a:r>
              <a:rPr lang="en-US" dirty="0"/>
              <a:t>More generally…</a:t>
            </a:r>
          </a:p>
        </p:txBody>
      </p:sp>
      <p:sp>
        <p:nvSpPr>
          <p:cNvPr id="4" name="Slide Number Placeholder 3">
            <a:extLst>
              <a:ext uri="{FF2B5EF4-FFF2-40B4-BE49-F238E27FC236}">
                <a16:creationId xmlns:a16="http://schemas.microsoft.com/office/drawing/2014/main" id="{3C9C65C8-EE36-4FAC-863A-DDAEBA17D8B8}"/>
              </a:ext>
            </a:extLst>
          </p:cNvPr>
          <p:cNvSpPr>
            <a:spLocks noGrp="1"/>
          </p:cNvSpPr>
          <p:nvPr>
            <p:ph type="sldNum" sz="quarter" idx="11"/>
          </p:nvPr>
        </p:nvSpPr>
        <p:spPr/>
        <p:txBody>
          <a:bodyPr/>
          <a:lstStyle/>
          <a:p>
            <a:fld id="{34990F19-4AF9-4079-9E3A-38E608497707}" type="slidenum">
              <a:rPr lang="en-US" smtClean="0"/>
              <a:t>97</a:t>
            </a:fld>
            <a:endParaRPr lang="en-US"/>
          </a:p>
        </p:txBody>
      </p:sp>
      <mc:AlternateContent xmlns:mc="http://schemas.openxmlformats.org/markup-compatibility/2006">
        <mc:Choice xmlns:a14="http://schemas.microsoft.com/office/drawing/2010/main" Requires="a14">
          <p:sp>
            <p:nvSpPr>
              <p:cNvPr id="5" name="Text Placeholder 3">
                <a:extLst>
                  <a:ext uri="{FF2B5EF4-FFF2-40B4-BE49-F238E27FC236}">
                    <a16:creationId xmlns:a16="http://schemas.microsoft.com/office/drawing/2014/main" id="{E8C3D63F-12D0-439A-A353-D3628E1BEF20}"/>
                  </a:ext>
                </a:extLst>
              </p:cNvPr>
              <p:cNvSpPr txBox="1">
                <a:spLocks/>
              </p:cNvSpPr>
              <p:nvPr/>
            </p:nvSpPr>
            <p:spPr>
              <a:xfrm>
                <a:off x="5031520" y="5555188"/>
                <a:ext cx="2532958" cy="983723"/>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15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35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br>
                  <a:rPr lang="en-US" dirty="0"/>
                </a:b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smtClean="0">
                          <a:latin typeface="Cambria Math" panose="02040503050406030204" pitchFamily="18" charset="0"/>
                        </a:rPr>
                        <m:t>𝑍</m:t>
                      </m:r>
                      <m:r>
                        <a:rPr lang="en-US" i="1" smtClean="0">
                          <a:latin typeface="Cambria Math" panose="02040503050406030204" pitchFamily="18" charset="0"/>
                        </a:rPr>
                        <m:t> ∐ </m:t>
                      </m:r>
                      <m:r>
                        <a:rPr lang="en-US" i="1" smtClean="0">
                          <a:latin typeface="Cambria Math" panose="02040503050406030204" pitchFamily="18" charset="0"/>
                          <a:ea typeface="Cambria Math" panose="02040503050406030204" pitchFamily="18" charset="0"/>
                        </a:rPr>
                        <m:t>𝑌</m:t>
                      </m:r>
                      <m:r>
                        <a:rPr lang="en-US" i="1" smtClean="0">
                          <a:latin typeface="Cambria Math" panose="02040503050406030204" pitchFamily="18" charset="0"/>
                          <a:ea typeface="Cambria Math" panose="02040503050406030204" pitchFamily="18" charset="0"/>
                        </a:rPr>
                        <m:t> | </m:t>
                      </m:r>
                      <m:r>
                        <a:rPr lang="en-US" i="1" smtClean="0">
                          <a:latin typeface="Cambria Math" panose="02040503050406030204" pitchFamily="18" charset="0"/>
                          <a:ea typeface="Cambria Math" panose="02040503050406030204" pitchFamily="18" charset="0"/>
                        </a:rPr>
                        <m:t>𝑋</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𝑈</m:t>
                      </m:r>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 name="Text Placeholder 3">
                <a:extLst>
                  <a:ext uri="{FF2B5EF4-FFF2-40B4-BE49-F238E27FC236}">
                    <a16:creationId xmlns:a16="http://schemas.microsoft.com/office/drawing/2014/main" id="{E8C3D63F-12D0-439A-A353-D3628E1BEF20}"/>
                  </a:ext>
                </a:extLst>
              </p:cNvPr>
              <p:cNvSpPr txBox="1">
                <a:spLocks noRot="1" noChangeAspect="1" noMove="1" noResize="1" noEditPoints="1" noAdjustHandles="1" noChangeArrowheads="1" noChangeShapeType="1" noTextEdit="1"/>
              </p:cNvSpPr>
              <p:nvPr/>
            </p:nvSpPr>
            <p:spPr>
              <a:xfrm>
                <a:off x="5031520" y="5555188"/>
                <a:ext cx="2532958" cy="983723"/>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12CE84D3-7467-4B19-8BEB-03F39FE70D7B}"/>
              </a:ext>
            </a:extLst>
          </p:cNvPr>
          <p:cNvSpPr/>
          <p:nvPr/>
        </p:nvSpPr>
        <p:spPr>
          <a:xfrm flipH="1">
            <a:off x="2876910" y="3692059"/>
            <a:ext cx="2529051"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rgbClr val="F0F0F0"/>
                </a:solidFill>
              </a:rPr>
              <a:t>Cause (X)</a:t>
            </a:r>
          </a:p>
        </p:txBody>
      </p:sp>
      <p:sp>
        <p:nvSpPr>
          <p:cNvPr id="7" name="Oval 6">
            <a:extLst>
              <a:ext uri="{FF2B5EF4-FFF2-40B4-BE49-F238E27FC236}">
                <a16:creationId xmlns:a16="http://schemas.microsoft.com/office/drawing/2014/main" id="{01E7918C-1400-49BE-84B7-2946399BA383}"/>
              </a:ext>
            </a:extLst>
          </p:cNvPr>
          <p:cNvSpPr/>
          <p:nvPr/>
        </p:nvSpPr>
        <p:spPr>
          <a:xfrm flipH="1">
            <a:off x="6824476" y="3692059"/>
            <a:ext cx="2124940"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Outcome (Y)</a:t>
            </a:r>
          </a:p>
        </p:txBody>
      </p:sp>
      <p:cxnSp>
        <p:nvCxnSpPr>
          <p:cNvPr id="8" name="Straight Arrow Connector 7">
            <a:extLst>
              <a:ext uri="{FF2B5EF4-FFF2-40B4-BE49-F238E27FC236}">
                <a16:creationId xmlns:a16="http://schemas.microsoft.com/office/drawing/2014/main" id="{E55183D5-8CDE-476A-BEDD-4AE0BAE2BA1E}"/>
              </a:ext>
            </a:extLst>
          </p:cNvPr>
          <p:cNvCxnSpPr>
            <a:cxnSpLocks/>
            <a:stCxn id="6" idx="2"/>
            <a:endCxn id="7" idx="6"/>
          </p:cNvCxnSpPr>
          <p:nvPr/>
        </p:nvCxnSpPr>
        <p:spPr>
          <a:xfrm>
            <a:off x="5405961" y="4331814"/>
            <a:ext cx="14185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E5AEC83-1E2E-4A12-A2EC-C5BB67227A82}"/>
              </a:ext>
            </a:extLst>
          </p:cNvPr>
          <p:cNvSpPr/>
          <p:nvPr/>
        </p:nvSpPr>
        <p:spPr>
          <a:xfrm flipH="1">
            <a:off x="4568146" y="1772797"/>
            <a:ext cx="2605634" cy="1279509"/>
          </a:xfrm>
          <a:prstGeom prst="ellipse">
            <a:avLst/>
          </a:prstGeom>
          <a:solidFill>
            <a:schemeClr val="bg2">
              <a:lumMod val="50000"/>
            </a:schemeClr>
          </a:solidFill>
          <a:ln>
            <a:prstDash val="dash"/>
          </a:ln>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Unobserved Confounders (U)</a:t>
            </a:r>
          </a:p>
        </p:txBody>
      </p:sp>
      <p:cxnSp>
        <p:nvCxnSpPr>
          <p:cNvPr id="10" name="Straight Arrow Connector 9">
            <a:extLst>
              <a:ext uri="{FF2B5EF4-FFF2-40B4-BE49-F238E27FC236}">
                <a16:creationId xmlns:a16="http://schemas.microsoft.com/office/drawing/2014/main" id="{9E3C9589-E5FF-4BFD-A80C-733096676843}"/>
              </a:ext>
            </a:extLst>
          </p:cNvPr>
          <p:cNvCxnSpPr>
            <a:cxnSpLocks/>
            <a:stCxn id="9" idx="5"/>
            <a:endCxn id="6" idx="0"/>
          </p:cNvCxnSpPr>
          <p:nvPr/>
        </p:nvCxnSpPr>
        <p:spPr>
          <a:xfrm flipH="1">
            <a:off x="4141435" y="2864926"/>
            <a:ext cx="808297"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1D9969-D019-4115-BC1C-E4F23B67FCDD}"/>
              </a:ext>
            </a:extLst>
          </p:cNvPr>
          <p:cNvCxnSpPr>
            <a:cxnSpLocks/>
            <a:stCxn id="9" idx="3"/>
            <a:endCxn id="7" idx="0"/>
          </p:cNvCxnSpPr>
          <p:nvPr/>
        </p:nvCxnSpPr>
        <p:spPr>
          <a:xfrm>
            <a:off x="6792194" y="2864926"/>
            <a:ext cx="1094752" cy="827133"/>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CDA1310D-BE9D-4E55-AAF0-D1F88F5CE8FA}"/>
              </a:ext>
            </a:extLst>
          </p:cNvPr>
          <p:cNvSpPr/>
          <p:nvPr/>
        </p:nvSpPr>
        <p:spPr>
          <a:xfrm flipH="1">
            <a:off x="201929" y="3692059"/>
            <a:ext cx="1814566" cy="127950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lstStyle/>
          <a:p>
            <a:pPr algn="ctr"/>
            <a:r>
              <a:rPr lang="en-US" sz="2000" dirty="0">
                <a:solidFill>
                  <a:srgbClr val="F0F0F0"/>
                </a:solidFill>
              </a:rPr>
              <a:t>Instrument(Z)</a:t>
            </a:r>
          </a:p>
        </p:txBody>
      </p:sp>
      <p:cxnSp>
        <p:nvCxnSpPr>
          <p:cNvPr id="13" name="Straight Arrow Connector 12">
            <a:extLst>
              <a:ext uri="{FF2B5EF4-FFF2-40B4-BE49-F238E27FC236}">
                <a16:creationId xmlns:a16="http://schemas.microsoft.com/office/drawing/2014/main" id="{C03D4676-6784-4E2E-97F6-ACEE31D7C15A}"/>
              </a:ext>
            </a:extLst>
          </p:cNvPr>
          <p:cNvCxnSpPr>
            <a:cxnSpLocks/>
            <a:stCxn id="12" idx="2"/>
            <a:endCxn id="6" idx="6"/>
          </p:cNvCxnSpPr>
          <p:nvPr/>
        </p:nvCxnSpPr>
        <p:spPr>
          <a:xfrm>
            <a:off x="2016495" y="4331814"/>
            <a:ext cx="860415" cy="0"/>
          </a:xfrm>
          <a:prstGeom prst="straightConnector1">
            <a:avLst/>
          </a:prstGeom>
          <a:ln w="508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BA513372-6E38-4800-B540-D9B2D5895330}"/>
              </a:ext>
            </a:extLst>
          </p:cNvPr>
          <p:cNvCxnSpPr>
            <a:stCxn id="9" idx="6"/>
            <a:endCxn id="12" idx="0"/>
          </p:cNvCxnSpPr>
          <p:nvPr/>
        </p:nvCxnSpPr>
        <p:spPr>
          <a:xfrm rot="10800000" flipV="1">
            <a:off x="1109212" y="2412551"/>
            <a:ext cx="3458934" cy="1279507"/>
          </a:xfrm>
          <a:prstGeom prst="curvedConnector2">
            <a:avLst/>
          </a:prstGeom>
          <a:ln w="38100">
            <a:solidFill>
              <a:schemeClr val="accent1"/>
            </a:solidFill>
            <a:prstDash val="dashDot"/>
            <a:headEnd type="oval"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436E5392-3833-469A-A9F2-3FF3812CDAC6}"/>
              </a:ext>
            </a:extLst>
          </p:cNvPr>
          <p:cNvCxnSpPr>
            <a:cxnSpLocks/>
            <a:stCxn id="12" idx="4"/>
            <a:endCxn id="7" idx="4"/>
          </p:cNvCxnSpPr>
          <p:nvPr/>
        </p:nvCxnSpPr>
        <p:spPr>
          <a:xfrm rot="16200000" flipH="1">
            <a:off x="4498079" y="1582701"/>
            <a:ext cx="12700" cy="6777734"/>
          </a:xfrm>
          <a:prstGeom prst="curvedConnector3">
            <a:avLst>
              <a:gd name="adj1" fmla="val 7470795"/>
            </a:avLst>
          </a:prstGeom>
          <a:ln w="38100">
            <a:solidFill>
              <a:schemeClr val="accent1"/>
            </a:solidFill>
            <a:prstDash val="dashDot"/>
            <a:headEnd type="oval" w="med" len="med"/>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7A2914-7D72-423C-9ACF-CEF859331F61}"/>
              </a:ext>
            </a:extLst>
          </p:cNvPr>
          <p:cNvSpPr txBox="1"/>
          <p:nvPr/>
        </p:nvSpPr>
        <p:spPr>
          <a:xfrm>
            <a:off x="354654" y="2016309"/>
            <a:ext cx="2666758" cy="523220"/>
          </a:xfrm>
          <a:prstGeom prst="rect">
            <a:avLst/>
          </a:prstGeom>
          <a:noFill/>
        </p:spPr>
        <p:txBody>
          <a:bodyPr wrap="square" rtlCol="0">
            <a:spAutoFit/>
          </a:bodyPr>
          <a:lstStyle/>
          <a:p>
            <a:r>
              <a:rPr lang="en-US" sz="2800" dirty="0"/>
              <a:t>As-If-Random</a:t>
            </a:r>
          </a:p>
        </p:txBody>
      </p:sp>
      <p:sp>
        <p:nvSpPr>
          <p:cNvPr id="17" name="TextBox 16">
            <a:extLst>
              <a:ext uri="{FF2B5EF4-FFF2-40B4-BE49-F238E27FC236}">
                <a16:creationId xmlns:a16="http://schemas.microsoft.com/office/drawing/2014/main" id="{D3A8664C-4C8A-4EFB-B2DC-04BE68C901EC}"/>
              </a:ext>
            </a:extLst>
          </p:cNvPr>
          <p:cNvSpPr txBox="1"/>
          <p:nvPr/>
        </p:nvSpPr>
        <p:spPr>
          <a:xfrm>
            <a:off x="3588512" y="5989466"/>
            <a:ext cx="2201531" cy="523220"/>
          </a:xfrm>
          <a:prstGeom prst="rect">
            <a:avLst/>
          </a:prstGeom>
          <a:noFill/>
        </p:spPr>
        <p:txBody>
          <a:bodyPr wrap="square" rtlCol="0">
            <a:spAutoFit/>
          </a:bodyPr>
          <a:lstStyle/>
          <a:p>
            <a:r>
              <a:rPr lang="en-US" sz="2800" dirty="0"/>
              <a:t>Exclusion</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209CA83-8BA7-4DDA-9595-7E27DC52392F}"/>
                  </a:ext>
                </a:extLst>
              </p:cNvPr>
              <p:cNvSpPr txBox="1"/>
              <p:nvPr/>
            </p:nvSpPr>
            <p:spPr>
              <a:xfrm>
                <a:off x="380082" y="2341706"/>
                <a:ext cx="1636413" cy="779701"/>
              </a:xfrm>
              <a:prstGeom prst="rect">
                <a:avLst/>
              </a:prstGeom>
              <a:noFill/>
            </p:spPr>
            <p:txBody>
              <a:bodyPr wrap="squar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941" b="0" i="1" smtClean="0">
                          <a:solidFill>
                            <a:schemeClr val="tx1"/>
                          </a:solidFill>
                          <a:latin typeface="Cambria Math" panose="02040503050406030204" pitchFamily="18" charset="0"/>
                        </a:rPr>
                        <m:t>(</m:t>
                      </m:r>
                      <m:r>
                        <a:rPr lang="en-US" sz="2941" i="1">
                          <a:solidFill>
                            <a:schemeClr val="tx1"/>
                          </a:solidFill>
                          <a:latin typeface="Cambria Math" panose="02040503050406030204" pitchFamily="18" charset="0"/>
                        </a:rPr>
                        <m:t>𝑍</m:t>
                      </m:r>
                      <m:r>
                        <a:rPr lang="en-US" sz="2941" i="1">
                          <a:solidFill>
                            <a:schemeClr val="tx1"/>
                          </a:solidFill>
                          <a:latin typeface="Cambria Math" panose="02040503050406030204" pitchFamily="18" charset="0"/>
                        </a:rPr>
                        <m:t> </m:t>
                      </m:r>
                      <m:r>
                        <m:rPr>
                          <m:nor/>
                        </m:rPr>
                        <a:rPr lang="en-US" sz="2941">
                          <a:solidFill>
                            <a:schemeClr val="tx1"/>
                          </a:solidFill>
                          <a:latin typeface="Segoe UI Light"/>
                          <a:ea typeface="Cambria Math" panose="02040503050406030204" pitchFamily="18" charset="0"/>
                        </a:rPr>
                        <m:t>∐ </m:t>
                      </m:r>
                      <m:r>
                        <m:rPr>
                          <m:nor/>
                        </m:rPr>
                        <a:rPr lang="en-US" sz="2941">
                          <a:solidFill>
                            <a:schemeClr val="tx1"/>
                          </a:solidFill>
                          <a:latin typeface="Cambria Math" panose="02040503050406030204" pitchFamily="18" charset="0"/>
                        </a:rPr>
                        <m:t>U</m:t>
                      </m:r>
                      <m:r>
                        <m:rPr>
                          <m:nor/>
                        </m:rPr>
                        <a:rPr lang="en-US" sz="2941" b="0" i="0" smtClean="0">
                          <a:solidFill>
                            <a:schemeClr val="tx1"/>
                          </a:solidFill>
                          <a:latin typeface="Cambria Math" panose="02040503050406030204" pitchFamily="18" charset="0"/>
                        </a:rPr>
                        <m:t>)</m:t>
                      </m:r>
                    </m:oMath>
                  </m:oMathPara>
                </a14:m>
                <a:endParaRPr lang="en-US" sz="2400" dirty="0" err="1">
                  <a:solidFill>
                    <a:schemeClr val="tx1"/>
                  </a:solidFill>
                </a:endParaRPr>
              </a:p>
            </p:txBody>
          </p:sp>
        </mc:Choice>
        <mc:Fallback>
          <p:sp>
            <p:nvSpPr>
              <p:cNvPr id="18" name="TextBox 17">
                <a:extLst>
                  <a:ext uri="{FF2B5EF4-FFF2-40B4-BE49-F238E27FC236}">
                    <a16:creationId xmlns:a16="http://schemas.microsoft.com/office/drawing/2014/main" id="{6209CA83-8BA7-4DDA-9595-7E27DC52392F}"/>
                  </a:ext>
                </a:extLst>
              </p:cNvPr>
              <p:cNvSpPr txBox="1">
                <a:spLocks noRot="1" noChangeAspect="1" noMove="1" noResize="1" noEditPoints="1" noAdjustHandles="1" noChangeArrowheads="1" noChangeShapeType="1" noTextEdit="1"/>
              </p:cNvSpPr>
              <p:nvPr/>
            </p:nvSpPr>
            <p:spPr>
              <a:xfrm>
                <a:off x="380082" y="2341706"/>
                <a:ext cx="1636413" cy="779701"/>
              </a:xfrm>
              <a:prstGeom prst="rect">
                <a:avLst/>
              </a:prstGeom>
              <a:blipFill>
                <a:blip r:embed="rId3"/>
                <a:stretch>
                  <a:fillRect/>
                </a:stretch>
              </a:blipFill>
            </p:spPr>
            <p:txBody>
              <a:bodyPr/>
              <a:lstStyle/>
              <a:p>
                <a:r>
                  <a:rPr lang="en-US">
                    <a:noFill/>
                  </a:rPr>
                  <a:t> </a:t>
                </a:r>
              </a:p>
            </p:txBody>
          </p:sp>
        </mc:Fallback>
      </mc:AlternateContent>
      <p:sp>
        <p:nvSpPr>
          <p:cNvPr id="19" name="Multiplication Sign 18">
            <a:extLst>
              <a:ext uri="{FF2B5EF4-FFF2-40B4-BE49-F238E27FC236}">
                <a16:creationId xmlns:a16="http://schemas.microsoft.com/office/drawing/2014/main" id="{0FC85DB4-BB5D-41B0-A9FE-A9E78A0FD986}"/>
              </a:ext>
            </a:extLst>
          </p:cNvPr>
          <p:cNvSpPr/>
          <p:nvPr/>
        </p:nvSpPr>
        <p:spPr bwMode="auto">
          <a:xfrm>
            <a:off x="2471813" y="2353893"/>
            <a:ext cx="656705" cy="581878"/>
          </a:xfrm>
          <a:prstGeom prst="mathMultiply">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Multiplication Sign 19">
            <a:extLst>
              <a:ext uri="{FF2B5EF4-FFF2-40B4-BE49-F238E27FC236}">
                <a16:creationId xmlns:a16="http://schemas.microsoft.com/office/drawing/2014/main" id="{2B8822BB-965E-40D9-89BE-325864816EE8}"/>
              </a:ext>
            </a:extLst>
          </p:cNvPr>
          <p:cNvSpPr/>
          <p:nvPr/>
        </p:nvSpPr>
        <p:spPr bwMode="auto">
          <a:xfrm>
            <a:off x="4141435" y="5636586"/>
            <a:ext cx="656705" cy="581878"/>
          </a:xfrm>
          <a:prstGeom prst="mathMultiply">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2475580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2" y="352706"/>
            <a:ext cx="8915908" cy="917575"/>
          </a:xfrm>
        </p:spPr>
        <p:txBody>
          <a:bodyPr/>
          <a:lstStyle/>
          <a:p>
            <a:endParaRPr lang="en-US" dirty="0"/>
          </a:p>
        </p:txBody>
      </p:sp>
      <p:sp>
        <p:nvSpPr>
          <p:cNvPr id="3" name="Text Placeholder 2"/>
          <p:cNvSpPr>
            <a:spLocks noGrp="1"/>
          </p:cNvSpPr>
          <p:nvPr>
            <p:ph type="body" sz="quarter" idx="10"/>
          </p:nvPr>
        </p:nvSpPr>
        <p:spPr>
          <a:xfrm>
            <a:off x="-4732" y="1212850"/>
            <a:ext cx="8914136" cy="600164"/>
          </a:xfrm>
        </p:spPr>
        <p:txBody>
          <a:bodyPr/>
          <a:lstStyle/>
          <a:p>
            <a:endParaRPr lang="en-US" dirty="0"/>
          </a:p>
        </p:txBody>
      </p:sp>
      <p:sp>
        <p:nvSpPr>
          <p:cNvPr id="4" name="Slide Number Placeholder 3"/>
          <p:cNvSpPr>
            <a:spLocks noGrp="1"/>
          </p:cNvSpPr>
          <p:nvPr>
            <p:ph type="sldNum" sz="quarter" idx="12"/>
          </p:nvPr>
        </p:nvSpPr>
        <p:spPr>
          <a:xfrm>
            <a:off x="6375830" y="6482888"/>
            <a:ext cx="2098358" cy="372394"/>
          </a:xfrm>
        </p:spPr>
        <p:txBody>
          <a:bodyPr/>
          <a:lstStyle/>
          <a:p>
            <a:fld id="{4E94EAD9-3D26-4ED4-B059-9BBA284B7577}" type="slidenum">
              <a:rPr lang="en-US" smtClean="0"/>
              <a:t>98</a:t>
            </a:fld>
            <a:endParaRPr lang="en-US" dirty="0"/>
          </a:p>
        </p:txBody>
      </p:sp>
      <p:sp>
        <p:nvSpPr>
          <p:cNvPr id="5" name="Flowchart: Document 4"/>
          <p:cNvSpPr/>
          <p:nvPr/>
        </p:nvSpPr>
        <p:spPr bwMode="auto">
          <a:xfrm>
            <a:off x="433260" y="483258"/>
            <a:ext cx="8476143" cy="6133785"/>
          </a:xfrm>
          <a:prstGeom prst="flowChartDocument">
            <a:avLst/>
          </a:prstGeom>
          <a:ln>
            <a:headEnd type="none" w="med" len="med"/>
            <a:tailEnd type="none" w="med" len="me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Flowchart: Document 7"/>
          <p:cNvSpPr/>
          <p:nvPr/>
        </p:nvSpPr>
        <p:spPr bwMode="auto">
          <a:xfrm>
            <a:off x="5775380" y="710112"/>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9" name="TextBox 8"/>
          <p:cNvSpPr txBox="1"/>
          <p:nvPr/>
        </p:nvSpPr>
        <p:spPr>
          <a:xfrm>
            <a:off x="6309509" y="593144"/>
            <a:ext cx="2264622"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Lottery</a:t>
            </a:r>
            <a:endParaRPr lang="en-US" sz="2448" dirty="0">
              <a:gradFill>
                <a:gsLst>
                  <a:gs pos="2917">
                    <a:schemeClr val="tx1"/>
                  </a:gs>
                  <a:gs pos="30000">
                    <a:schemeClr val="tx1"/>
                  </a:gs>
                </a:gsLst>
                <a:lin ang="5400000" scaled="0"/>
              </a:gradFill>
            </a:endParaRPr>
          </a:p>
        </p:txBody>
      </p:sp>
      <p:sp>
        <p:nvSpPr>
          <p:cNvPr id="10" name="Flowchart: Document 9"/>
          <p:cNvSpPr/>
          <p:nvPr/>
        </p:nvSpPr>
        <p:spPr bwMode="auto">
          <a:xfrm>
            <a:off x="5775380" y="1326048"/>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1" name="TextBox 10"/>
          <p:cNvSpPr txBox="1"/>
          <p:nvPr/>
        </p:nvSpPr>
        <p:spPr>
          <a:xfrm>
            <a:off x="6309509" y="1209079"/>
            <a:ext cx="2264622"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Weather</a:t>
            </a:r>
            <a:endParaRPr lang="en-US" sz="2448" dirty="0">
              <a:gradFill>
                <a:gsLst>
                  <a:gs pos="2917">
                    <a:schemeClr val="tx1"/>
                  </a:gs>
                  <a:gs pos="30000">
                    <a:schemeClr val="tx1"/>
                  </a:gs>
                </a:gsLst>
                <a:lin ang="5400000" scaled="0"/>
              </a:gradFill>
            </a:endParaRPr>
          </a:p>
        </p:txBody>
      </p:sp>
      <p:sp>
        <p:nvSpPr>
          <p:cNvPr id="12" name="Flowchart: Document 11"/>
          <p:cNvSpPr/>
          <p:nvPr/>
        </p:nvSpPr>
        <p:spPr bwMode="auto">
          <a:xfrm>
            <a:off x="5758425" y="1901516"/>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TextBox 12"/>
          <p:cNvSpPr txBox="1"/>
          <p:nvPr/>
        </p:nvSpPr>
        <p:spPr>
          <a:xfrm>
            <a:off x="6292553" y="1776069"/>
            <a:ext cx="2840681"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Shocks</a:t>
            </a:r>
            <a:endParaRPr lang="en-US" sz="2448" dirty="0">
              <a:gradFill>
                <a:gsLst>
                  <a:gs pos="2917">
                    <a:schemeClr val="tx1"/>
                  </a:gs>
                  <a:gs pos="30000">
                    <a:schemeClr val="tx1"/>
                  </a:gs>
                </a:gsLst>
                <a:lin ang="5400000" scaled="0"/>
              </a:gradFill>
            </a:endParaRPr>
          </a:p>
        </p:txBody>
      </p:sp>
      <p:sp>
        <p:nvSpPr>
          <p:cNvPr id="14" name="Flowchart: Document 13"/>
          <p:cNvSpPr/>
          <p:nvPr/>
        </p:nvSpPr>
        <p:spPr bwMode="auto">
          <a:xfrm>
            <a:off x="5758425" y="3133325"/>
            <a:ext cx="627648" cy="449346"/>
          </a:xfrm>
          <a:prstGeom prst="flowChartDocumen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5" name="TextBox 14"/>
          <p:cNvSpPr txBox="1"/>
          <p:nvPr/>
        </p:nvSpPr>
        <p:spPr>
          <a:xfrm>
            <a:off x="6292555" y="3016355"/>
            <a:ext cx="2492944" cy="1186687"/>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Hard-to-find </a:t>
            </a:r>
          </a:p>
          <a:p>
            <a:pPr>
              <a:lnSpc>
                <a:spcPct val="90000"/>
              </a:lnSpc>
              <a:spcAft>
                <a:spcPts val="612"/>
              </a:spcAft>
            </a:pPr>
            <a:r>
              <a:rPr lang="en-US" sz="2856" dirty="0">
                <a:gradFill>
                  <a:gsLst>
                    <a:gs pos="2917">
                      <a:schemeClr val="tx1"/>
                    </a:gs>
                    <a:gs pos="30000">
                      <a:schemeClr val="tx1"/>
                    </a:gs>
                  </a:gsLst>
                  <a:lin ang="5400000" scaled="0"/>
                </a:gradFill>
              </a:rPr>
              <a:t>variations</a:t>
            </a:r>
            <a:endParaRPr lang="en-US" sz="2448" dirty="0">
              <a:gradFill>
                <a:gsLst>
                  <a:gs pos="2917">
                    <a:schemeClr val="tx1"/>
                  </a:gs>
                  <a:gs pos="30000">
                    <a:schemeClr val="tx1"/>
                  </a:gs>
                </a:gsLst>
                <a:lin ang="5400000" scaled="0"/>
              </a:gradFill>
            </a:endParaRPr>
          </a:p>
        </p:txBody>
      </p:sp>
      <mc:AlternateContent xmlns:mc="http://schemas.openxmlformats.org/markup-compatibility/2006">
        <mc:Choice xmlns:a14="http://schemas.microsoft.com/office/drawing/2010/main" Requires="a14">
          <p:sp>
            <p:nvSpPr>
              <p:cNvPr id="17" name="TextBox 16"/>
              <p:cNvSpPr txBox="1"/>
              <p:nvPr/>
            </p:nvSpPr>
            <p:spPr>
              <a:xfrm>
                <a:off x="324792" y="483257"/>
                <a:ext cx="2857157" cy="1415574"/>
              </a:xfrm>
              <a:prstGeom prst="rect">
                <a:avLst/>
              </a:prstGeom>
              <a:noFill/>
            </p:spPr>
            <p:txBody>
              <a:bodyPr wrap="square" lIns="186521" tIns="149217" rIns="186521" bIns="149217" rtlCol="0">
                <a:spAutoFit/>
              </a:bodyPr>
              <a:lstStyle/>
              <a:p>
                <a:pPr algn="ctr" defTabSz="951028" fontAlgn="base">
                  <a:spcBef>
                    <a:spcPct val="0"/>
                  </a:spcBef>
                  <a:spcAft>
                    <a:spcPct val="0"/>
                  </a:spcAft>
                </a:pPr>
                <a14:m>
                  <m:oMathPara xmlns:m="http://schemas.openxmlformats.org/officeDocument/2006/math">
                    <m:oMathParaPr>
                      <m:jc m:val="centerGroup"/>
                    </m:oMathParaPr>
                    <m:oMath xmlns:m="http://schemas.openxmlformats.org/officeDocument/2006/math">
                      <m:r>
                        <a:rPr lang="en-US" sz="4896">
                          <a:gradFill>
                            <a:gsLst>
                              <a:gs pos="0">
                                <a:srgbClr val="FFFFFF"/>
                              </a:gs>
                              <a:gs pos="100000">
                                <a:srgbClr val="FFFFFF"/>
                              </a:gs>
                            </a:gsLst>
                            <a:lin ang="5400000" scaled="0"/>
                          </a:gradFill>
                          <a:latin typeface="Cambria Math" panose="02040503050406030204" pitchFamily="18" charset="0"/>
                        </a:rPr>
                        <m:t>&lt;</m:t>
                      </m:r>
                      <m:r>
                        <a:rPr lang="en-US" sz="4896" i="1">
                          <a:gradFill>
                            <a:gsLst>
                              <a:gs pos="0">
                                <a:srgbClr val="FFFFFF"/>
                              </a:gs>
                              <a:gs pos="100000">
                                <a:srgbClr val="FFFFFF"/>
                              </a:gs>
                            </a:gsLst>
                            <a:lin ang="5400000" scaled="0"/>
                          </a:gradFill>
                          <a:latin typeface="Cambria Math" panose="02040503050406030204" pitchFamily="18" charset="0"/>
                        </a:rPr>
                        <m:t>𝑋</m:t>
                      </m:r>
                      <m:r>
                        <a:rPr lang="en-US" sz="4896" i="1">
                          <a:gradFill>
                            <a:gsLst>
                              <a:gs pos="0">
                                <a:srgbClr val="FFFFFF"/>
                              </a:gs>
                              <a:gs pos="100000">
                                <a:srgbClr val="FFFFFF"/>
                              </a:gs>
                            </a:gsLst>
                            <a:lin ang="5400000" scaled="0"/>
                          </a:gradFill>
                          <a:latin typeface="Cambria Math" panose="02040503050406030204" pitchFamily="18" charset="0"/>
                        </a:rPr>
                        <m:t>,</m:t>
                      </m:r>
                      <m:r>
                        <a:rPr lang="en-US" sz="4896" i="1">
                          <a:gradFill>
                            <a:gsLst>
                              <a:gs pos="0">
                                <a:srgbClr val="FFFFFF"/>
                              </a:gs>
                              <a:gs pos="100000">
                                <a:srgbClr val="FFFFFF"/>
                              </a:gs>
                            </a:gsLst>
                            <a:lin ang="5400000" scaled="0"/>
                          </a:gradFill>
                          <a:latin typeface="Cambria Math" panose="02040503050406030204" pitchFamily="18" charset="0"/>
                        </a:rPr>
                        <m:t>𝑌</m:t>
                      </m:r>
                      <m:r>
                        <a:rPr lang="en-US" sz="4896" i="1">
                          <a:gradFill>
                            <a:gsLst>
                              <a:gs pos="0">
                                <a:srgbClr val="FFFFFF"/>
                              </a:gs>
                              <a:gs pos="100000">
                                <a:srgbClr val="FFFFFF"/>
                              </a:gs>
                            </a:gsLst>
                            <a:lin ang="5400000" scaled="0"/>
                          </a:gradFill>
                          <a:latin typeface="Cambria Math" panose="02040503050406030204" pitchFamily="18" charset="0"/>
                        </a:rPr>
                        <m:t>&gt;</m:t>
                      </m:r>
                    </m:oMath>
                  </m:oMathPara>
                </a14:m>
                <a:endParaRPr lang="en-US" sz="2040" dirty="0">
                  <a:gradFill>
                    <a:gsLst>
                      <a:gs pos="0">
                        <a:srgbClr val="FFFFFF"/>
                      </a:gs>
                      <a:gs pos="100000">
                        <a:srgbClr val="FFFFFF"/>
                      </a:gs>
                    </a:gsLst>
                    <a:lin ang="5400000" scaled="0"/>
                  </a:gradFill>
                </a:endParaRPr>
              </a:p>
              <a:p>
                <a:pPr>
                  <a:lnSpc>
                    <a:spcPct val="90000"/>
                  </a:lnSpc>
                  <a:spcAft>
                    <a:spcPts val="612"/>
                  </a:spcAft>
                </a:pPr>
                <a:endParaRPr lang="en-US" sz="2448" dirty="0">
                  <a:gradFill>
                    <a:gsLst>
                      <a:gs pos="2917">
                        <a:schemeClr val="tx1"/>
                      </a:gs>
                      <a:gs pos="30000">
                        <a:schemeClr val="tx1"/>
                      </a:gs>
                    </a:gsLst>
                    <a:lin ang="5400000" scaled="0"/>
                  </a:gradFill>
                </a:endParaRPr>
              </a:p>
            </p:txBody>
          </p:sp>
        </mc:Choice>
        <mc:Fallback>
          <p:sp>
            <p:nvSpPr>
              <p:cNvPr id="17" name="TextBox 16"/>
              <p:cNvSpPr txBox="1">
                <a:spLocks noRot="1" noChangeAspect="1" noMove="1" noResize="1" noEditPoints="1" noAdjustHandles="1" noChangeArrowheads="1" noChangeShapeType="1" noTextEdit="1"/>
              </p:cNvSpPr>
              <p:nvPr/>
            </p:nvSpPr>
            <p:spPr>
              <a:xfrm>
                <a:off x="324792" y="483257"/>
                <a:ext cx="2857157" cy="1415574"/>
              </a:xfrm>
              <a:prstGeom prst="rect">
                <a:avLst/>
              </a:prstGeom>
              <a:blipFill>
                <a:blip r:embed="rId3"/>
                <a:stretch>
                  <a:fillRect/>
                </a:stretch>
              </a:blipFill>
            </p:spPr>
            <p:txBody>
              <a:bodyPr/>
              <a:lstStyle/>
              <a:p>
                <a:r>
                  <a:rPr lang="en-US">
                    <a:noFill/>
                  </a:rPr>
                  <a:t> </a:t>
                </a:r>
              </a:p>
            </p:txBody>
          </p:sp>
        </mc:Fallback>
      </mc:AlternateContent>
      <p:cxnSp>
        <p:nvCxnSpPr>
          <p:cNvPr id="19" name="Straight Connector 18"/>
          <p:cNvCxnSpPr>
            <a:cxnSpLocks/>
          </p:cNvCxnSpPr>
          <p:nvPr/>
        </p:nvCxnSpPr>
        <p:spPr>
          <a:xfrm>
            <a:off x="5510167" y="483258"/>
            <a:ext cx="41383" cy="3859473"/>
          </a:xfrm>
          <a:prstGeom prst="line">
            <a:avLst/>
          </a:prstGeom>
          <a:ln w="285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H="1">
            <a:off x="5583928" y="4307890"/>
            <a:ext cx="3190280" cy="34841"/>
          </a:xfrm>
          <a:prstGeom prst="line">
            <a:avLst/>
          </a:prstGeom>
          <a:ln w="285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Flowchart: Document 21"/>
          <p:cNvSpPr/>
          <p:nvPr/>
        </p:nvSpPr>
        <p:spPr bwMode="auto">
          <a:xfrm>
            <a:off x="5758423" y="2534352"/>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3" name="TextBox 22"/>
          <p:cNvSpPr txBox="1"/>
          <p:nvPr/>
        </p:nvSpPr>
        <p:spPr>
          <a:xfrm>
            <a:off x="6292551" y="2408905"/>
            <a:ext cx="2840681"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Discontinuities</a:t>
            </a:r>
            <a:endParaRPr lang="en-US" sz="2448" dirty="0">
              <a:gradFill>
                <a:gsLst>
                  <a:gs pos="2917">
                    <a:schemeClr val="tx1"/>
                  </a:gs>
                  <a:gs pos="30000">
                    <a:schemeClr val="tx1"/>
                  </a:gs>
                </a:gsLst>
                <a:lin ang="5400000" scaled="0"/>
              </a:gradFill>
            </a:endParaRPr>
          </a:p>
        </p:txBody>
      </p:sp>
      <p:sp>
        <p:nvSpPr>
          <p:cNvPr id="21" name="TextBox 20"/>
          <p:cNvSpPr txBox="1"/>
          <p:nvPr/>
        </p:nvSpPr>
        <p:spPr>
          <a:xfrm>
            <a:off x="6775154" y="6007829"/>
            <a:ext cx="2577376" cy="583860"/>
          </a:xfrm>
          <a:prstGeom prst="rect">
            <a:avLst/>
          </a:prstGeom>
          <a:noFill/>
        </p:spPr>
        <p:txBody>
          <a:bodyPr wrap="square" lIns="186521" tIns="149217" rIns="186521" bIns="149217" rtlCol="0">
            <a:spAutoFit/>
          </a:bodyPr>
          <a:lstStyle/>
          <a:p>
            <a:pPr>
              <a:lnSpc>
                <a:spcPct val="90000"/>
              </a:lnSpc>
              <a:spcAft>
                <a:spcPts val="612"/>
              </a:spcAft>
            </a:pPr>
            <a:r>
              <a:rPr lang="en-US" sz="2040" dirty="0">
                <a:gradFill>
                  <a:gsLst>
                    <a:gs pos="2917">
                      <a:schemeClr val="tx1"/>
                    </a:gs>
                    <a:gs pos="30000">
                      <a:schemeClr val="tx1"/>
                    </a:gs>
                  </a:gsLst>
                  <a:lin ang="5400000" scaled="0"/>
                </a:gradFill>
              </a:rPr>
              <a:t>Dunning (2012)</a:t>
            </a:r>
          </a:p>
        </p:txBody>
      </p:sp>
    </p:spTree>
    <p:extLst>
      <p:ext uri="{BB962C8B-B14F-4D97-AF65-F5344CB8AC3E}">
        <p14:creationId xmlns:p14="http://schemas.microsoft.com/office/powerpoint/2010/main" val="6653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2" y="352706"/>
            <a:ext cx="8915908" cy="917575"/>
          </a:xfrm>
        </p:spPr>
        <p:txBody>
          <a:bodyPr/>
          <a:lstStyle/>
          <a:p>
            <a:endParaRPr lang="en-US" dirty="0"/>
          </a:p>
        </p:txBody>
      </p:sp>
      <p:sp>
        <p:nvSpPr>
          <p:cNvPr id="3" name="Text Placeholder 2"/>
          <p:cNvSpPr>
            <a:spLocks noGrp="1"/>
          </p:cNvSpPr>
          <p:nvPr>
            <p:ph type="body" sz="quarter" idx="10"/>
          </p:nvPr>
        </p:nvSpPr>
        <p:spPr>
          <a:xfrm>
            <a:off x="-4732" y="1212850"/>
            <a:ext cx="8914136" cy="600164"/>
          </a:xfrm>
        </p:spPr>
        <p:txBody>
          <a:bodyPr/>
          <a:lstStyle/>
          <a:p>
            <a:endParaRPr lang="en-US" dirty="0"/>
          </a:p>
        </p:txBody>
      </p:sp>
      <p:sp>
        <p:nvSpPr>
          <p:cNvPr id="4" name="Slide Number Placeholder 3"/>
          <p:cNvSpPr>
            <a:spLocks noGrp="1"/>
          </p:cNvSpPr>
          <p:nvPr>
            <p:ph type="sldNum" sz="quarter" idx="12"/>
          </p:nvPr>
        </p:nvSpPr>
        <p:spPr>
          <a:xfrm>
            <a:off x="6375830" y="6482888"/>
            <a:ext cx="2098358" cy="372394"/>
          </a:xfrm>
        </p:spPr>
        <p:txBody>
          <a:bodyPr/>
          <a:lstStyle/>
          <a:p>
            <a:fld id="{4E94EAD9-3D26-4ED4-B059-9BBA284B7577}" type="slidenum">
              <a:rPr lang="en-US" smtClean="0"/>
              <a:t>99</a:t>
            </a:fld>
            <a:endParaRPr lang="en-US" dirty="0"/>
          </a:p>
        </p:txBody>
      </p:sp>
      <p:sp>
        <p:nvSpPr>
          <p:cNvPr id="5" name="Flowchart: Document 4"/>
          <p:cNvSpPr/>
          <p:nvPr/>
        </p:nvSpPr>
        <p:spPr bwMode="auto">
          <a:xfrm>
            <a:off x="433260" y="483258"/>
            <a:ext cx="8476143" cy="6133785"/>
          </a:xfrm>
          <a:prstGeom prst="flowChartDocument">
            <a:avLst/>
          </a:prstGeom>
          <a:ln>
            <a:headEnd type="none" w="med" len="med"/>
            <a:tailEnd type="none" w="med" len="me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Flowchart: Document 7"/>
          <p:cNvSpPr/>
          <p:nvPr/>
        </p:nvSpPr>
        <p:spPr bwMode="auto">
          <a:xfrm>
            <a:off x="5775380" y="710112"/>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9" name="TextBox 8"/>
          <p:cNvSpPr txBox="1"/>
          <p:nvPr/>
        </p:nvSpPr>
        <p:spPr>
          <a:xfrm>
            <a:off x="6309509" y="593144"/>
            <a:ext cx="2264622"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Lottery</a:t>
            </a:r>
            <a:endParaRPr lang="en-US" sz="2448" dirty="0">
              <a:gradFill>
                <a:gsLst>
                  <a:gs pos="2917">
                    <a:schemeClr val="tx1"/>
                  </a:gs>
                  <a:gs pos="30000">
                    <a:schemeClr val="tx1"/>
                  </a:gs>
                </a:gsLst>
                <a:lin ang="5400000" scaled="0"/>
              </a:gradFill>
            </a:endParaRPr>
          </a:p>
        </p:txBody>
      </p:sp>
      <p:sp>
        <p:nvSpPr>
          <p:cNvPr id="10" name="Flowchart: Document 9"/>
          <p:cNvSpPr/>
          <p:nvPr/>
        </p:nvSpPr>
        <p:spPr bwMode="auto">
          <a:xfrm>
            <a:off x="5775380" y="1326048"/>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1" name="TextBox 10"/>
          <p:cNvSpPr txBox="1"/>
          <p:nvPr/>
        </p:nvSpPr>
        <p:spPr>
          <a:xfrm>
            <a:off x="6309509" y="1209079"/>
            <a:ext cx="2264622"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Weather</a:t>
            </a:r>
            <a:endParaRPr lang="en-US" sz="2448" dirty="0">
              <a:gradFill>
                <a:gsLst>
                  <a:gs pos="2917">
                    <a:schemeClr val="tx1"/>
                  </a:gs>
                  <a:gs pos="30000">
                    <a:schemeClr val="tx1"/>
                  </a:gs>
                </a:gsLst>
                <a:lin ang="5400000" scaled="0"/>
              </a:gradFill>
            </a:endParaRPr>
          </a:p>
        </p:txBody>
      </p:sp>
      <p:sp>
        <p:nvSpPr>
          <p:cNvPr id="12" name="Flowchart: Document 11"/>
          <p:cNvSpPr/>
          <p:nvPr/>
        </p:nvSpPr>
        <p:spPr bwMode="auto">
          <a:xfrm>
            <a:off x="5758425" y="1901516"/>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3" name="TextBox 12"/>
          <p:cNvSpPr txBox="1"/>
          <p:nvPr/>
        </p:nvSpPr>
        <p:spPr>
          <a:xfrm>
            <a:off x="6292553" y="1776069"/>
            <a:ext cx="2840681"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Shocks</a:t>
            </a:r>
            <a:endParaRPr lang="en-US" sz="2448" dirty="0">
              <a:gradFill>
                <a:gsLst>
                  <a:gs pos="2917">
                    <a:schemeClr val="tx1"/>
                  </a:gs>
                  <a:gs pos="30000">
                    <a:schemeClr val="tx1"/>
                  </a:gs>
                </a:gsLst>
                <a:lin ang="5400000" scaled="0"/>
              </a:gradFill>
            </a:endParaRPr>
          </a:p>
        </p:txBody>
      </p:sp>
      <p:sp>
        <p:nvSpPr>
          <p:cNvPr id="14" name="Flowchart: Document 13"/>
          <p:cNvSpPr/>
          <p:nvPr/>
        </p:nvSpPr>
        <p:spPr bwMode="auto">
          <a:xfrm>
            <a:off x="5758425" y="3133325"/>
            <a:ext cx="627648" cy="449346"/>
          </a:xfrm>
          <a:prstGeom prst="flowChartDocumen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15" name="TextBox 14"/>
          <p:cNvSpPr txBox="1"/>
          <p:nvPr/>
        </p:nvSpPr>
        <p:spPr>
          <a:xfrm>
            <a:off x="6292555" y="3016355"/>
            <a:ext cx="2492944" cy="1186687"/>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Hard-to-find </a:t>
            </a:r>
          </a:p>
          <a:p>
            <a:pPr>
              <a:lnSpc>
                <a:spcPct val="90000"/>
              </a:lnSpc>
              <a:spcAft>
                <a:spcPts val="612"/>
              </a:spcAft>
            </a:pPr>
            <a:r>
              <a:rPr lang="en-US" sz="2856" dirty="0">
                <a:gradFill>
                  <a:gsLst>
                    <a:gs pos="2917">
                      <a:schemeClr val="tx1"/>
                    </a:gs>
                    <a:gs pos="30000">
                      <a:schemeClr val="tx1"/>
                    </a:gs>
                  </a:gsLst>
                  <a:lin ang="5400000" scaled="0"/>
                </a:gradFill>
              </a:rPr>
              <a:t>variations</a:t>
            </a:r>
            <a:endParaRPr lang="en-US" sz="2448" dirty="0">
              <a:gradFill>
                <a:gsLst>
                  <a:gs pos="2917">
                    <a:schemeClr val="tx1"/>
                  </a:gs>
                  <a:gs pos="30000">
                    <a:schemeClr val="tx1"/>
                  </a:gs>
                </a:gsLst>
                <a:lin ang="5400000" scaled="0"/>
              </a:gradFill>
            </a:endParaRPr>
          </a:p>
        </p:txBody>
      </p:sp>
      <mc:AlternateContent xmlns:mc="http://schemas.openxmlformats.org/markup-compatibility/2006">
        <mc:Choice xmlns:a14="http://schemas.microsoft.com/office/drawing/2010/main" Requires="a14">
          <p:sp>
            <p:nvSpPr>
              <p:cNvPr id="17" name="TextBox 16"/>
              <p:cNvSpPr txBox="1"/>
              <p:nvPr/>
            </p:nvSpPr>
            <p:spPr>
              <a:xfrm>
                <a:off x="324792" y="483257"/>
                <a:ext cx="2857157" cy="1415574"/>
              </a:xfrm>
              <a:prstGeom prst="rect">
                <a:avLst/>
              </a:prstGeom>
              <a:noFill/>
            </p:spPr>
            <p:txBody>
              <a:bodyPr wrap="square" lIns="186521" tIns="149217" rIns="186521" bIns="149217" rtlCol="0">
                <a:spAutoFit/>
              </a:bodyPr>
              <a:lstStyle/>
              <a:p>
                <a:pPr algn="ctr" defTabSz="951028" fontAlgn="base">
                  <a:spcBef>
                    <a:spcPct val="0"/>
                  </a:spcBef>
                  <a:spcAft>
                    <a:spcPct val="0"/>
                  </a:spcAft>
                </a:pPr>
                <a14:m>
                  <m:oMathPara xmlns:m="http://schemas.openxmlformats.org/officeDocument/2006/math">
                    <m:oMathParaPr>
                      <m:jc m:val="centerGroup"/>
                    </m:oMathParaPr>
                    <m:oMath xmlns:m="http://schemas.openxmlformats.org/officeDocument/2006/math">
                      <m:r>
                        <a:rPr lang="en-US" sz="4896">
                          <a:gradFill>
                            <a:gsLst>
                              <a:gs pos="0">
                                <a:srgbClr val="FFFFFF"/>
                              </a:gs>
                              <a:gs pos="100000">
                                <a:srgbClr val="FFFFFF"/>
                              </a:gs>
                            </a:gsLst>
                            <a:lin ang="5400000" scaled="0"/>
                          </a:gradFill>
                          <a:latin typeface="Cambria Math" panose="02040503050406030204" pitchFamily="18" charset="0"/>
                        </a:rPr>
                        <m:t>&lt;</m:t>
                      </m:r>
                      <m:r>
                        <a:rPr lang="en-US" sz="4896" i="1">
                          <a:gradFill>
                            <a:gsLst>
                              <a:gs pos="0">
                                <a:srgbClr val="FFFFFF"/>
                              </a:gs>
                              <a:gs pos="100000">
                                <a:srgbClr val="FFFFFF"/>
                              </a:gs>
                            </a:gsLst>
                            <a:lin ang="5400000" scaled="0"/>
                          </a:gradFill>
                          <a:latin typeface="Cambria Math" panose="02040503050406030204" pitchFamily="18" charset="0"/>
                        </a:rPr>
                        <m:t>𝑋</m:t>
                      </m:r>
                      <m:r>
                        <a:rPr lang="en-US" sz="4896" i="1">
                          <a:gradFill>
                            <a:gsLst>
                              <a:gs pos="0">
                                <a:srgbClr val="FFFFFF"/>
                              </a:gs>
                              <a:gs pos="100000">
                                <a:srgbClr val="FFFFFF"/>
                              </a:gs>
                            </a:gsLst>
                            <a:lin ang="5400000" scaled="0"/>
                          </a:gradFill>
                          <a:latin typeface="Cambria Math" panose="02040503050406030204" pitchFamily="18" charset="0"/>
                        </a:rPr>
                        <m:t>,</m:t>
                      </m:r>
                      <m:r>
                        <a:rPr lang="en-US" sz="4896" i="1">
                          <a:gradFill>
                            <a:gsLst>
                              <a:gs pos="0">
                                <a:srgbClr val="FFFFFF"/>
                              </a:gs>
                              <a:gs pos="100000">
                                <a:srgbClr val="FFFFFF"/>
                              </a:gs>
                            </a:gsLst>
                            <a:lin ang="5400000" scaled="0"/>
                          </a:gradFill>
                          <a:latin typeface="Cambria Math" panose="02040503050406030204" pitchFamily="18" charset="0"/>
                        </a:rPr>
                        <m:t>𝑌</m:t>
                      </m:r>
                      <m:r>
                        <a:rPr lang="en-US" sz="4896" i="1">
                          <a:gradFill>
                            <a:gsLst>
                              <a:gs pos="0">
                                <a:srgbClr val="FFFFFF"/>
                              </a:gs>
                              <a:gs pos="100000">
                                <a:srgbClr val="FFFFFF"/>
                              </a:gs>
                            </a:gsLst>
                            <a:lin ang="5400000" scaled="0"/>
                          </a:gradFill>
                          <a:latin typeface="Cambria Math" panose="02040503050406030204" pitchFamily="18" charset="0"/>
                        </a:rPr>
                        <m:t>&gt;</m:t>
                      </m:r>
                    </m:oMath>
                  </m:oMathPara>
                </a14:m>
                <a:endParaRPr lang="en-US" sz="2040" dirty="0">
                  <a:gradFill>
                    <a:gsLst>
                      <a:gs pos="0">
                        <a:srgbClr val="FFFFFF"/>
                      </a:gs>
                      <a:gs pos="100000">
                        <a:srgbClr val="FFFFFF"/>
                      </a:gs>
                    </a:gsLst>
                    <a:lin ang="5400000" scaled="0"/>
                  </a:gradFill>
                </a:endParaRPr>
              </a:p>
              <a:p>
                <a:pPr>
                  <a:lnSpc>
                    <a:spcPct val="90000"/>
                  </a:lnSpc>
                  <a:spcAft>
                    <a:spcPts val="612"/>
                  </a:spcAft>
                </a:pPr>
                <a:endParaRPr lang="en-US" sz="2448" dirty="0">
                  <a:gradFill>
                    <a:gsLst>
                      <a:gs pos="2917">
                        <a:schemeClr val="tx1"/>
                      </a:gs>
                      <a:gs pos="30000">
                        <a:schemeClr val="tx1"/>
                      </a:gs>
                    </a:gsLst>
                    <a:lin ang="5400000" scaled="0"/>
                  </a:gradFill>
                </a:endParaRPr>
              </a:p>
            </p:txBody>
          </p:sp>
        </mc:Choice>
        <mc:Fallback>
          <p:sp>
            <p:nvSpPr>
              <p:cNvPr id="17" name="TextBox 16"/>
              <p:cNvSpPr txBox="1">
                <a:spLocks noRot="1" noChangeAspect="1" noMove="1" noResize="1" noEditPoints="1" noAdjustHandles="1" noChangeArrowheads="1" noChangeShapeType="1" noTextEdit="1"/>
              </p:cNvSpPr>
              <p:nvPr/>
            </p:nvSpPr>
            <p:spPr>
              <a:xfrm>
                <a:off x="324792" y="483257"/>
                <a:ext cx="2857157" cy="1415574"/>
              </a:xfrm>
              <a:prstGeom prst="rect">
                <a:avLst/>
              </a:prstGeom>
              <a:blipFill>
                <a:blip r:embed="rId3"/>
                <a:stretch>
                  <a:fillRect/>
                </a:stretch>
              </a:blipFill>
            </p:spPr>
            <p:txBody>
              <a:bodyPr/>
              <a:lstStyle/>
              <a:p>
                <a:r>
                  <a:rPr lang="en-US">
                    <a:noFill/>
                  </a:rPr>
                  <a:t> </a:t>
                </a:r>
              </a:p>
            </p:txBody>
          </p:sp>
        </mc:Fallback>
      </mc:AlternateContent>
      <p:cxnSp>
        <p:nvCxnSpPr>
          <p:cNvPr id="19" name="Straight Connector 18"/>
          <p:cNvCxnSpPr>
            <a:cxnSpLocks/>
          </p:cNvCxnSpPr>
          <p:nvPr/>
        </p:nvCxnSpPr>
        <p:spPr>
          <a:xfrm>
            <a:off x="5510167" y="483258"/>
            <a:ext cx="41383" cy="3859473"/>
          </a:xfrm>
          <a:prstGeom prst="line">
            <a:avLst/>
          </a:prstGeom>
          <a:ln w="285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H="1">
            <a:off x="5583928" y="4307890"/>
            <a:ext cx="3190280" cy="34841"/>
          </a:xfrm>
          <a:prstGeom prst="line">
            <a:avLst/>
          </a:prstGeom>
          <a:ln w="285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Flowchart: Document 21"/>
          <p:cNvSpPr/>
          <p:nvPr/>
        </p:nvSpPr>
        <p:spPr bwMode="auto">
          <a:xfrm>
            <a:off x="5758423" y="2534352"/>
            <a:ext cx="627648" cy="449346"/>
          </a:xfrm>
          <a:prstGeom prst="flowChartDocumen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3" name="TextBox 22"/>
          <p:cNvSpPr txBox="1"/>
          <p:nvPr/>
        </p:nvSpPr>
        <p:spPr>
          <a:xfrm>
            <a:off x="6292551" y="2408905"/>
            <a:ext cx="2840681" cy="704779"/>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Discontinuities</a:t>
            </a:r>
            <a:endParaRPr lang="en-US" sz="2448" dirty="0">
              <a:gradFill>
                <a:gsLst>
                  <a:gs pos="2917">
                    <a:schemeClr val="tx1"/>
                  </a:gs>
                  <a:gs pos="30000">
                    <a:schemeClr val="tx1"/>
                  </a:gs>
                </a:gsLst>
                <a:lin ang="5400000" scaled="0"/>
              </a:gradFill>
            </a:endParaRPr>
          </a:p>
        </p:txBody>
      </p:sp>
      <p:grpSp>
        <p:nvGrpSpPr>
          <p:cNvPr id="29" name="Group 28"/>
          <p:cNvGrpSpPr/>
          <p:nvPr/>
        </p:nvGrpSpPr>
        <p:grpSpPr>
          <a:xfrm>
            <a:off x="764094" y="1729276"/>
            <a:ext cx="4940096" cy="1209960"/>
            <a:chOff x="748920" y="1695523"/>
            <a:chExt cx="4843671" cy="1186343"/>
          </a:xfrm>
        </p:grpSpPr>
        <p:pic>
          <p:nvPicPr>
            <p:cNvPr id="6" name="Graphic 5" descr="Laptop"/>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920" y="1967466"/>
              <a:ext cx="914400" cy="914400"/>
            </a:xfrm>
            <a:prstGeom prst="rect">
              <a:avLst/>
            </a:prstGeom>
          </p:spPr>
        </p:pic>
        <p:pic>
          <p:nvPicPr>
            <p:cNvPr id="7" name="Graphic 6" descr="Smart Phone"/>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77703" y="1803403"/>
              <a:ext cx="914400" cy="914400"/>
            </a:xfrm>
            <a:prstGeom prst="rect">
              <a:avLst/>
            </a:prstGeom>
          </p:spPr>
        </p:pic>
        <p:sp>
          <p:nvSpPr>
            <p:cNvPr id="21" name="TextBox 20"/>
            <p:cNvSpPr txBox="1"/>
            <p:nvPr/>
          </p:nvSpPr>
          <p:spPr>
            <a:xfrm>
              <a:off x="2237908" y="1695523"/>
              <a:ext cx="3354683" cy="1086580"/>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Change in access of digital services</a:t>
              </a:r>
              <a:endParaRPr lang="en-US" sz="2448" dirty="0">
                <a:gradFill>
                  <a:gsLst>
                    <a:gs pos="2917">
                      <a:schemeClr val="tx1"/>
                    </a:gs>
                    <a:gs pos="30000">
                      <a:schemeClr val="tx1"/>
                    </a:gs>
                  </a:gsLst>
                  <a:lin ang="5400000" scaled="0"/>
                </a:gradFill>
              </a:endParaRPr>
            </a:p>
          </p:txBody>
        </p:sp>
      </p:grpSp>
      <p:grpSp>
        <p:nvGrpSpPr>
          <p:cNvPr id="32" name="Group 31"/>
          <p:cNvGrpSpPr/>
          <p:nvPr/>
        </p:nvGrpSpPr>
        <p:grpSpPr>
          <a:xfrm>
            <a:off x="609162" y="4356902"/>
            <a:ext cx="5351286" cy="1108211"/>
            <a:chOff x="597012" y="4271861"/>
            <a:chExt cx="5246835" cy="1086580"/>
          </a:xfrm>
        </p:grpSpPr>
        <p:pic>
          <p:nvPicPr>
            <p:cNvPr id="26" name="Graphic 25" descr="Stethoscope"/>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7012" y="4350192"/>
              <a:ext cx="914400" cy="914400"/>
            </a:xfrm>
            <a:prstGeom prst="rect">
              <a:avLst/>
            </a:prstGeom>
          </p:spPr>
        </p:pic>
        <p:grpSp>
          <p:nvGrpSpPr>
            <p:cNvPr id="31" name="Group 30"/>
            <p:cNvGrpSpPr/>
            <p:nvPr/>
          </p:nvGrpSpPr>
          <p:grpSpPr>
            <a:xfrm>
              <a:off x="1376681" y="4271861"/>
              <a:ext cx="4467166" cy="1086580"/>
              <a:chOff x="1376681" y="4271861"/>
              <a:chExt cx="4467166" cy="1086580"/>
            </a:xfrm>
          </p:grpSpPr>
          <p:pic>
            <p:nvPicPr>
              <p:cNvPr id="25" name="Graphic 24" descr="Medicine"/>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6681" y="4350192"/>
                <a:ext cx="914400" cy="914400"/>
              </a:xfrm>
              <a:prstGeom prst="rect">
                <a:avLst/>
              </a:prstGeom>
            </p:spPr>
          </p:pic>
          <p:sp>
            <p:nvSpPr>
              <p:cNvPr id="27" name="TextBox 26"/>
              <p:cNvSpPr txBox="1"/>
              <p:nvPr/>
            </p:nvSpPr>
            <p:spPr>
              <a:xfrm>
                <a:off x="2110042" y="4271861"/>
                <a:ext cx="3733805" cy="1086580"/>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Change in medicines at a hospital </a:t>
                </a:r>
                <a:endParaRPr lang="en-US" sz="2448" dirty="0">
                  <a:gradFill>
                    <a:gsLst>
                      <a:gs pos="2917">
                        <a:schemeClr val="tx1"/>
                      </a:gs>
                      <a:gs pos="30000">
                        <a:schemeClr val="tx1"/>
                      </a:gs>
                    </a:gsLst>
                    <a:lin ang="5400000" scaled="0"/>
                  </a:gradFill>
                </a:endParaRPr>
              </a:p>
            </p:txBody>
          </p:sp>
        </p:grpSp>
      </p:grpSp>
      <p:grpSp>
        <p:nvGrpSpPr>
          <p:cNvPr id="30" name="Group 29"/>
          <p:cNvGrpSpPr/>
          <p:nvPr/>
        </p:nvGrpSpPr>
        <p:grpSpPr>
          <a:xfrm>
            <a:off x="687357" y="3099697"/>
            <a:ext cx="4399691" cy="1092462"/>
            <a:chOff x="673681" y="3039195"/>
            <a:chExt cx="4313814" cy="1071138"/>
          </a:xfrm>
        </p:grpSpPr>
        <p:pic>
          <p:nvPicPr>
            <p:cNvPr id="18" name="Graphic 17" descr="Train"/>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3681" y="3158829"/>
              <a:ext cx="914400" cy="914400"/>
            </a:xfrm>
            <a:prstGeom prst="rect">
              <a:avLst/>
            </a:prstGeom>
          </p:spPr>
        </p:pic>
        <p:sp>
          <p:nvSpPr>
            <p:cNvPr id="24" name="TextBox 23"/>
            <p:cNvSpPr txBox="1"/>
            <p:nvPr/>
          </p:nvSpPr>
          <p:spPr>
            <a:xfrm>
              <a:off x="2220694" y="3039195"/>
              <a:ext cx="2766801" cy="1071138"/>
            </a:xfrm>
            <a:prstGeom prst="rect">
              <a:avLst/>
            </a:prstGeom>
            <a:noFill/>
          </p:spPr>
          <p:txBody>
            <a:bodyPr wrap="square" lIns="186521" tIns="149217" rIns="186521" bIns="149217" rtlCol="0">
              <a:spAutoFit/>
            </a:bodyPr>
            <a:lstStyle/>
            <a:p>
              <a:pPr>
                <a:lnSpc>
                  <a:spcPct val="90000"/>
                </a:lnSpc>
                <a:spcAft>
                  <a:spcPts val="612"/>
                </a:spcAft>
              </a:pPr>
              <a:r>
                <a:rPr lang="en-US" sz="2856" dirty="0">
                  <a:gradFill>
                    <a:gsLst>
                      <a:gs pos="2917">
                        <a:schemeClr val="tx1"/>
                      </a:gs>
                      <a:gs pos="30000">
                        <a:schemeClr val="tx1"/>
                      </a:gs>
                    </a:gsLst>
                    <a:lin ang="5400000" scaled="0"/>
                  </a:gradFill>
                </a:rPr>
                <a:t>Change in train stops in a city</a:t>
              </a:r>
              <a:endParaRPr lang="en-US" sz="2448" dirty="0">
                <a:gradFill>
                  <a:gsLst>
                    <a:gs pos="2917">
                      <a:schemeClr val="tx1"/>
                    </a:gs>
                    <a:gs pos="30000">
                      <a:schemeClr val="tx1"/>
                    </a:gs>
                  </a:gsLst>
                  <a:lin ang="5400000" scaled="0"/>
                </a:gradFill>
              </a:endParaRPr>
            </a:p>
          </p:txBody>
        </p:sp>
        <p:pic>
          <p:nvPicPr>
            <p:cNvPr id="28" name="Graphic 27" descr="Credit card"/>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61678" y="3145514"/>
              <a:ext cx="914400" cy="914400"/>
            </a:xfrm>
            <a:prstGeom prst="rect">
              <a:avLst/>
            </a:prstGeom>
          </p:spPr>
        </p:pic>
      </p:grpSp>
      <p:sp>
        <p:nvSpPr>
          <p:cNvPr id="16" name="TextBox 15"/>
          <p:cNvSpPr txBox="1"/>
          <p:nvPr/>
        </p:nvSpPr>
        <p:spPr>
          <a:xfrm>
            <a:off x="896414" y="5451932"/>
            <a:ext cx="3450632" cy="877688"/>
          </a:xfrm>
          <a:prstGeom prst="rect">
            <a:avLst/>
          </a:prstGeom>
          <a:noFill/>
        </p:spPr>
        <p:txBody>
          <a:bodyPr wrap="square" lIns="186521" tIns="149217" rIns="186521" bIns="149217" rtlCol="0">
            <a:spAutoFit/>
          </a:bodyPr>
          <a:lstStyle/>
          <a:p>
            <a:pPr>
              <a:lnSpc>
                <a:spcPct val="90000"/>
              </a:lnSpc>
              <a:spcAft>
                <a:spcPts val="612"/>
              </a:spcAft>
            </a:pPr>
            <a:r>
              <a:rPr lang="en-US" sz="4080" b="1"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767452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heme/theme1.xml><?xml version="1.0" encoding="utf-8"?>
<a:theme xmlns:a="http://schemas.openxmlformats.org/drawingml/2006/main" name="6-30535_Machine_Learning_Analytics_Data_Science_Conference_Fall_2015_Templat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Fall_2015_Template.potx" id="{E1355DAB-CDAD-4C7B-B17A-79EB22890928}" vid="{03325F2C-1293-460B-A8A3-D17B84227BE3}"/>
    </a:ext>
  </a:extLst>
</a:theme>
</file>

<file path=ppt/theme/theme2.xml><?xml version="1.0" encoding="utf-8"?>
<a:theme xmlns:a="http://schemas.openxmlformats.org/drawingml/2006/main" name="MLDS_theme">
  <a:themeElements>
    <a:clrScheme name="MachineLearning">
      <a:dk1>
        <a:srgbClr val="505050"/>
      </a:dk1>
      <a:lt1>
        <a:srgbClr val="FFFFFF"/>
      </a:lt1>
      <a:dk2>
        <a:srgbClr val="0072C6"/>
      </a:dk2>
      <a:lt2>
        <a:srgbClr val="D2D2D2"/>
      </a:lt2>
      <a:accent1>
        <a:srgbClr val="BA141A"/>
      </a:accent1>
      <a:accent2>
        <a:srgbClr val="0072C6"/>
      </a:accent2>
      <a:accent3>
        <a:srgbClr val="442359"/>
      </a:accent3>
      <a:accent4>
        <a:srgbClr val="002050"/>
      </a:accent4>
      <a:accent5>
        <a:srgbClr val="00827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LDS_theme" id="{0DAB407C-FB60-44FC-9F89-53FF6A7F1B19}" vid="{65614D9B-5875-4EAF-8F13-3FDE304000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Machine_Learning_Analytics_Data_Science_Conference_Fall_2015_Template</Template>
  <TotalTime>0</TotalTime>
  <Words>9633</Words>
  <Application>Microsoft Office PowerPoint</Application>
  <PresentationFormat>Custom</PresentationFormat>
  <Paragraphs>1640</Paragraphs>
  <Slides>193</Slides>
  <Notes>71</Notes>
  <HiddenSlides>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193</vt:i4>
      </vt:variant>
    </vt:vector>
  </HeadingPairs>
  <TitlesOfParts>
    <vt:vector size="205" baseType="lpstr">
      <vt:lpstr>Arial</vt:lpstr>
      <vt:lpstr>Book Antiqua</vt:lpstr>
      <vt:lpstr>Calibri</vt:lpstr>
      <vt:lpstr>Cambria Math</vt:lpstr>
      <vt:lpstr>Consolas</vt:lpstr>
      <vt:lpstr>Lucida Console</vt:lpstr>
      <vt:lpstr>Segoe UI</vt:lpstr>
      <vt:lpstr>Segoe UI Light</vt:lpstr>
      <vt:lpstr>Times New Roman</vt:lpstr>
      <vt:lpstr>Wingdings</vt:lpstr>
      <vt:lpstr>6-30535_Machine_Learning_Analytics_Data_Science_Conference_Fall_2015_Template</vt:lpstr>
      <vt:lpstr>MLDS_theme</vt:lpstr>
      <vt:lpstr>Causal inference in online systems: Methods, pitfalls and best practices</vt:lpstr>
      <vt:lpstr>Session Objectives and Takeaways </vt:lpstr>
      <vt:lpstr>Agenda</vt:lpstr>
      <vt:lpstr>We have lots of data!</vt:lpstr>
      <vt:lpstr>Observed data can be confounded, or even spurious.</vt:lpstr>
      <vt:lpstr>           Prediction     Causation</vt:lpstr>
      <vt:lpstr>PART I: Causality, what?</vt:lpstr>
      <vt:lpstr>I.A What is causality?</vt:lpstr>
      <vt:lpstr>A question that has attracted scholars for centuries</vt:lpstr>
      <vt:lpstr>--Gary King, Harvard University</vt:lpstr>
      <vt:lpstr>--Gary King, Harvard University</vt:lpstr>
      <vt:lpstr>PowerPoint Presentation</vt:lpstr>
      <vt:lpstr>No one knows what causality means</vt:lpstr>
      <vt:lpstr>Still, everyone aims to find causal effects</vt:lpstr>
      <vt:lpstr>A practical definition</vt:lpstr>
      <vt:lpstr>Bag of tricks =&gt; Powerful statistical frameworks</vt:lpstr>
      <vt:lpstr>I.B Why should we care?   We have increasing amounts of data and highly accurate predictions. How is causal inference useful?</vt:lpstr>
      <vt:lpstr>Predictive systems are everywhere</vt:lpstr>
      <vt:lpstr>How do predictive systems work?</vt:lpstr>
      <vt:lpstr>From data to prediction</vt:lpstr>
      <vt:lpstr>From data to “actionable insights”</vt:lpstr>
      <vt:lpstr>Different explanations are possible</vt:lpstr>
      <vt:lpstr>Another example: Search Ads</vt:lpstr>
      <vt:lpstr>Are search ads really that effective?</vt:lpstr>
      <vt:lpstr>But search results point to the same website</vt:lpstr>
      <vt:lpstr>Without reasoning about causality, may overestimate effectiveness of ads</vt:lpstr>
      <vt:lpstr>Okay, search ads have an explicit intent. Display ads should be fine?</vt:lpstr>
      <vt:lpstr>Estimating the impact of ads</vt:lpstr>
      <vt:lpstr>People anyways buy more toys in December</vt:lpstr>
      <vt:lpstr>So far, so good. Be mindful of hidden causes, or else we might overestimate causal effects.</vt:lpstr>
      <vt:lpstr>(But) Ignoring hidden causes can also lead to completely wrong conclusions.</vt:lpstr>
      <vt:lpstr>Example: Did a system change lead to better outcomes?</vt:lpstr>
      <vt:lpstr>Comparing old versus new algorithm</vt:lpstr>
      <vt:lpstr>Change in SR by income of people</vt:lpstr>
      <vt:lpstr>The Simpson’s paradox</vt:lpstr>
      <vt:lpstr>Answer (as usual): May be, may be not. </vt:lpstr>
      <vt:lpstr>Example: Simpson’s paradox in Reddit</vt:lpstr>
      <vt:lpstr>Making sense of such data can be too complex.</vt:lpstr>
      <vt:lpstr>PART II: Causal inference basics</vt:lpstr>
      <vt:lpstr>II.A In search of an intervention and a counterfactual:  A historical tour of causal inference</vt:lpstr>
      <vt:lpstr>…And there was fire!</vt:lpstr>
      <vt:lpstr>The idea of a “controlling” while taking action</vt:lpstr>
      <vt:lpstr>What if you cannot intervene?</vt:lpstr>
      <vt:lpstr>1854: London was having a devastating  cholera outbreak</vt:lpstr>
      <vt:lpstr>Enter John Snow. He found higher cholera deaths near a water pump, but could be just correlational.</vt:lpstr>
      <vt:lpstr>PowerPoint Presentation</vt:lpstr>
      <vt:lpstr>PowerPoint Presentation</vt:lpstr>
      <vt:lpstr>PowerPoint Presentation</vt:lpstr>
      <vt:lpstr>Fisher experiment</vt:lpstr>
      <vt:lpstr>Fisher experiment</vt:lpstr>
      <vt:lpstr>Fisher experiment</vt:lpstr>
      <vt:lpstr>Ideal experiment</vt:lpstr>
      <vt:lpstr>II.B How do we systematically reason about and estimate the relationship between effects and their causes?</vt:lpstr>
      <vt:lpstr>Two questions leading from Fisher’s work</vt:lpstr>
      <vt:lpstr>Two questions leading from Fisher’s work</vt:lpstr>
      <vt:lpstr>Two questions leading from Fisher’s work</vt:lpstr>
      <vt:lpstr>Aside: Formulating causal inference problems</vt:lpstr>
      <vt:lpstr>Graphical Models: Express causal relationships visually</vt:lpstr>
      <vt:lpstr>Graphical Models: Express causal relationships as a Bayesian network</vt:lpstr>
      <vt:lpstr>Graphical Models: Make assumptions explicit</vt:lpstr>
      <vt:lpstr>Example: Assumptions encoded in the graph</vt:lpstr>
      <vt:lpstr>Graphical Models: A language for intervention and counterfactual</vt:lpstr>
      <vt:lpstr>Graphical Models: A language for intervention and counterfactual</vt:lpstr>
      <vt:lpstr>Graphical models: Provide an mechanistic  way of identifying a causal effect</vt:lpstr>
      <vt:lpstr>Should we also restrict our comparison to people who come at the same times?</vt:lpstr>
      <vt:lpstr>Tricky to find correct variables to condition on. Fortunately, graphical models make it precise.</vt:lpstr>
      <vt:lpstr>Backdoor criterion: Condition on enough variables to cover all backdoor paths</vt:lpstr>
      <vt:lpstr>Wait, but how to estimate this?</vt:lpstr>
      <vt:lpstr>Potential Outcomes: Every variable has a counterfactual</vt:lpstr>
      <vt:lpstr>Potential Outcomes: Estimating an effect identified from the backdoor criterion</vt:lpstr>
      <vt:lpstr>Unifying the two frameworks</vt:lpstr>
      <vt:lpstr>II.C Different ways to identify and estimate causal effect</vt:lpstr>
      <vt:lpstr>Running example: Estimating effect of an algorithm</vt:lpstr>
      <vt:lpstr>Lookback: Need answers to “what if” questions</vt:lpstr>
      <vt:lpstr>Ideal experiment</vt:lpstr>
      <vt:lpstr>Methods for answering causal questions</vt:lpstr>
      <vt:lpstr>1. Randomization to the rescue</vt:lpstr>
      <vt:lpstr>Randomizing algorithm assignment: A/B test</vt:lpstr>
      <vt:lpstr>Randomization removes hidden variation</vt:lpstr>
      <vt:lpstr>Cost: Possibly risky, unethical</vt:lpstr>
      <vt:lpstr>Efficient randomization: Multi-armed bandits</vt:lpstr>
      <vt:lpstr>Bandits: The right mix of explore and exploit</vt:lpstr>
      <vt:lpstr>Algorithm: ɛ-greedy multi-armed bandits</vt:lpstr>
      <vt:lpstr>Practical Example: Contextual bandits on Yahoo! News </vt:lpstr>
      <vt:lpstr>Caveat: Not always feasible to randomize, or ensure that people fully comply</vt:lpstr>
      <vt:lpstr>2. So how about naturally occurring experiments?</vt:lpstr>
      <vt:lpstr>“Natural” experiments: exploit variation in observed data</vt:lpstr>
      <vt:lpstr>Example: Effect of Store recommendations</vt:lpstr>
      <vt:lpstr>Exploiting arbitrary cutoffs to recommendations</vt:lpstr>
      <vt:lpstr>Assumption: Closely-ranked not-shown apps are as relevant as shown apps</vt:lpstr>
      <vt:lpstr>Algorithm: Regression discontinuity</vt:lpstr>
      <vt:lpstr>Another natural experiment: Instrumental Variables</vt:lpstr>
      <vt:lpstr>Cont. example: Effect of store recommendations</vt:lpstr>
      <vt:lpstr>Traffic on normal days to App 1</vt:lpstr>
      <vt:lpstr>External shock brings as-if random users to App1</vt:lpstr>
      <vt:lpstr>Exploiting sudden variation in traffic to App 1</vt:lpstr>
      <vt:lpstr>More generally…</vt:lpstr>
      <vt:lpstr>PowerPoint Presentation</vt:lpstr>
      <vt:lpstr>PowerPoint Presentation</vt:lpstr>
      <vt:lpstr>Caveat: Natural experiments are hard to find</vt:lpstr>
      <vt:lpstr>3. What can we conclude with  observed data?</vt:lpstr>
      <vt:lpstr>Imagine a randomized experiment…</vt:lpstr>
      <vt:lpstr>Compare with a similar user instead of random</vt:lpstr>
      <vt:lpstr>Continuing example: Effect of Algorithm on CTR</vt:lpstr>
      <vt:lpstr>Previous example: Effect of Algorithm over CTR</vt:lpstr>
      <vt:lpstr>Assumptions to estimate effect of Algorithm</vt:lpstr>
      <vt:lpstr>General method: Conditioning on variables</vt:lpstr>
      <vt:lpstr>Should we also restrict our comparison to people who come at the same times?</vt:lpstr>
      <vt:lpstr>Tricky to find correct variables to condition on. Fortunately, graphical models make it precise.</vt:lpstr>
      <vt:lpstr>Backdoor criterion: Condition on enough variables to cover all backdoor paths</vt:lpstr>
      <vt:lpstr>Algorithm: Stratification</vt:lpstr>
      <vt:lpstr>Stratification may be inefficient if there are multiple hidden causes</vt:lpstr>
      <vt:lpstr>This was stratification…</vt:lpstr>
      <vt:lpstr>Instead condition on propensity to treatment</vt:lpstr>
      <vt:lpstr>Continued example: Effect of Algorithm on CTR</vt:lpstr>
      <vt:lpstr>Algorithm: Propensity score matching</vt:lpstr>
      <vt:lpstr>Example: Causal effect of a social news feed</vt:lpstr>
      <vt:lpstr>Example: Causal effect of a social newsfeed</vt:lpstr>
      <vt:lpstr>Caveat: Causal effect only if assumed graphical model is correct</vt:lpstr>
      <vt:lpstr>5. Many of these techniques can be combined</vt:lpstr>
      <vt:lpstr>Remember, we are always looking for the ideal experiment with multiple worlds</vt:lpstr>
      <vt:lpstr>Example: Randomization + Instrumental Variable</vt:lpstr>
      <vt:lpstr>Random assignment as an instrument</vt:lpstr>
      <vt:lpstr>Random assignment as an instrument</vt:lpstr>
      <vt:lpstr>Can use this variation to compute causal effect</vt:lpstr>
      <vt:lpstr>II.D. Key takeaways</vt:lpstr>
      <vt:lpstr>Three steps to causal inference</vt:lpstr>
      <vt:lpstr>Estimating causal effects: Best practices</vt:lpstr>
      <vt:lpstr>Causal inference is tricky Correlations are seldom enough. And sometimes horribly misleading.             Always be skeptical of causal claims from observational any data. More data does not automatically lead to better causal estimates.</vt:lpstr>
      <vt:lpstr>III. Hands-on tutorial</vt:lpstr>
      <vt:lpstr>PowerPoint Presentation</vt:lpstr>
      <vt:lpstr>Prerequisites</vt:lpstr>
      <vt:lpstr>Example 1: Does having ice cream cause you to  swim?</vt:lpstr>
      <vt:lpstr>Step 1: Model the world</vt:lpstr>
      <vt:lpstr>Step 2: Identify the causal effect</vt:lpstr>
      <vt:lpstr>Step 3: Estimate the effect</vt:lpstr>
      <vt:lpstr>Step 3: Estimate the effect</vt:lpstr>
      <vt:lpstr>Example 2: Effect of recommendations</vt:lpstr>
      <vt:lpstr>I. Which of the two algorithms is better?</vt:lpstr>
      <vt:lpstr>Loading user-app visits data</vt:lpstr>
      <vt:lpstr>Dataset at a glance</vt:lpstr>
      <vt:lpstr>Data description</vt:lpstr>
      <vt:lpstr>What’s in the dataset?</vt:lpstr>
      <vt:lpstr>Causal assumptions</vt:lpstr>
      <vt:lpstr>Step 3: Estimate the effect of changing algorithm</vt:lpstr>
      <vt:lpstr>Step 1: Model the world</vt:lpstr>
      <vt:lpstr>Step 2: Using backdoor criterion, identify correct variables on condition on</vt:lpstr>
      <vt:lpstr>Step 3: Estimate the effect of changing algorithm</vt:lpstr>
      <vt:lpstr>If we had conditioned on category…</vt:lpstr>
      <vt:lpstr>I. Which of the two algorithms is better?</vt:lpstr>
      <vt:lpstr>II. What is the causal effect of the recommendation system?</vt:lpstr>
      <vt:lpstr>Step 1, Model: Graphical model to estimate causal effect </vt:lpstr>
      <vt:lpstr>Step 2, Identify: Using regression discontinuity analysis</vt:lpstr>
      <vt:lpstr>Step 3, Estimate: Discontinuity estimate for recommendations</vt:lpstr>
      <vt:lpstr>IV. Advanced methods</vt:lpstr>
      <vt:lpstr>Advanced methods</vt:lpstr>
      <vt:lpstr>IV.A. Inverse Propensity Weighting</vt:lpstr>
      <vt:lpstr>Weighting to balance treatment and control</vt:lpstr>
      <vt:lpstr>Estimation</vt:lpstr>
      <vt:lpstr>Caveat</vt:lpstr>
      <vt:lpstr>IV.B. Doubly robust estimation</vt:lpstr>
      <vt:lpstr>Prediction + IPW</vt:lpstr>
      <vt:lpstr>Simple example: Estimating average height of students in a class</vt:lpstr>
      <vt:lpstr>IV.C. Refuting the obtained causal estimate</vt:lpstr>
      <vt:lpstr>Causal estimate is a result of your assumptions</vt:lpstr>
      <vt:lpstr>Sanity check 1: Add random variables to your model</vt:lpstr>
      <vt:lpstr>Sanity check 2: Replace treatment by a placebo (A/A test)</vt:lpstr>
      <vt:lpstr>Sanity Check 3: Divide data into subsets   (cross-validation)</vt:lpstr>
      <vt:lpstr>Sensitivity Analysis: How bad should a confounder be so that your estimate reverses?</vt:lpstr>
      <vt:lpstr>Does smoking cause lung cancer?</vt:lpstr>
      <vt:lpstr>Observational causal inference: Best practices</vt:lpstr>
      <vt:lpstr>V. Hands-on exercise</vt:lpstr>
      <vt:lpstr>Example 3: Estimating causal effect with many auxiliary variables</vt:lpstr>
      <vt:lpstr>VI. Case studies on online social systems</vt:lpstr>
      <vt:lpstr>Studies</vt:lpstr>
      <vt:lpstr>Distinguishing homophily and contagion is impossible</vt:lpstr>
      <vt:lpstr>Distinguishing homophily and contagion is impossible</vt:lpstr>
      <vt:lpstr>Measuring peer effects</vt:lpstr>
      <vt:lpstr>Measuring peer effects</vt:lpstr>
      <vt:lpstr>Is running contagious?</vt:lpstr>
      <vt:lpstr>Is running contagious?</vt:lpstr>
      <vt:lpstr>Estimating causal effects in ad systems</vt:lpstr>
      <vt:lpstr>Estimating causal effects in ad systems</vt:lpstr>
      <vt:lpstr>Estimating effect of marketing campaigns</vt:lpstr>
      <vt:lpstr>Estimating effect of marketing campaigns</vt:lpstr>
      <vt:lpstr>VII. Further curiosity</vt:lpstr>
      <vt:lpstr>1. Dealing with social networks</vt:lpstr>
      <vt:lpstr>1. Dealing with social networks</vt:lpstr>
      <vt:lpstr>2. Causal inference and machine learning</vt:lpstr>
      <vt:lpstr>2. Causal inference and machine learning</vt:lpstr>
      <vt:lpstr>3. Automating causal inference</vt:lpstr>
      <vt:lpstr>Causal inference: Best practices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2016-06-23T18:27:50Z</dcterms:created>
  <dcterms:modified xsi:type="dcterms:W3CDTF">2018-04-06T12:03:42Z</dcterms:modified>
</cp:coreProperties>
</file>